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7" r:id="rId2"/>
    <p:sldId id="289" r:id="rId3"/>
    <p:sldId id="271" r:id="rId4"/>
    <p:sldId id="272" r:id="rId5"/>
    <p:sldId id="412" r:id="rId6"/>
    <p:sldId id="273" r:id="rId7"/>
    <p:sldId id="303" r:id="rId8"/>
    <p:sldId id="413" r:id="rId9"/>
    <p:sldId id="304" r:id="rId10"/>
    <p:sldId id="405" r:id="rId11"/>
    <p:sldId id="427" r:id="rId12"/>
    <p:sldId id="428" r:id="rId13"/>
    <p:sldId id="369" r:id="rId14"/>
    <p:sldId id="414" r:id="rId15"/>
    <p:sldId id="429" r:id="rId16"/>
    <p:sldId id="415" r:id="rId17"/>
    <p:sldId id="316" r:id="rId18"/>
    <p:sldId id="382" r:id="rId19"/>
    <p:sldId id="33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53" r:id="rId29"/>
    <p:sldId id="416" r:id="rId30"/>
    <p:sldId id="402" r:id="rId31"/>
    <p:sldId id="333" r:id="rId32"/>
    <p:sldId id="335" r:id="rId33"/>
    <p:sldId id="338" r:id="rId34"/>
    <p:sldId id="339" r:id="rId35"/>
    <p:sldId id="340" r:id="rId36"/>
    <p:sldId id="341" r:id="rId37"/>
    <p:sldId id="342" r:id="rId38"/>
    <p:sldId id="345" r:id="rId39"/>
    <p:sldId id="403" r:id="rId40"/>
    <p:sldId id="357" r:id="rId41"/>
    <p:sldId id="356" r:id="rId42"/>
    <p:sldId id="359" r:id="rId43"/>
    <p:sldId id="417" r:id="rId44"/>
    <p:sldId id="365" r:id="rId45"/>
    <p:sldId id="424" r:id="rId46"/>
    <p:sldId id="425" r:id="rId47"/>
    <p:sldId id="426" r:id="rId48"/>
    <p:sldId id="395" r:id="rId49"/>
    <p:sldId id="397" r:id="rId50"/>
    <p:sldId id="396" r:id="rId51"/>
    <p:sldId id="398" r:id="rId52"/>
  </p:sldIdLst>
  <p:sldSz cx="13004800" cy="9753600"/>
  <p:notesSz cx="6794500" cy="9906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40"/>
    <a:srgbClr val="88885A"/>
    <a:srgbClr val="84B8C6"/>
    <a:srgbClr val="589DB0"/>
    <a:srgbClr val="437F8F"/>
    <a:srgbClr val="65A5B7"/>
    <a:srgbClr val="AEAFBE"/>
    <a:srgbClr val="6C6D86"/>
    <a:srgbClr val="4D4E5F"/>
    <a:srgbClr val="303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54"/>
    <p:restoredTop sz="92232"/>
  </p:normalViewPr>
  <p:slideViewPr>
    <p:cSldViewPr snapToGrid="0" snapToObjects="1">
      <p:cViewPr varScale="1">
        <p:scale>
          <a:sx n="77" d="100"/>
          <a:sy n="77" d="100"/>
        </p:scale>
        <p:origin x="990" y="5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7F390-4E13-496A-BD00-3EC98A983CF1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79C0D-4A14-4A29-BD8E-A591E5665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64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05934" y="4705350"/>
            <a:ext cx="4982633" cy="44577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32028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several</a:t>
            </a:r>
            <a:r>
              <a:rPr lang="pl-PL" dirty="0" smtClean="0"/>
              <a:t> </a:t>
            </a:r>
            <a:r>
              <a:rPr lang="pl-PL" dirty="0" err="1" smtClean="0"/>
              <a:t>books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TSP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04747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Bottleneck</a:t>
            </a:r>
            <a:r>
              <a:rPr lang="pl-PL" dirty="0" smtClean="0"/>
              <a:t>: for </a:t>
            </a:r>
            <a:r>
              <a:rPr lang="pl-PL" dirty="0" err="1" smtClean="0"/>
              <a:t>symmetric</a:t>
            </a:r>
            <a:r>
              <a:rPr lang="pl-PL" baseline="0" dirty="0" smtClean="0"/>
              <a:t>, 2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tight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known</a:t>
            </a:r>
            <a:r>
              <a:rPr lang="pl-PL" baseline="0" dirty="0" smtClean="0"/>
              <a:t> for a </a:t>
            </a:r>
            <a:r>
              <a:rPr lang="pl-PL" baseline="0" dirty="0" err="1" smtClean="0"/>
              <a:t>long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time</a:t>
            </a:r>
            <a:endParaRPr lang="pl-PL" baseline="0" dirty="0" smtClean="0"/>
          </a:p>
          <a:p>
            <a:r>
              <a:rPr lang="pl-PL" baseline="0" dirty="0" err="1" smtClean="0"/>
              <a:t>Thin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tree</a:t>
            </a:r>
            <a:r>
              <a:rPr lang="pl-PL" baseline="0" dirty="0" smtClean="0"/>
              <a:t> =&gt; </a:t>
            </a:r>
            <a:r>
              <a:rPr lang="pl-PL" baseline="0" dirty="0" err="1" smtClean="0"/>
              <a:t>constant</a:t>
            </a:r>
            <a:r>
              <a:rPr lang="pl-PL" baseline="0" dirty="0" smtClean="0"/>
              <a:t> for </a:t>
            </a:r>
            <a:r>
              <a:rPr lang="pl-PL" baseline="0" dirty="0" err="1" smtClean="0"/>
              <a:t>bottleneck</a:t>
            </a:r>
            <a:r>
              <a:rPr lang="pl-PL" baseline="0" dirty="0" smtClean="0"/>
              <a:t> ATSP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7994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several</a:t>
            </a:r>
            <a:r>
              <a:rPr lang="pl-PL" dirty="0" smtClean="0"/>
              <a:t> </a:t>
            </a:r>
            <a:r>
              <a:rPr lang="pl-PL" dirty="0" err="1" smtClean="0"/>
              <a:t>books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TSP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1030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We </a:t>
            </a:r>
            <a:r>
              <a:rPr lang="pl-PL" dirty="0" err="1" smtClean="0"/>
              <a:t>will</a:t>
            </a:r>
            <a:r>
              <a:rPr lang="pl-PL" dirty="0" smtClean="0"/>
              <a:t> </a:t>
            </a:r>
            <a:r>
              <a:rPr lang="pl-PL" dirty="0" err="1" smtClean="0"/>
              <a:t>give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path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reductions</a:t>
            </a:r>
            <a:endParaRPr lang="pl-PL" baseline="0" dirty="0" smtClean="0"/>
          </a:p>
          <a:p>
            <a:r>
              <a:rPr lang="pl-PL" baseline="0" dirty="0" err="1" smtClean="0"/>
              <a:t>Looks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like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long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path</a:t>
            </a:r>
            <a:r>
              <a:rPr lang="pl-PL" baseline="0" dirty="0" smtClean="0"/>
              <a:t>, but </a:t>
            </a:r>
            <a:r>
              <a:rPr lang="pl-PL" baseline="0" dirty="0" err="1" smtClean="0"/>
              <a:t>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modular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you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TAKE BREAKS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76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48839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46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Then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would</a:t>
            </a:r>
            <a:r>
              <a:rPr lang="pl-PL" baseline="0" dirty="0" smtClean="0"/>
              <a:t> be happy and </a:t>
            </a:r>
            <a:r>
              <a:rPr lang="pl-PL" baseline="0" dirty="0" err="1" smtClean="0"/>
              <a:t>you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write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your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paper</a:t>
            </a:r>
            <a:r>
              <a:rPr lang="pl-PL" baseline="0" dirty="0" smtClean="0"/>
              <a:t> </a:t>
            </a:r>
            <a:r>
              <a:rPr lang="pl-PL" baseline="0" dirty="0" smtClean="0">
                <a:sym typeface="Wingdings" panose="05000000000000000000" pitchFamily="2" charset="2"/>
              </a:rPr>
              <a:t>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36841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Now</a:t>
            </a:r>
            <a:r>
              <a:rPr lang="pl-PL" dirty="0" smtClean="0"/>
              <a:t> 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second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wordplay</a:t>
            </a:r>
            <a:r>
              <a:rPr lang="pl-PL" baseline="0" dirty="0" smtClean="0"/>
              <a:t> from Ola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93417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49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get</a:t>
            </a:r>
            <a:r>
              <a:rPr lang="pl-PL" baseline="0" dirty="0" smtClean="0"/>
              <a:t> 5500</a:t>
            </a:r>
          </a:p>
          <a:p>
            <a:r>
              <a:rPr lang="pl-PL" baseline="0" dirty="0" err="1" smtClean="0"/>
              <a:t>It’s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modular</a:t>
            </a:r>
            <a:endParaRPr lang="pl-PL" baseline="0" dirty="0" smtClean="0"/>
          </a:p>
          <a:p>
            <a:r>
              <a:rPr lang="pl-PL" baseline="0" dirty="0" err="1" smtClean="0"/>
              <a:t>Could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get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couple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hundreds</a:t>
            </a:r>
            <a:r>
              <a:rPr lang="pl-PL" baseline="0" dirty="0" smtClean="0"/>
              <a:t> by </a:t>
            </a:r>
            <a:r>
              <a:rPr lang="pl-PL" baseline="0" dirty="0" err="1" smtClean="0"/>
              <a:t>losing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modularity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specializing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each</a:t>
            </a:r>
            <a:r>
              <a:rPr lang="pl-PL" baseline="0" dirty="0" smtClean="0"/>
              <a:t> part, but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would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make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paper</a:t>
            </a:r>
            <a:r>
              <a:rPr lang="pl-PL" baseline="0" dirty="0" smtClean="0"/>
              <a:t> a lot </a:t>
            </a:r>
            <a:r>
              <a:rPr lang="pl-PL" baseline="0" dirty="0" err="1" smtClean="0"/>
              <a:t>more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complicated</a:t>
            </a:r>
            <a:endParaRPr lang="pl-PL" baseline="0" dirty="0" smtClean="0"/>
          </a:p>
          <a:p>
            <a:r>
              <a:rPr lang="pl-PL" baseline="0" dirty="0" smtClean="0"/>
              <a:t>But </a:t>
            </a:r>
            <a:r>
              <a:rPr lang="pl-PL" baseline="0" dirty="0" err="1" smtClean="0"/>
              <a:t>definitely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need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new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ideas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get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close</a:t>
            </a:r>
            <a:r>
              <a:rPr lang="pl-PL" baseline="0" dirty="0" smtClean="0"/>
              <a:t> to 2 -  </a:t>
            </a:r>
            <a:r>
              <a:rPr lang="pl-PL" baseline="0" dirty="0" err="1" smtClean="0"/>
              <a:t>you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can’t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lose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constant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every</a:t>
            </a:r>
            <a:r>
              <a:rPr lang="pl-PL" baseline="0" dirty="0" smtClean="0"/>
              <a:t> part of </a:t>
            </a:r>
            <a:r>
              <a:rPr lang="pl-PL" baseline="0" dirty="0" err="1" smtClean="0"/>
              <a:t>this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if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you</a:t>
            </a:r>
            <a:r>
              <a:rPr lang="pl-PL" baseline="0" dirty="0" smtClean="0"/>
              <a:t> want to </a:t>
            </a:r>
            <a:r>
              <a:rPr lang="pl-PL" baseline="0" dirty="0" err="1" smtClean="0"/>
              <a:t>get</a:t>
            </a:r>
            <a:r>
              <a:rPr lang="pl-PL" baseline="0" dirty="0" smtClean="0"/>
              <a:t> 2…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0270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984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2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FontTx/>
              <a:buNone/>
              <a:defRPr sz="4000">
                <a:solidFill>
                  <a:srgbClr val="747474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199" y="9199778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  <p:sldLayoutId id="2147483660" r:id="rId4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424242"/>
          </a:solidFill>
          <a:uFillTx/>
          <a:latin typeface="+mn-lt"/>
          <a:ea typeface="+mn-ea"/>
          <a:cs typeface="+mn-cs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424242"/>
          </a:solidFill>
          <a:uFillTx/>
          <a:latin typeface="+mn-lt"/>
          <a:ea typeface="+mn-ea"/>
          <a:cs typeface="+mn-cs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424242"/>
          </a:solidFill>
          <a:uFillTx/>
          <a:latin typeface="+mn-lt"/>
          <a:ea typeface="+mn-ea"/>
          <a:cs typeface="+mn-cs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424242"/>
          </a:solidFill>
          <a:uFillTx/>
          <a:latin typeface="+mn-lt"/>
          <a:ea typeface="+mn-ea"/>
          <a:cs typeface="+mn-cs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424242"/>
          </a:solidFill>
          <a:uFillTx/>
          <a:latin typeface="+mn-lt"/>
          <a:ea typeface="+mn-ea"/>
          <a:cs typeface="+mn-cs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424242"/>
          </a:solidFill>
          <a:uFillTx/>
          <a:latin typeface="+mn-lt"/>
          <a:ea typeface="+mn-ea"/>
          <a:cs typeface="+mn-cs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424242"/>
          </a:solidFill>
          <a:uFillTx/>
          <a:latin typeface="+mn-lt"/>
          <a:ea typeface="+mn-ea"/>
          <a:cs typeface="+mn-cs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424242"/>
          </a:solidFill>
          <a:uFillTx/>
          <a:latin typeface="+mn-lt"/>
          <a:ea typeface="+mn-ea"/>
          <a:cs typeface="+mn-cs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424242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8.png"/><Relationship Id="rId7" Type="http://schemas.openxmlformats.org/officeDocument/2006/relationships/image" Target="../media/image5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17.jpg"/><Relationship Id="rId5" Type="http://schemas.openxmlformats.org/officeDocument/2006/relationships/image" Target="../media/image53.png"/><Relationship Id="rId10" Type="http://schemas.openxmlformats.org/officeDocument/2006/relationships/image" Target="../media/image16.jpeg"/><Relationship Id="rId4" Type="http://schemas.openxmlformats.org/officeDocument/2006/relationships/image" Target="../media/image46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8.jp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0.jpg"/><Relationship Id="rId10" Type="http://schemas.openxmlformats.org/officeDocument/2006/relationships/image" Target="../media/image24.jpg"/><Relationship Id="rId4" Type="http://schemas.openxmlformats.org/officeDocument/2006/relationships/image" Target="../media/image19.jpg"/><Relationship Id="rId9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830.png"/><Relationship Id="rId4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t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t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4" Type="http://schemas.openxmlformats.org/officeDocument/2006/relationships/image" Target="../media/image39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30.png"/><Relationship Id="rId7" Type="http://schemas.openxmlformats.org/officeDocument/2006/relationships/image" Target="../media/image39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6.jpeg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tiff"/><Relationship Id="rId5" Type="http://schemas.openxmlformats.org/officeDocument/2006/relationships/image" Target="../media/image32.jpeg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461" y="5049437"/>
            <a:ext cx="2146300" cy="2057400"/>
          </a:xfrm>
          <a:prstGeom prst="rect">
            <a:avLst/>
          </a:prstGeom>
        </p:spPr>
      </p:pic>
      <p:sp>
        <p:nvSpPr>
          <p:cNvPr id="134" name="A Constant-Factor Approximation Algorithm for the Asymmetric Traveling Salesman Problem"/>
          <p:cNvSpPr txBox="1">
            <a:spLocks noGrp="1"/>
          </p:cNvSpPr>
          <p:nvPr>
            <p:ph type="title" idx="4294967295"/>
          </p:nvPr>
        </p:nvSpPr>
        <p:spPr>
          <a:xfrm>
            <a:off x="571500" y="292100"/>
            <a:ext cx="11861800" cy="3175000"/>
          </a:xfrm>
          <a:prstGeom prst="rect">
            <a:avLst/>
          </a:prstGeom>
        </p:spPr>
        <p:txBody>
          <a:bodyPr/>
          <a:lstStyle/>
          <a:p>
            <a:r>
              <a:rPr dirty="0"/>
              <a:t>A Constant-Factor Approximation Algorithm for the Asymmetric Traveling Salesman Problem</a:t>
            </a:r>
          </a:p>
        </p:txBody>
      </p:sp>
      <p:sp>
        <p:nvSpPr>
          <p:cNvPr id="135" name="Ola Svensson, Jakub Tarnawski, and Laszlo A. Vegh"/>
          <p:cNvSpPr txBox="1">
            <a:spLocks noGrp="1"/>
          </p:cNvSpPr>
          <p:nvPr>
            <p:ph type="body" sz="quarter" idx="4294967295"/>
          </p:nvPr>
        </p:nvSpPr>
        <p:spPr>
          <a:xfrm>
            <a:off x="571500" y="3987800"/>
            <a:ext cx="11861800" cy="1016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FontTx/>
              <a:buNone/>
              <a:defRPr sz="2600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Ola </a:t>
            </a:r>
            <a:r>
              <a:rPr dirty="0" err="1"/>
              <a:t>Svensson</a:t>
            </a:r>
            <a:r>
              <a:rPr dirty="0"/>
              <a:t>, </a:t>
            </a:r>
            <a:r>
              <a:rPr i="1" dirty="0"/>
              <a:t>Jakub </a:t>
            </a:r>
            <a:r>
              <a:rPr i="1" dirty="0" err="1" smtClean="0"/>
              <a:t>Tarnawski</a:t>
            </a:r>
            <a:r>
              <a:rPr dirty="0" smtClean="0"/>
              <a:t> </a:t>
            </a:r>
            <a:r>
              <a:rPr dirty="0"/>
              <a:t>and </a:t>
            </a:r>
            <a:r>
              <a:rPr lang="fr-CH" sz="2600" dirty="0">
                <a:sym typeface="Helvetica Neue"/>
              </a:rPr>
              <a:t>László A. </a:t>
            </a:r>
            <a:r>
              <a:rPr lang="fr-CH" sz="2600" dirty="0" err="1">
                <a:sym typeface="Helvetica Neue"/>
              </a:rPr>
              <a:t>Végh</a:t>
            </a:r>
            <a:endParaRPr dirty="0"/>
          </a:p>
        </p:txBody>
      </p:sp>
      <p:sp>
        <p:nvSpPr>
          <p:cNvPr id="140" name="Line"/>
          <p:cNvSpPr/>
          <p:nvPr/>
        </p:nvSpPr>
        <p:spPr>
          <a:xfrm>
            <a:off x="596608" y="3727472"/>
            <a:ext cx="11868095" cy="1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00" y="7968530"/>
            <a:ext cx="2912387" cy="1370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00" y="4885874"/>
            <a:ext cx="1786715" cy="2384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61" y="8065853"/>
            <a:ext cx="3255444" cy="117579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wo basic ver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Asymmetric Traveling Salesman Problem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Symmetric: distance from u to v equals distance from v to u"/>
              <p:cNvSpPr txBox="1"/>
              <p:nvPr/>
            </p:nvSpPr>
            <p:spPr>
              <a:xfrm>
                <a:off x="761259" y="2306705"/>
                <a:ext cx="8411726" cy="5950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>
                  <a:spcBef>
                    <a:spcPts val="4200"/>
                  </a:spcBef>
                  <a:defRPr sz="3200">
                    <a:solidFill>
                      <a:srgbClr val="424242"/>
                    </a:solidFill>
                  </a:defRPr>
                </a:pPr>
                <a:r>
                  <a:rPr lang="en-US" b="1" dirty="0" smtClean="0">
                    <a:solidFill>
                      <a:schemeClr val="accent1">
                        <a:satOff val="20231"/>
                        <a:lumOff val="-16526"/>
                      </a:scheme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Input</a:t>
                </a:r>
                <a:r>
                  <a:rPr b="1" dirty="0" smtClean="0">
                    <a:solidFill>
                      <a:schemeClr val="accent1">
                        <a:satOff val="20231"/>
                        <a:lumOff val="-16526"/>
                      </a:scheme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:</a:t>
                </a:r>
                <a:r>
                  <a:rPr dirty="0" smtClean="0"/>
                  <a:t> </a:t>
                </a:r>
                <a:r>
                  <a:rPr lang="en-US" dirty="0"/>
                  <a:t>an edge-weighted digraph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9" name="Symmetric: distance from u to v equals distance from v to u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59" y="2306705"/>
                <a:ext cx="8411726" cy="595035"/>
              </a:xfrm>
              <a:prstGeom prst="rect">
                <a:avLst/>
              </a:prstGeom>
              <a:blipFill rotWithShape="0">
                <a:blip r:embed="rId2"/>
                <a:stretch>
                  <a:fillRect l="-2319" t="-12245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ymmetric: distance from u to v equals distance from v to u"/>
              <p:cNvSpPr txBox="1"/>
              <p:nvPr/>
            </p:nvSpPr>
            <p:spPr>
              <a:xfrm>
                <a:off x="433075" y="3026660"/>
                <a:ext cx="12102352" cy="5950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>
                  <a:spcBef>
                    <a:spcPts val="4200"/>
                  </a:spcBef>
                  <a:defRPr sz="3200">
                    <a:solidFill>
                      <a:srgbClr val="424242"/>
                    </a:solidFill>
                  </a:defRPr>
                </a:pPr>
                <a:r>
                  <a:rPr lang="en-US" b="1" dirty="0" smtClean="0">
                    <a:solidFill>
                      <a:schemeClr val="accent1">
                        <a:satOff val="20231"/>
                        <a:lumOff val="-16526"/>
                      </a:scheme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Output</a:t>
                </a:r>
                <a:r>
                  <a:rPr b="1" dirty="0" smtClean="0">
                    <a:solidFill>
                      <a:schemeClr val="accent1">
                        <a:satOff val="20231"/>
                        <a:lumOff val="-16526"/>
                      </a:scheme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:</a:t>
                </a:r>
                <a:r>
                  <a:rPr lang="en-US" b="1" dirty="0" smtClean="0">
                    <a:solidFill>
                      <a:schemeClr val="accent1">
                        <a:satOff val="20231"/>
                        <a:lumOff val="-16526"/>
                      </a:scheme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</a:t>
                </a:r>
                <a:r>
                  <a:rPr lang="en-US" dirty="0" smtClean="0"/>
                  <a:t>a minimum</a:t>
                </a:r>
                <a:r>
                  <a:rPr lang="pl-PL" dirty="0" smtClean="0"/>
                  <a:t>-</a:t>
                </a:r>
                <a:r>
                  <a:rPr lang="en-US" dirty="0" smtClean="0"/>
                  <a:t>weight </a:t>
                </a: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connected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Eulerian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multigraph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latin typeface="Cambria Math" charset="0"/>
                      </a:rPr>
                      <m:t>𝑉</m:t>
                    </m:r>
                    <m:r>
                      <a:rPr lang="en-US" i="1" dirty="0" smtClean="0">
                        <a:latin typeface="Cambria Math" charset="0"/>
                      </a:rPr>
                      <m:t>, </m:t>
                    </m:r>
                    <m:r>
                      <a:rPr lang="en-US" i="1" dirty="0" smtClean="0">
                        <a:latin typeface="Cambria Math" charset="0"/>
                      </a:rPr>
                      <m:t>𝐸</m:t>
                    </m:r>
                    <m:r>
                      <a:rPr lang="en-US" i="1" dirty="0" smtClean="0">
                        <a:latin typeface="Cambria Math" charset="0"/>
                      </a:rPr>
                      <m:t>’)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Symmetric: distance from u to v equals distance from v to u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75" y="3026660"/>
                <a:ext cx="12102352" cy="595035"/>
              </a:xfrm>
              <a:prstGeom prst="rect">
                <a:avLst/>
              </a:prstGeom>
              <a:blipFill rotWithShape="0">
                <a:blip r:embed="rId3"/>
                <a:stretch>
                  <a:fillRect l="-1612" t="-11224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ounded Rectangle 80"/>
          <p:cNvSpPr/>
          <p:nvPr/>
        </p:nvSpPr>
        <p:spPr>
          <a:xfrm>
            <a:off x="1336001" y="5452236"/>
            <a:ext cx="7648169" cy="3622204"/>
          </a:xfrm>
          <a:prstGeom prst="roundRect">
            <a:avLst>
              <a:gd name="adj" fmla="val 6670"/>
            </a:avLst>
          </a:prstGeom>
          <a:solidFill>
            <a:srgbClr val="FFFFF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234978" y="4138410"/>
                <a:ext cx="68934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i="1" dirty="0" smtClean="0"/>
                  <a:t>Variables:</a:t>
                </a:r>
                <a:r>
                  <a:rPr lang="en-US" sz="2400" b="0" dirty="0" smtClean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sz="2400" dirty="0" smtClean="0"/>
                  <a:t> = #times we traverse edge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978" y="4138410"/>
                <a:ext cx="689349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415" t="-9211" r="-619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656040" y="5717913"/>
                <a:ext cx="52629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i="1" dirty="0" smtClean="0"/>
                  <a:t>Minimize:</a:t>
                </a:r>
                <a:r>
                  <a:rPr lang="en-US" sz="2400" b="0" dirty="0" smtClean="0"/>
                  <a:t> 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040" y="5717913"/>
                <a:ext cx="5262979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22368" b="-193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882721" y="6353965"/>
                <a:ext cx="7095789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Subject to</a:t>
                </a:r>
                <a:r>
                  <a:rPr lang="en-US" sz="2400" b="0" i="1" dirty="0" smtClean="0"/>
                  <a:t>:</a:t>
                </a:r>
                <a:r>
                  <a:rPr lang="en-US" sz="2400" b="0" dirty="0" smtClean="0"/>
                  <a:t> 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tx2"/>
                    </a:solidFill>
                  </a:rPr>
                  <a:t>	</a:t>
                </a:r>
                <a:r>
                  <a:rPr lang="en-US" sz="240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721" y="6353965"/>
                <a:ext cx="7095789" cy="509178"/>
              </a:xfrm>
              <a:prstGeom prst="rect">
                <a:avLst/>
              </a:prstGeom>
              <a:blipFill rotWithShape="0">
                <a:blip r:embed="rId6"/>
                <a:stretch>
                  <a:fillRect l="-945" t="-5952" b="-20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524816" y="7037097"/>
                <a:ext cx="7449027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			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𝜹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</m:e>
                    </m:d>
                    <m:r>
                      <a:rPr lang="en-US" sz="24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𝟐</m:t>
                    </m:r>
                  </m:oMath>
                </a14:m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	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tx2"/>
                    </a:solidFill>
                  </a:rPr>
                  <a:t>			    </a:t>
                </a:r>
                <a:r>
                  <a:rPr lang="en-US" sz="2400" dirty="0" smtClean="0"/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816" y="7037097"/>
                <a:ext cx="7449027" cy="509178"/>
              </a:xfrm>
              <a:prstGeom prst="rect">
                <a:avLst/>
              </a:prstGeom>
              <a:blipFill rotWithShape="0">
                <a:blip r:embed="rId7"/>
                <a:stretch>
                  <a:fillRect t="-5952" b="-20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193120" y="7762276"/>
                <a:ext cx="60837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					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				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120" y="7762276"/>
                <a:ext cx="6083717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/>
          <p:cNvGrpSpPr/>
          <p:nvPr/>
        </p:nvGrpSpPr>
        <p:grpSpPr>
          <a:xfrm>
            <a:off x="1945782" y="7291626"/>
            <a:ext cx="1185531" cy="1129920"/>
            <a:chOff x="5687535" y="4482083"/>
            <a:chExt cx="2166812" cy="2120566"/>
          </a:xfrm>
        </p:grpSpPr>
        <p:sp>
          <p:nvSpPr>
            <p:cNvPr id="89" name="Oval 88"/>
            <p:cNvSpPr/>
            <p:nvPr/>
          </p:nvSpPr>
          <p:spPr>
            <a:xfrm>
              <a:off x="5687535" y="4725185"/>
              <a:ext cx="108569" cy="1222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894219" y="4492153"/>
              <a:ext cx="108569" cy="1222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6169244" y="4534384"/>
              <a:ext cx="108569" cy="1222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375928" y="4808996"/>
              <a:ext cx="108569" cy="1222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321643" y="5083608"/>
              <a:ext cx="108569" cy="1222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002788" y="5236008"/>
              <a:ext cx="108569" cy="1222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5705435" y="5022502"/>
              <a:ext cx="108569" cy="1222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701333" y="5385799"/>
              <a:ext cx="108569" cy="1222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916441" y="5764927"/>
              <a:ext cx="108569" cy="1222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506869" y="5757164"/>
              <a:ext cx="108569" cy="1222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>
              <a:stCxn id="92" idx="0"/>
              <a:endCxn id="93" idx="2"/>
            </p:cNvCxnSpPr>
            <p:nvPr/>
          </p:nvCxnSpPr>
          <p:spPr>
            <a:xfrm flipV="1">
              <a:off x="5741820" y="4553259"/>
              <a:ext cx="152399" cy="171926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0" name="Straight Connector 99"/>
            <p:cNvCxnSpPr>
              <a:stCxn id="93" idx="6"/>
              <a:endCxn id="94" idx="2"/>
            </p:cNvCxnSpPr>
            <p:nvPr/>
          </p:nvCxnSpPr>
          <p:spPr>
            <a:xfrm>
              <a:off x="6002788" y="4553259"/>
              <a:ext cx="166456" cy="42231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1" name="Straight Connector 100"/>
            <p:cNvCxnSpPr>
              <a:stCxn id="94" idx="5"/>
              <a:endCxn id="95" idx="1"/>
            </p:cNvCxnSpPr>
            <p:nvPr/>
          </p:nvCxnSpPr>
          <p:spPr>
            <a:xfrm>
              <a:off x="6261913" y="4638698"/>
              <a:ext cx="129915" cy="188196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2" name="Straight Connector 101"/>
            <p:cNvCxnSpPr>
              <a:stCxn id="95" idx="4"/>
              <a:endCxn id="96" idx="7"/>
            </p:cNvCxnSpPr>
            <p:nvPr/>
          </p:nvCxnSpPr>
          <p:spPr>
            <a:xfrm flipH="1">
              <a:off x="6414312" y="4931208"/>
              <a:ext cx="15901" cy="170298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3" name="Straight Connector 102"/>
            <p:cNvCxnSpPr>
              <a:stCxn id="96" idx="3"/>
              <a:endCxn id="97" idx="6"/>
            </p:cNvCxnSpPr>
            <p:nvPr/>
          </p:nvCxnSpPr>
          <p:spPr>
            <a:xfrm flipH="1">
              <a:off x="6111357" y="5187922"/>
              <a:ext cx="226186" cy="109192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4" name="Straight Connector 103"/>
            <p:cNvCxnSpPr>
              <a:stCxn id="97" idx="2"/>
              <a:endCxn id="98" idx="5"/>
            </p:cNvCxnSpPr>
            <p:nvPr/>
          </p:nvCxnSpPr>
          <p:spPr>
            <a:xfrm flipH="1" flipV="1">
              <a:off x="5798104" y="5126816"/>
              <a:ext cx="204684" cy="170298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5" name="Straight Connector 104"/>
            <p:cNvCxnSpPr>
              <a:stCxn id="98" idx="1"/>
              <a:endCxn id="92" idx="4"/>
            </p:cNvCxnSpPr>
            <p:nvPr/>
          </p:nvCxnSpPr>
          <p:spPr>
            <a:xfrm flipV="1">
              <a:off x="5721335" y="4847397"/>
              <a:ext cx="20485" cy="193003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6" name="Straight Connector 105"/>
            <p:cNvCxnSpPr>
              <a:stCxn id="99" idx="4"/>
              <a:endCxn id="101" idx="0"/>
            </p:cNvCxnSpPr>
            <p:nvPr/>
          </p:nvCxnSpPr>
          <p:spPr>
            <a:xfrm flipH="1">
              <a:off x="6561154" y="5508011"/>
              <a:ext cx="194464" cy="249153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7" name="Straight Connector 106"/>
            <p:cNvCxnSpPr>
              <a:stCxn id="99" idx="4"/>
              <a:endCxn id="100" idx="1"/>
            </p:cNvCxnSpPr>
            <p:nvPr/>
          </p:nvCxnSpPr>
          <p:spPr>
            <a:xfrm>
              <a:off x="6755618" y="5508011"/>
              <a:ext cx="176723" cy="274814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8" name="Straight Connector 107"/>
            <p:cNvCxnSpPr>
              <a:stCxn id="100" idx="2"/>
              <a:endCxn id="101" idx="6"/>
            </p:cNvCxnSpPr>
            <p:nvPr/>
          </p:nvCxnSpPr>
          <p:spPr>
            <a:xfrm flipH="1" flipV="1">
              <a:off x="6615438" y="5818270"/>
              <a:ext cx="301003" cy="7763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09" name="Group 108"/>
            <p:cNvGrpSpPr/>
            <p:nvPr/>
          </p:nvGrpSpPr>
          <p:grpSpPr>
            <a:xfrm>
              <a:off x="7057385" y="4482083"/>
              <a:ext cx="796962" cy="866067"/>
              <a:chOff x="5839935" y="4644553"/>
              <a:chExt cx="796962" cy="866067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5839935" y="4877585"/>
                <a:ext cx="108569" cy="1222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046619" y="4644553"/>
                <a:ext cx="108569" cy="1222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6321644" y="4686784"/>
                <a:ext cx="108569" cy="1222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528328" y="4961396"/>
                <a:ext cx="108569" cy="1222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6474043" y="5236008"/>
                <a:ext cx="108569" cy="1222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6155188" y="5388408"/>
                <a:ext cx="108569" cy="1222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5857835" y="5174902"/>
                <a:ext cx="108569" cy="1222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1" name="Straight Connector 130"/>
              <p:cNvCxnSpPr>
                <a:stCxn id="127" idx="0"/>
                <a:endCxn id="128" idx="2"/>
              </p:cNvCxnSpPr>
              <p:nvPr/>
            </p:nvCxnSpPr>
            <p:spPr>
              <a:xfrm flipV="1">
                <a:off x="5894220" y="4705659"/>
                <a:ext cx="152399" cy="171926"/>
              </a:xfrm>
              <a:prstGeom prst="lin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2" name="Straight Connector 131"/>
              <p:cNvCxnSpPr>
                <a:stCxn id="128" idx="6"/>
                <a:endCxn id="129" idx="2"/>
              </p:cNvCxnSpPr>
              <p:nvPr/>
            </p:nvCxnSpPr>
            <p:spPr>
              <a:xfrm>
                <a:off x="6155188" y="4705659"/>
                <a:ext cx="166456" cy="42231"/>
              </a:xfrm>
              <a:prstGeom prst="lin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3" name="Straight Connector 132"/>
              <p:cNvCxnSpPr>
                <a:stCxn id="129" idx="5"/>
                <a:endCxn id="130" idx="1"/>
              </p:cNvCxnSpPr>
              <p:nvPr/>
            </p:nvCxnSpPr>
            <p:spPr>
              <a:xfrm>
                <a:off x="6414313" y="4791098"/>
                <a:ext cx="129915" cy="188196"/>
              </a:xfrm>
              <a:prstGeom prst="lin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4" name="Straight Connector 133"/>
              <p:cNvCxnSpPr>
                <a:stCxn id="130" idx="4"/>
                <a:endCxn id="131" idx="7"/>
              </p:cNvCxnSpPr>
              <p:nvPr/>
            </p:nvCxnSpPr>
            <p:spPr>
              <a:xfrm flipH="1">
                <a:off x="6566712" y="5083608"/>
                <a:ext cx="15901" cy="170298"/>
              </a:xfrm>
              <a:prstGeom prst="lin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5" name="Straight Connector 134"/>
              <p:cNvCxnSpPr>
                <a:stCxn id="131" idx="3"/>
                <a:endCxn id="132" idx="6"/>
              </p:cNvCxnSpPr>
              <p:nvPr/>
            </p:nvCxnSpPr>
            <p:spPr>
              <a:xfrm flipH="1">
                <a:off x="6263757" y="5340322"/>
                <a:ext cx="226186" cy="109192"/>
              </a:xfrm>
              <a:prstGeom prst="lin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6" name="Straight Connector 135"/>
              <p:cNvCxnSpPr>
                <a:stCxn id="132" idx="2"/>
                <a:endCxn id="133" idx="5"/>
              </p:cNvCxnSpPr>
              <p:nvPr/>
            </p:nvCxnSpPr>
            <p:spPr>
              <a:xfrm flipH="1" flipV="1">
                <a:off x="5950504" y="5279216"/>
                <a:ext cx="204684" cy="170298"/>
              </a:xfrm>
              <a:prstGeom prst="lin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7" name="Straight Connector 136"/>
              <p:cNvCxnSpPr>
                <a:stCxn id="133" idx="1"/>
                <a:endCxn id="127" idx="4"/>
              </p:cNvCxnSpPr>
              <p:nvPr/>
            </p:nvCxnSpPr>
            <p:spPr>
              <a:xfrm flipV="1">
                <a:off x="5873735" y="4999797"/>
                <a:ext cx="20485" cy="193003"/>
              </a:xfrm>
              <a:prstGeom prst="lin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10" name="Oval 109"/>
            <p:cNvSpPr/>
            <p:nvPr/>
          </p:nvSpPr>
          <p:spPr>
            <a:xfrm>
              <a:off x="6240371" y="6200988"/>
              <a:ext cx="108569" cy="1222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6676045" y="6081559"/>
              <a:ext cx="108569" cy="1222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7099067" y="6157780"/>
              <a:ext cx="108569" cy="1222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7381011" y="6245921"/>
              <a:ext cx="108569" cy="1222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5977750" y="6307027"/>
              <a:ext cx="108569" cy="1222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>
              <a:stCxn id="113" idx="6"/>
              <a:endCxn id="114" idx="2"/>
            </p:cNvCxnSpPr>
            <p:nvPr/>
          </p:nvCxnSpPr>
          <p:spPr>
            <a:xfrm flipV="1">
              <a:off x="6348940" y="6142665"/>
              <a:ext cx="327105" cy="119429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6" name="Straight Connector 115"/>
            <p:cNvCxnSpPr>
              <a:stCxn id="114" idx="6"/>
              <a:endCxn id="115" idx="2"/>
            </p:cNvCxnSpPr>
            <p:nvPr/>
          </p:nvCxnSpPr>
          <p:spPr>
            <a:xfrm>
              <a:off x="6784614" y="6142665"/>
              <a:ext cx="314453" cy="76221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7" name="Straight Connector 116"/>
            <p:cNvCxnSpPr>
              <a:stCxn id="115" idx="5"/>
              <a:endCxn id="116" idx="2"/>
            </p:cNvCxnSpPr>
            <p:nvPr/>
          </p:nvCxnSpPr>
          <p:spPr>
            <a:xfrm>
              <a:off x="7191736" y="6262094"/>
              <a:ext cx="189275" cy="44933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8" name="Straight Connector 117"/>
            <p:cNvCxnSpPr>
              <a:stCxn id="116" idx="5"/>
              <a:endCxn id="125" idx="7"/>
            </p:cNvCxnSpPr>
            <p:nvPr/>
          </p:nvCxnSpPr>
          <p:spPr>
            <a:xfrm>
              <a:off x="7473680" y="6350235"/>
              <a:ext cx="319990" cy="104892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9" name="Straight Connector 118"/>
            <p:cNvCxnSpPr>
              <a:stCxn id="126" idx="6"/>
              <a:endCxn id="117" idx="3"/>
            </p:cNvCxnSpPr>
            <p:nvPr/>
          </p:nvCxnSpPr>
          <p:spPr>
            <a:xfrm flipV="1">
              <a:off x="5837786" y="6411341"/>
              <a:ext cx="155864" cy="130202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0" name="Straight Connector 119"/>
            <p:cNvCxnSpPr>
              <a:stCxn id="117" idx="6"/>
              <a:endCxn id="113" idx="3"/>
            </p:cNvCxnSpPr>
            <p:nvPr/>
          </p:nvCxnSpPr>
          <p:spPr>
            <a:xfrm flipV="1">
              <a:off x="6086319" y="6305302"/>
              <a:ext cx="169952" cy="62831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1" name="Freeform 120"/>
            <p:cNvSpPr/>
            <p:nvPr/>
          </p:nvSpPr>
          <p:spPr>
            <a:xfrm>
              <a:off x="5781468" y="6366974"/>
              <a:ext cx="1918275" cy="195748"/>
            </a:xfrm>
            <a:custGeom>
              <a:avLst/>
              <a:gdLst>
                <a:gd name="connsiteX0" fmla="*/ 0 w 1918275"/>
                <a:gd name="connsiteY0" fmla="*/ 195748 h 195748"/>
                <a:gd name="connsiteX1" fmla="*/ 905852 w 1918275"/>
                <a:gd name="connsiteY1" fmla="*/ 376 h 195748"/>
                <a:gd name="connsiteX2" fmla="*/ 1918275 w 1918275"/>
                <a:gd name="connsiteY2" fmla="*/ 142465 h 19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8275" h="195748">
                  <a:moveTo>
                    <a:pt x="0" y="195748"/>
                  </a:moveTo>
                  <a:cubicBezTo>
                    <a:pt x="293070" y="102502"/>
                    <a:pt x="586140" y="9256"/>
                    <a:pt x="905852" y="376"/>
                  </a:cubicBezTo>
                  <a:cubicBezTo>
                    <a:pt x="1225564" y="-8504"/>
                    <a:pt x="1918275" y="142465"/>
                    <a:pt x="1918275" y="14246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7701001" y="6437229"/>
              <a:ext cx="108569" cy="1222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5729217" y="6480437"/>
              <a:ext cx="108569" cy="1222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>
            <a:off x="9935654" y="6901198"/>
            <a:ext cx="2489440" cy="1281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624992" y="6557728"/>
            <a:ext cx="832760" cy="987201"/>
            <a:chOff x="11624992" y="6557728"/>
            <a:chExt cx="832760" cy="987201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1722966" y="6764773"/>
              <a:ext cx="734786" cy="780156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flipV="1">
              <a:off x="11624992" y="6557728"/>
              <a:ext cx="282502" cy="927816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 rot="6411669">
            <a:off x="9637470" y="6663534"/>
            <a:ext cx="933222" cy="887060"/>
            <a:chOff x="11449262" y="6626256"/>
            <a:chExt cx="933222" cy="887060"/>
          </a:xfrm>
        </p:grpSpPr>
        <p:cxnSp>
          <p:nvCxnSpPr>
            <p:cNvPr id="143" name="Straight Arrow Connector 142"/>
            <p:cNvCxnSpPr/>
            <p:nvPr/>
          </p:nvCxnSpPr>
          <p:spPr>
            <a:xfrm rot="15188331">
              <a:off x="11657194" y="6788026"/>
              <a:ext cx="853975" cy="596605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rot="15188331">
              <a:off x="11493593" y="6581925"/>
              <a:ext cx="701321" cy="789983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9504681" y="5987577"/>
                <a:ext cx="3608615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US" sz="24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 Light"/>
                  </a:rPr>
                  <a:t> set of cut edges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 Light"/>
                </a:endParaRP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681" y="5987577"/>
                <a:ext cx="3608615" cy="471924"/>
              </a:xfrm>
              <a:prstGeom prst="rect">
                <a:avLst/>
              </a:prstGeom>
              <a:blipFill>
                <a:blip r:embed="rId9"/>
                <a:stretch>
                  <a:fillRect t="-7692" b="-2820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Picture 7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32" y="3776575"/>
            <a:ext cx="1171898" cy="169759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30" y="3776575"/>
            <a:ext cx="2022971" cy="1697597"/>
          </a:xfrm>
          <a:prstGeom prst="rect">
            <a:avLst/>
          </a:prstGeom>
        </p:spPr>
      </p:pic>
      <p:sp>
        <p:nvSpPr>
          <p:cNvPr id="74" name="Line Callout 2 73"/>
          <p:cNvSpPr/>
          <p:nvPr/>
        </p:nvSpPr>
        <p:spPr>
          <a:xfrm>
            <a:off x="3668751" y="6389465"/>
            <a:ext cx="2999678" cy="493261"/>
          </a:xfrm>
          <a:prstGeom prst="borderCallout2">
            <a:avLst>
              <a:gd name="adj1" fmla="val 857"/>
              <a:gd name="adj2" fmla="val 67674"/>
              <a:gd name="adj3" fmla="val -92345"/>
              <a:gd name="adj4" fmla="val 121923"/>
              <a:gd name="adj5" fmla="val -234142"/>
              <a:gd name="adj6" fmla="val 126995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 flipH="1">
            <a:off x="6173055" y="4940341"/>
            <a:ext cx="2754351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in-degree = out-degree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Line Callout 2 75"/>
          <p:cNvSpPr/>
          <p:nvPr/>
        </p:nvSpPr>
        <p:spPr>
          <a:xfrm>
            <a:off x="3815272" y="7065854"/>
            <a:ext cx="1956863" cy="493261"/>
          </a:xfrm>
          <a:prstGeom prst="borderCallout2">
            <a:avLst>
              <a:gd name="adj1" fmla="val 100328"/>
              <a:gd name="adj2" fmla="val 67674"/>
              <a:gd name="adj3" fmla="val 332670"/>
              <a:gd name="adj4" fmla="val 221648"/>
              <a:gd name="adj5" fmla="val 247390"/>
              <a:gd name="adj6" fmla="val 375451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00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  <p:bldP spid="84" grpId="0"/>
      <p:bldP spid="85" grpId="0"/>
      <p:bldP spid="86" grpId="0"/>
      <p:bldP spid="4" grpId="0" animBg="1"/>
      <p:bldP spid="4" grpId="1" animBg="1"/>
      <p:bldP spid="155" grpId="0"/>
      <p:bldP spid="155" grpId="1"/>
      <p:bldP spid="74" grpId="0" animBg="1"/>
      <p:bldP spid="74" grpId="1" animBg="1"/>
      <p:bldP spid="75" grpId="0"/>
      <p:bldP spid="75" grpId="1"/>
      <p:bldP spid="76" grpId="0" animBg="1"/>
      <p:bldP spid="7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4087" y="3515126"/>
            <a:ext cx="1201246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Integrality gap of</a:t>
            </a:r>
            <a:r>
              <a:rPr kumimoji="0" lang="pl-PL" sz="4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the                                ?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112858" y="2699336"/>
            <a:ext cx="4538022" cy="2411283"/>
            <a:chOff x="699532" y="3776575"/>
            <a:chExt cx="3194869" cy="16975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32" y="3776575"/>
              <a:ext cx="1171898" cy="169759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1430" y="3776575"/>
              <a:ext cx="2022971" cy="169759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678488" y="6285447"/>
            <a:ext cx="968261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i.e. </a:t>
            </a:r>
            <a:r>
              <a:rPr lang="pl-PL" dirty="0" err="1" smtClean="0"/>
              <a:t>how</a:t>
            </a:r>
            <a:r>
              <a:rPr lang="pl-PL" dirty="0" smtClean="0"/>
              <a:t> far off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particular</a:t>
            </a:r>
            <a:r>
              <a:rPr lang="pl-PL" dirty="0" smtClean="0"/>
              <a:t> </a:t>
            </a:r>
            <a:r>
              <a:rPr lang="pl-PL" dirty="0" err="1" smtClean="0"/>
              <a:t>algorithm</a:t>
            </a:r>
            <a:r>
              <a:rPr lang="pl-PL" dirty="0" smtClean="0"/>
              <a:t>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046802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metric: distance from u to v equals distance from v to u"/>
          <p:cNvSpPr txBox="1"/>
          <p:nvPr/>
        </p:nvSpPr>
        <p:spPr>
          <a:xfrm>
            <a:off x="1071902" y="4972768"/>
            <a:ext cx="11932897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  <a:defRPr sz="3200">
                <a:solidFill>
                  <a:srgbClr val="424242"/>
                </a:solidFill>
              </a:defRPr>
            </a:pPr>
            <a:r>
              <a:rPr lang="en-US" b="1" dirty="0" smtClean="0">
                <a:solidFill>
                  <a:schemeClr val="accent1">
                    <a:satOff val="20231"/>
                    <a:lumOff val="-16526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Output</a:t>
            </a:r>
            <a:r>
              <a:rPr b="1" dirty="0" smtClean="0">
                <a:solidFill>
                  <a:schemeClr val="accent1">
                    <a:satOff val="20231"/>
                    <a:lumOff val="-16526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lang="en-US" b="1" dirty="0" smtClean="0">
                <a:solidFill>
                  <a:schemeClr val="accent1">
                    <a:satOff val="20231"/>
                    <a:lumOff val="-16526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dirty="0" smtClean="0"/>
              <a:t>a minimum</a:t>
            </a:r>
            <a:r>
              <a:rPr lang="pl-PL" dirty="0" smtClean="0"/>
              <a:t>-</a:t>
            </a:r>
            <a:r>
              <a:rPr lang="en-US" dirty="0" smtClean="0"/>
              <a:t>weight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connected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Eulerian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multigraph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255947" y="4972768"/>
            <a:ext cx="1831315" cy="796513"/>
            <a:chOff x="3199595" y="581350"/>
            <a:chExt cx="1831315" cy="79651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199595" y="588723"/>
              <a:ext cx="1831315" cy="789140"/>
            </a:xfrm>
            <a:prstGeom prst="line">
              <a:avLst/>
            </a:prstGeom>
            <a:noFill/>
            <a:ln w="6350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" name="Straight Connector 3"/>
            <p:cNvCxnSpPr/>
            <p:nvPr/>
          </p:nvCxnSpPr>
          <p:spPr>
            <a:xfrm flipV="1">
              <a:off x="3199595" y="581350"/>
              <a:ext cx="1831315" cy="796513"/>
            </a:xfrm>
            <a:prstGeom prst="line">
              <a:avLst/>
            </a:prstGeom>
            <a:noFill/>
            <a:ln w="6350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" name="Group 11"/>
          <p:cNvGrpSpPr/>
          <p:nvPr/>
        </p:nvGrpSpPr>
        <p:grpSpPr>
          <a:xfrm>
            <a:off x="8239662" y="4972767"/>
            <a:ext cx="1831315" cy="796513"/>
            <a:chOff x="3199595" y="581350"/>
            <a:chExt cx="1831315" cy="79651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199595" y="588723"/>
              <a:ext cx="1831315" cy="789140"/>
            </a:xfrm>
            <a:prstGeom prst="line">
              <a:avLst/>
            </a:prstGeom>
            <a:noFill/>
            <a:ln w="6350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199595" y="581350"/>
              <a:ext cx="1831315" cy="796513"/>
            </a:xfrm>
            <a:prstGeom prst="line">
              <a:avLst/>
            </a:prstGeom>
            <a:noFill/>
            <a:ln w="6350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6" name="TextBox 15"/>
          <p:cNvSpPr txBox="1"/>
          <p:nvPr/>
        </p:nvSpPr>
        <p:spPr>
          <a:xfrm>
            <a:off x="0" y="2674638"/>
            <a:ext cx="130048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Two</a:t>
            </a: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natural</a:t>
            </a: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approaches</a:t>
            </a: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:</a:t>
            </a:r>
            <a:r>
              <a:rPr kumimoji="0" lang="pl-PL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3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begin</a:t>
            </a:r>
            <a:r>
              <a:rPr kumimoji="0" lang="pl-PL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with…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3869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6277230" y="0"/>
            <a:ext cx="0" cy="98983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 Placeholder 3"/>
          <p:cNvSpPr txBox="1">
            <a:spLocks/>
          </p:cNvSpPr>
          <p:nvPr/>
        </p:nvSpPr>
        <p:spPr>
          <a:xfrm>
            <a:off x="568553" y="321653"/>
            <a:ext cx="5746045" cy="90988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914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1371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1828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22860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2743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3200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3657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4114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hangingPunct="1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Add Eulerian graphs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until connected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 Placeholder 5"/>
          <p:cNvSpPr txBox="1">
            <a:spLocks/>
          </p:cNvSpPr>
          <p:nvPr/>
        </p:nvSpPr>
        <p:spPr>
          <a:xfrm>
            <a:off x="6562918" y="321653"/>
            <a:ext cx="6127609" cy="90988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914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1371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1828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22860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2743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3200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3657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4114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hangingPunct="1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Start with spanning tree,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then make Eulerian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8553" y="1461056"/>
                <a:ext cx="5783220" cy="34881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/>
                  <a:t>-</a:t>
                </a:r>
                <a:r>
                  <a:rPr lang="en-US" sz="2000" dirty="0" smtClean="0"/>
                  <a:t>approximation via repeated cycle covers</a:t>
                </a:r>
                <a:br>
                  <a:rPr lang="en-US" sz="2000" dirty="0" smtClean="0"/>
                </a:br>
                <a:r>
                  <a:rPr lang="en-US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[Frieze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Galbiati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:r>
                  <a:rPr lang="en-US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Maffioli’82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]</a:t>
                </a:r>
                <a:endPara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l"/>
                <a:endParaRPr lang="en-US" sz="2000" dirty="0"/>
              </a:p>
              <a:p>
                <a:pPr algn="l"/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0.99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/>
                  <a:t>-</a:t>
                </a:r>
                <a:r>
                  <a:rPr lang="en-US" sz="2000" dirty="0" smtClean="0"/>
                  <a:t>approximation</a:t>
                </a:r>
                <a:br>
                  <a:rPr lang="en-US" sz="2000" dirty="0" smtClean="0"/>
                </a:br>
                <a:r>
                  <a:rPr lang="en-US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</a:t>
                </a:r>
                <a:r>
                  <a:rPr lang="en-US" sz="20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Bl</a:t>
                </a:r>
                <a:r>
                  <a:rPr lang="sv-SE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äser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’03</a:t>
                </a:r>
                <a:r>
                  <a:rPr lang="en-US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]</a:t>
                </a:r>
              </a:p>
              <a:p>
                <a:pPr algn="l"/>
                <a:endParaRPr lang="en-US" sz="2000" dirty="0"/>
              </a:p>
              <a:p>
                <a:pPr algn="l"/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0.84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/>
                  <a:t>-approximation </a:t>
                </a:r>
                <a:r>
                  <a:rPr lang="en-US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/>
                </a:r>
                <a:br>
                  <a:rPr lang="en-US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en-US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[Kaplan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Lewenstein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Shafrir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Sviridenko’05</a:t>
                </a:r>
                <a:r>
                  <a:rPr lang="en-US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]</a:t>
                </a:r>
              </a:p>
              <a:p>
                <a:pPr algn="l"/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0.67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/>
                  <a:t>-</a:t>
                </a:r>
                <a:r>
                  <a:rPr lang="en-US" sz="2000" dirty="0" smtClean="0"/>
                  <a:t>approximation</a:t>
                </a:r>
                <a:br>
                  <a:rPr lang="en-US" sz="2000" dirty="0" smtClean="0"/>
                </a:b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20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Feige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, Singh’07]</a:t>
                </a:r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53" y="1461056"/>
                <a:ext cx="5783220" cy="3488134"/>
              </a:xfrm>
              <a:prstGeom prst="rect">
                <a:avLst/>
              </a:prstGeom>
              <a:blipFill>
                <a:blip r:embed="rId2"/>
                <a:stretch>
                  <a:fillRect l="-1791" t="-175" b="-26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51773" y="1231537"/>
                <a:ext cx="6615659" cy="37959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t">
                <a:spAutoFit/>
              </a:bodyPr>
              <a:lstStyle/>
              <a:p>
                <a:pPr algn="l"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func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000" dirty="0"/>
                  <a:t>-</a:t>
                </a:r>
                <a:r>
                  <a:rPr lang="en-US" sz="2000" dirty="0" smtClean="0"/>
                  <a:t>approximation via thin trees</a:t>
                </a:r>
                <a:br>
                  <a:rPr lang="en-US" sz="2000" dirty="0" smtClean="0"/>
                </a:br>
                <a:r>
                  <a:rPr lang="en-US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</a:t>
                </a:r>
                <a:r>
                  <a:rPr lang="en-US" sz="20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Asadpour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Goemans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:r>
                  <a:rPr lang="en-US" sz="20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Mądry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Oveis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Gharan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Saberi’10]</a:t>
                </a:r>
                <a:r>
                  <a:rPr lang="en-US" sz="2000" dirty="0"/>
                  <a:t>   </a:t>
                </a:r>
              </a:p>
              <a:p>
                <a:pPr algn="l"/>
                <a:endParaRPr lang="en-US" sz="2000" dirty="0" smtClean="0"/>
              </a:p>
              <a:p>
                <a:pPr algn="l"/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(1)</m:t>
                    </m:r>
                  </m:oMath>
                </a14:m>
                <a:r>
                  <a:rPr lang="en-US" sz="2000" dirty="0"/>
                  <a:t>-approximation for planar </a:t>
                </a:r>
                <a:r>
                  <a:rPr lang="en-US" sz="2000" dirty="0" smtClean="0"/>
                  <a:t>&amp; bounded-genus </a:t>
                </a:r>
                <a:r>
                  <a:rPr lang="en-US" sz="2000" dirty="0"/>
                  <a:t>graphs  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</a:t>
                </a:r>
                <a:r>
                  <a:rPr lang="en-US" sz="2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Oveis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Gharan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Saberi’11]</a:t>
                </a:r>
              </a:p>
              <a:p>
                <a:pPr algn="l"/>
                <a:endParaRPr lang="en-US" sz="2000" dirty="0"/>
              </a:p>
              <a:p>
                <a:pPr algn="l"/>
                <a:r>
                  <a:rPr lang="en-US" sz="2000" dirty="0">
                    <a:ea typeface="Cambria Math" charset="0"/>
                    <a:cs typeface="Cambria Math" charset="0"/>
                  </a:rPr>
                  <a:t>Integrality gap ≤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poly</m:t>
                        </m:r>
                        <m:r>
                          <a:rPr lang="en-US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via generalization </a:t>
                </a:r>
                <a:r>
                  <a:rPr lang="en-US" sz="2000" dirty="0"/>
                  <a:t>of </a:t>
                </a:r>
                <a:r>
                  <a:rPr lang="en-US" sz="2000" dirty="0" err="1" smtClean="0"/>
                  <a:t>Kadison</a:t>
                </a:r>
                <a:r>
                  <a:rPr lang="en-US" sz="2000" dirty="0" smtClean="0"/>
                  <a:t>-Singer</a:t>
                </a:r>
                <a:br>
                  <a:rPr lang="en-US" sz="2000" dirty="0" smtClean="0"/>
                </a:br>
                <a:r>
                  <a:rPr lang="en-US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</a:t>
                </a:r>
                <a:r>
                  <a:rPr lang="en-US" sz="2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Anari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Oveis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Gharan’14]</a:t>
                </a:r>
              </a:p>
              <a:p>
                <a:pPr algn="l"/>
                <a:endParaRPr lang="en-US" sz="2000" dirty="0" smtClean="0"/>
              </a:p>
              <a:p>
                <a:pPr algn="l"/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773" y="1231537"/>
                <a:ext cx="6615659" cy="3795911"/>
              </a:xfrm>
              <a:prstGeom prst="rect">
                <a:avLst/>
              </a:prstGeom>
              <a:blipFill>
                <a:blip r:embed="rId3"/>
                <a:stretch>
                  <a:fillRect l="-1567" r="-9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6277230" y="5363737"/>
            <a:ext cx="6858907" cy="0"/>
          </a:xfrm>
          <a:prstGeom prst="line">
            <a:avLst/>
          </a:prstGeom>
          <a:noFill/>
          <a:ln w="25400" cap="flat">
            <a:solidFill>
              <a:srgbClr val="ABABA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 Placeholder 5"/>
          <p:cNvSpPr txBox="1">
            <a:spLocks/>
          </p:cNvSpPr>
          <p:nvPr/>
        </p:nvSpPr>
        <p:spPr>
          <a:xfrm>
            <a:off x="6562917" y="5482390"/>
            <a:ext cx="6127609" cy="909884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914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1371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1828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22860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2743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3200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3657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4114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hangingPunct="1"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Hardness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98855" y="6033201"/>
                <a:ext cx="6605946" cy="26782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t">
                <a:spAutoFit/>
              </a:bodyPr>
              <a:lstStyle/>
              <a:p>
                <a:pPr algn="l">
                  <a:spcBef>
                    <a:spcPts val="2400"/>
                  </a:spcBef>
                </a:pPr>
                <a:r>
                  <a:rPr lang="en-US" sz="2000" dirty="0" smtClean="0"/>
                  <a:t>NP-hard to approximate within </a:t>
                </a:r>
                <a14:m>
                  <m:oMath xmlns:m="http://schemas.openxmlformats.org/officeDocument/2006/math">
                    <m:r>
                      <a:rPr lang="pl-PL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1+ </m:t>
                    </m:r>
                    <m:f>
                      <m:fPr>
                        <m:ctrlPr>
                          <a:rPr lang="pl-PL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74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/>
                </a:r>
                <a:br>
                  <a:rPr lang="en-US" sz="2000" dirty="0" smtClean="0">
                    <a:solidFill>
                      <a:prstClr val="black"/>
                    </a:solidFill>
                  </a:rPr>
                </a:br>
                <a:r>
                  <a:rPr lang="en-US" sz="191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[Papadimitriou, Vempala‘00, </a:t>
                </a:r>
                <a:r>
                  <a:rPr lang="en-US" sz="191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Karpinski</a:t>
                </a:r>
                <a:r>
                  <a:rPr lang="en-US" sz="191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:r>
                  <a:rPr lang="en-US" sz="191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Lampis</a:t>
                </a:r>
                <a:r>
                  <a:rPr lang="en-US" sz="191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Schmied’13]</a:t>
                </a:r>
                <a:endParaRPr lang="en-US" sz="1910" dirty="0"/>
              </a:p>
              <a:p>
                <a:pPr algn="l">
                  <a:spcBef>
                    <a:spcPts val="2400"/>
                  </a:spcBef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Integrality </a:t>
                </a:r>
                <a:r>
                  <a:rPr lang="en-US" sz="2000" dirty="0">
                    <a:solidFill>
                      <a:prstClr val="black"/>
                    </a:solidFill>
                  </a:rPr>
                  <a:t>gap ≥ 2</a:t>
                </a:r>
                <a:r>
                  <a:rPr lang="en-US" sz="2000" b="1" dirty="0">
                    <a:solidFill>
                      <a:prstClr val="black"/>
                    </a:solidFill>
                  </a:rPr>
                  <a:t> </a:t>
                </a:r>
                <a:br>
                  <a:rPr lang="en-US" sz="2000" b="1" dirty="0">
                    <a:solidFill>
                      <a:prstClr val="black"/>
                    </a:solidFill>
                  </a:rPr>
                </a:b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2000" dirty="0" err="1">
                    <a:solidFill>
                      <a:schemeClr val="bg1">
                        <a:lumMod val="50000"/>
                      </a:schemeClr>
                    </a:solidFill>
                  </a:rPr>
                  <a:t>Charikar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bg1">
                        <a:lumMod val="50000"/>
                      </a:schemeClr>
                    </a:solidFill>
                  </a:rPr>
                  <a:t>Goemans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, Karloff’02] </a:t>
                </a:r>
              </a:p>
              <a:p>
                <a:pPr algn="l">
                  <a:spcBef>
                    <a:spcPts val="2400"/>
                  </a:spcBef>
                </a:pPr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855" y="6033201"/>
                <a:ext cx="6605946" cy="2678234"/>
              </a:xfrm>
              <a:prstGeom prst="rect">
                <a:avLst/>
              </a:prstGeom>
              <a:blipFill>
                <a:blip r:embed="rId4"/>
                <a:stretch>
                  <a:fillRect l="-1570" r="-101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218935" y="5185586"/>
            <a:ext cx="5902904" cy="0"/>
          </a:xfrm>
          <a:prstGeom prst="line">
            <a:avLst/>
          </a:prstGeom>
          <a:noFill/>
          <a:ln w="25400" cap="flat">
            <a:solidFill>
              <a:srgbClr val="ABABA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/>
          <p:cNvCxnSpPr/>
          <p:nvPr/>
        </p:nvCxnSpPr>
        <p:spPr>
          <a:xfrm>
            <a:off x="218937" y="5185586"/>
            <a:ext cx="0" cy="4941394"/>
          </a:xfrm>
          <a:prstGeom prst="line">
            <a:avLst/>
          </a:prstGeom>
          <a:noFill/>
          <a:ln w="25400" cap="flat">
            <a:solidFill>
              <a:srgbClr val="ABABA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 Placeholder 5"/>
          <p:cNvSpPr txBox="1">
            <a:spLocks/>
          </p:cNvSpPr>
          <p:nvPr/>
        </p:nvSpPr>
        <p:spPr>
          <a:xfrm>
            <a:off x="402969" y="5363736"/>
            <a:ext cx="6127609" cy="909884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914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1371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1828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22860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2743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3200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3657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4114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hangingPunct="1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Local-Connectivity ATSP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6115986" y="5185586"/>
            <a:ext cx="0" cy="4941394"/>
          </a:xfrm>
          <a:prstGeom prst="line">
            <a:avLst/>
          </a:prstGeom>
          <a:noFill/>
          <a:ln w="25400" cap="flat">
            <a:solidFill>
              <a:srgbClr val="ABABA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68553" y="5893660"/>
                <a:ext cx="5472891" cy="37959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t">
                <a:spAutoFit/>
              </a:bodyPr>
              <a:lstStyle/>
              <a:p>
                <a:pPr algn="l">
                  <a:spcBef>
                    <a:spcPts val="2400"/>
                  </a:spcBef>
                </a:pPr>
                <a:r>
                  <a:rPr lang="en-US" sz="2000" dirty="0" smtClean="0"/>
                  <a:t>- Defined new, easier problem</a:t>
                </a:r>
                <a:br>
                  <a:rPr lang="en-US" sz="2000" dirty="0" smtClean="0"/>
                </a:br>
                <a:r>
                  <a:rPr lang="en-US" sz="2000" dirty="0" smtClean="0"/>
                  <a:t>- Reduced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(1)</m:t>
                    </m:r>
                  </m:oMath>
                </a14:m>
                <a:r>
                  <a:rPr lang="en-US" sz="2000" dirty="0"/>
                  <a:t>-approximation </a:t>
                </a:r>
                <a:r>
                  <a:rPr lang="en-US" sz="2000" dirty="0" smtClean="0"/>
                  <a:t>of ATSP to it</a:t>
                </a:r>
                <a:br>
                  <a:rPr lang="en-US" sz="2000" dirty="0" smtClean="0"/>
                </a:br>
                <a:r>
                  <a:rPr lang="en-US" sz="2000" dirty="0" smtClean="0"/>
                  <a:t>- Solved it for unweighted graphs </a:t>
                </a:r>
                <a:r>
                  <a:rPr lang="en-US" sz="1800" dirty="0" smtClean="0"/>
                  <a:t>(easy part)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[Svensson’15]</a:t>
                </a:r>
                <a:endParaRPr lang="en-US" sz="2000" dirty="0"/>
              </a:p>
              <a:p>
                <a:pPr algn="l">
                  <a:spcBef>
                    <a:spcPts val="2400"/>
                  </a:spcBef>
                </a:pPr>
                <a:r>
                  <a:rPr lang="en-US" sz="2000" dirty="0" smtClean="0"/>
                  <a:t>…</a:t>
                </a:r>
              </a:p>
              <a:p>
                <a:pPr algn="l">
                  <a:spcBef>
                    <a:spcPts val="2400"/>
                  </a:spcBef>
                </a:pPr>
                <a:r>
                  <a:rPr lang="en-US" sz="2000" dirty="0" smtClean="0"/>
                  <a:t>Solved it for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graphs with two edge weights</a:t>
                </a:r>
                <a:r>
                  <a:rPr lang="en-US" sz="2000" b="1" dirty="0">
                    <a:solidFill>
                      <a:prstClr val="black"/>
                    </a:solidFill>
                  </a:rPr>
                  <a:t/>
                </a:r>
                <a:br>
                  <a:rPr lang="en-US" sz="2000" b="1" dirty="0">
                    <a:solidFill>
                      <a:prstClr val="black"/>
                    </a:solidFill>
                  </a:rPr>
                </a:b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</a:t>
                </a:r>
                <a:r>
                  <a:rPr lang="pl-PL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vensson, T.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Vegh’16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] </a:t>
                </a:r>
                <a:endParaRPr lang="en-US" sz="20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l">
                  <a:spcBef>
                    <a:spcPts val="2400"/>
                  </a:spcBef>
                </a:pPr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53" y="5893660"/>
                <a:ext cx="5472891" cy="3795911"/>
              </a:xfrm>
              <a:prstGeom prst="rect">
                <a:avLst/>
              </a:prstGeom>
              <a:blipFill>
                <a:blip r:embed="rId5"/>
                <a:stretch>
                  <a:fillRect l="-189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6268279" y="1461056"/>
            <a:ext cx="4671067" cy="5482029"/>
            <a:chOff x="6268279" y="1461056"/>
            <a:chExt cx="4671067" cy="5482029"/>
          </a:xfrm>
        </p:grpSpPr>
        <p:sp>
          <p:nvSpPr>
            <p:cNvPr id="43" name="Oval 42"/>
            <p:cNvSpPr/>
            <p:nvPr/>
          </p:nvSpPr>
          <p:spPr>
            <a:xfrm>
              <a:off x="6268279" y="1461056"/>
              <a:ext cx="2260882" cy="613071"/>
            </a:xfrm>
            <a:prstGeom prst="ellipse">
              <a:avLst/>
            </a:prstGeom>
            <a:noFill/>
            <a:ln w="25400" cap="flat">
              <a:solidFill>
                <a:schemeClr val="accent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9779620" y="6330014"/>
              <a:ext cx="1159726" cy="613071"/>
            </a:xfrm>
            <a:prstGeom prst="ellipse">
              <a:avLst/>
            </a:prstGeom>
            <a:noFill/>
            <a:ln w="25400" cap="flat">
              <a:solidFill>
                <a:schemeClr val="accent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cxnSp>
          <p:nvCxnSpPr>
            <p:cNvPr id="51" name="Straight Connector 50"/>
            <p:cNvCxnSpPr>
              <a:stCxn id="43" idx="6"/>
              <a:endCxn id="44" idx="6"/>
            </p:cNvCxnSpPr>
            <p:nvPr/>
          </p:nvCxnSpPr>
          <p:spPr>
            <a:xfrm>
              <a:off x="8529161" y="1767592"/>
              <a:ext cx="2410185" cy="4868958"/>
            </a:xfrm>
            <a:prstGeom prst="curvedConnector3">
              <a:avLst>
                <a:gd name="adj1" fmla="val 119968"/>
              </a:avLst>
            </a:prstGeom>
            <a:noFill/>
            <a:ln w="25400" cap="flat">
              <a:solidFill>
                <a:schemeClr val="accent1">
                  <a:lumMod val="75000"/>
                  <a:alpha val="50000"/>
                </a:schemeClr>
              </a:solidFill>
              <a:prstDash val="sysDash"/>
              <a:miter lim="800000"/>
              <a:head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4" name="Group 53"/>
          <p:cNvGrpSpPr/>
          <p:nvPr/>
        </p:nvGrpSpPr>
        <p:grpSpPr>
          <a:xfrm>
            <a:off x="8084634" y="3288851"/>
            <a:ext cx="1894184" cy="4596928"/>
            <a:chOff x="11039709" y="547837"/>
            <a:chExt cx="1894184" cy="4596928"/>
          </a:xfrm>
        </p:grpSpPr>
        <p:sp>
          <p:nvSpPr>
            <p:cNvPr id="55" name="Oval 54"/>
            <p:cNvSpPr/>
            <p:nvPr/>
          </p:nvSpPr>
          <p:spPr>
            <a:xfrm>
              <a:off x="11039709" y="547837"/>
              <a:ext cx="1894184" cy="613071"/>
            </a:xfrm>
            <a:prstGeom prst="ellipse">
              <a:avLst/>
            </a:prstGeom>
            <a:noFill/>
            <a:ln w="25400" cap="flat">
              <a:solidFill>
                <a:schemeClr val="accent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1117768" y="4531694"/>
              <a:ext cx="500283" cy="613071"/>
            </a:xfrm>
            <a:prstGeom prst="ellipse">
              <a:avLst/>
            </a:prstGeom>
            <a:noFill/>
            <a:ln w="25400" cap="flat">
              <a:solidFill>
                <a:schemeClr val="accent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cxnSp>
          <p:nvCxnSpPr>
            <p:cNvPr id="57" name="Straight Connector 50"/>
            <p:cNvCxnSpPr>
              <a:stCxn id="55" idx="4"/>
              <a:endCxn id="56" idx="0"/>
            </p:cNvCxnSpPr>
            <p:nvPr/>
          </p:nvCxnSpPr>
          <p:spPr>
            <a:xfrm flipH="1">
              <a:off x="11367910" y="1160908"/>
              <a:ext cx="618891" cy="3370786"/>
            </a:xfrm>
            <a:prstGeom prst="straightConnector1">
              <a:avLst/>
            </a:prstGeom>
            <a:noFill/>
            <a:ln w="25400" cap="flat">
              <a:solidFill>
                <a:schemeClr val="accent1">
                  <a:lumMod val="75000"/>
                  <a:alpha val="50000"/>
                </a:schemeClr>
              </a:solidFill>
              <a:prstDash val="sysDash"/>
              <a:miter lim="800000"/>
              <a:head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74444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85" y="7562159"/>
            <a:ext cx="2953309" cy="21914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85" y="5017711"/>
            <a:ext cx="2965366" cy="1834070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7123438" y="3103903"/>
            <a:ext cx="3633494" cy="3925229"/>
          </a:xfrm>
          <a:prstGeom prst="roundRect">
            <a:avLst/>
          </a:prstGeom>
          <a:solidFill>
            <a:schemeClr val="accent5">
              <a:lumMod val="75000"/>
              <a:alpha val="25000"/>
            </a:schemeClr>
          </a:solidFill>
          <a:ln w="63500" cap="flat">
            <a:solidFill>
              <a:schemeClr val="accent5">
                <a:lumMod val="7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84" y="6659770"/>
            <a:ext cx="3896663" cy="29224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91288" y="555299"/>
                <a:ext cx="11391857" cy="165617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288000" tIns="72000" rIns="288000" bIns="288000" numCol="1" spcCol="38100" rtlCol="0" anchor="ctr">
                <a:spAutoFit/>
              </a:bodyPr>
              <a:lstStyle/>
              <a:p>
                <a:pPr algn="l">
                  <a:spcBef>
                    <a:spcPts val="1200"/>
                  </a:spcBef>
                </a:pPr>
                <a:r>
                  <a:rPr kumimoji="0" lang="en-US" sz="3600" b="1" i="0" u="none" strike="noStrike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 Theorem: </a:t>
                </a:r>
                <a:endParaRPr kumimoji="0" lang="pl-PL" sz="3600" b="1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  <a:p>
                <a:pPr algn="l">
                  <a:spcBef>
                    <a:spcPts val="1200"/>
                  </a:spcBef>
                </a:pPr>
                <a:r>
                  <a:rPr lang="en-US" sz="2800" dirty="0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  <a:ea typeface="Helvetica Neue Light" charset="0"/>
                        <a:cs typeface="Helvetica Neue Light" charset="0"/>
                      </a:rPr>
                      <m:t>𝑂</m:t>
                    </m:r>
                    <m:r>
                      <a:rPr lang="en-US" sz="2800" b="0" i="1" smtClean="0">
                        <a:latin typeface="Cambria Math" charset="0"/>
                        <a:ea typeface="Helvetica Neue Light" charset="0"/>
                        <a:cs typeface="Helvetica Neue Light" charset="0"/>
                      </a:rPr>
                      <m:t>(1)</m:t>
                    </m:r>
                  </m:oMath>
                </a14:m>
                <a:r>
                  <a:rPr lang="en-US" sz="2800" dirty="0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-</a:t>
                </a:r>
                <a:r>
                  <a:rPr lang="en-US" sz="2800" dirty="0">
                    <a:latin typeface="Helvetica Neue Light" charset="0"/>
                    <a:ea typeface="Helvetica Neue Light" charset="0"/>
                    <a:cs typeface="Helvetica Neue Light" charset="0"/>
                  </a:rPr>
                  <a:t>approximation algorithm </a:t>
                </a:r>
                <a:r>
                  <a:rPr lang="en-US" sz="2800" dirty="0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with respect to Held-Karp relaxation</a:t>
                </a:r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Helvetica Neue Ligh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88" y="555299"/>
                <a:ext cx="11391857" cy="16561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80453" y="3446282"/>
            <a:ext cx="2978546" cy="84125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2-edge-weights</a:t>
            </a:r>
            <a:b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ATSP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453" y="5739357"/>
            <a:ext cx="2978546" cy="84125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2-edge-weights</a:t>
            </a:r>
            <a:b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Local-Connectivity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ATSP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5" name="Straight Arrow Connector 4"/>
          <p:cNvCxnSpPr>
            <a:stCxn id="6" idx="2"/>
            <a:endCxn id="11" idx="0"/>
          </p:cNvCxnSpPr>
          <p:nvPr/>
        </p:nvCxnSpPr>
        <p:spPr>
          <a:xfrm>
            <a:off x="1969726" y="4287538"/>
            <a:ext cx="0" cy="1451819"/>
          </a:xfrm>
          <a:prstGeom prst="straightConnector1">
            <a:avLst/>
          </a:prstGeom>
          <a:noFill/>
          <a:ln w="101600" cap="flat">
            <a:solidFill>
              <a:srgbClr val="557E8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Rectangle 16"/>
          <p:cNvSpPr/>
          <p:nvPr/>
        </p:nvSpPr>
        <p:spPr>
          <a:xfrm>
            <a:off x="3913185" y="3450146"/>
            <a:ext cx="2978546" cy="841256"/>
          </a:xfrm>
          <a:prstGeom prst="rect">
            <a:avLst/>
          </a:prstGeom>
          <a:solidFill>
            <a:schemeClr val="accent6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general</a:t>
            </a:r>
            <a:b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ATSP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13185" y="5743221"/>
            <a:ext cx="2978546" cy="841256"/>
          </a:xfrm>
          <a:prstGeom prst="rect">
            <a:avLst/>
          </a:prstGeom>
          <a:solidFill>
            <a:srgbClr val="56808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general</a:t>
            </a:r>
            <a:b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Local-Connectivity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ATSP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19" name="Straight Arrow Connector 18"/>
          <p:cNvCxnSpPr>
            <a:stCxn id="17" idx="2"/>
            <a:endCxn id="18" idx="0"/>
          </p:cNvCxnSpPr>
          <p:nvPr/>
        </p:nvCxnSpPr>
        <p:spPr>
          <a:xfrm>
            <a:off x="5402458" y="4291402"/>
            <a:ext cx="0" cy="1451819"/>
          </a:xfrm>
          <a:prstGeom prst="straightConnector1">
            <a:avLst/>
          </a:prstGeom>
          <a:noFill/>
          <a:ln w="101600" cap="flat">
            <a:solidFill>
              <a:srgbClr val="557E8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Rectangle 29"/>
          <p:cNvSpPr/>
          <p:nvPr/>
        </p:nvSpPr>
        <p:spPr>
          <a:xfrm>
            <a:off x="7550223" y="3450146"/>
            <a:ext cx="2978546" cy="841256"/>
          </a:xfrm>
          <a:prstGeom prst="rect">
            <a:avLst/>
          </a:prstGeom>
          <a:solidFill>
            <a:srgbClr val="325E6A"/>
          </a:solidFill>
          <a:ln>
            <a:solidFill>
              <a:srgbClr val="1F3A4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structured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/>
            </a:r>
            <a:b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ATSP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31" name="Straight Arrow Connector 30"/>
          <p:cNvCxnSpPr>
            <a:stCxn id="17" idx="3"/>
            <a:endCxn id="30" idx="1"/>
          </p:cNvCxnSpPr>
          <p:nvPr/>
        </p:nvCxnSpPr>
        <p:spPr>
          <a:xfrm>
            <a:off x="6891731" y="3870774"/>
            <a:ext cx="658492" cy="0"/>
          </a:xfrm>
          <a:prstGeom prst="straightConnector1">
            <a:avLst/>
          </a:prstGeom>
          <a:noFill/>
          <a:ln w="1016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Rectangle 33"/>
          <p:cNvSpPr/>
          <p:nvPr/>
        </p:nvSpPr>
        <p:spPr>
          <a:xfrm>
            <a:off x="7550223" y="5775527"/>
            <a:ext cx="2978546" cy="841256"/>
          </a:xfrm>
          <a:prstGeom prst="rect">
            <a:avLst/>
          </a:prstGeom>
          <a:solidFill>
            <a:srgbClr val="437F8F"/>
          </a:solidFill>
          <a:ln>
            <a:solidFill>
              <a:srgbClr val="1F3A4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 err="1">
                <a:solidFill>
                  <a:srgbClr val="FFFFFF"/>
                </a:solidFill>
              </a:rPr>
              <a:t>m</a:t>
            </a:r>
            <a:r>
              <a:rPr lang="pl-PL" sz="2400" dirty="0" err="1" smtClean="0">
                <a:solidFill>
                  <a:srgbClr val="FFFFFF"/>
                </a:solidFill>
              </a:rPr>
              <a:t>ore</a:t>
            </a:r>
            <a:r>
              <a:rPr lang="pl-PL" sz="2400" dirty="0" smtClean="0">
                <a:solidFill>
                  <a:srgbClr val="FFFFFF"/>
                </a:solidFill>
              </a:rPr>
              <a:t> </a:t>
            </a:r>
            <a:r>
              <a:rPr lang="pl-PL" sz="2400" dirty="0" err="1" smtClean="0">
                <a:solidFill>
                  <a:srgbClr val="FFFFFF"/>
                </a:solidFill>
              </a:rPr>
              <a:t>s</a:t>
            </a:r>
            <a:r>
              <a:rPr kumimoji="0" lang="pl-PL" sz="24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tructured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/>
            </a:r>
            <a:b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ATSP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35" name="Straight Arrow Connector 34"/>
          <p:cNvCxnSpPr>
            <a:stCxn id="30" idx="2"/>
            <a:endCxn id="34" idx="0"/>
          </p:cNvCxnSpPr>
          <p:nvPr/>
        </p:nvCxnSpPr>
        <p:spPr>
          <a:xfrm>
            <a:off x="9039496" y="4291402"/>
            <a:ext cx="0" cy="1484125"/>
          </a:xfrm>
          <a:prstGeom prst="straightConnector1">
            <a:avLst/>
          </a:prstGeom>
          <a:noFill/>
          <a:ln w="1016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Rectangle 37"/>
          <p:cNvSpPr/>
          <p:nvPr/>
        </p:nvSpPr>
        <p:spPr>
          <a:xfrm>
            <a:off x="7550223" y="7979567"/>
            <a:ext cx="2978546" cy="841256"/>
          </a:xfrm>
          <a:prstGeom prst="rect">
            <a:avLst/>
          </a:prstGeom>
          <a:solidFill>
            <a:srgbClr val="589DB0"/>
          </a:solidFill>
          <a:ln>
            <a:solidFill>
              <a:srgbClr val="1F3A4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 err="1">
                <a:solidFill>
                  <a:srgbClr val="FFFFFF"/>
                </a:solidFill>
              </a:rPr>
              <a:t>r</a:t>
            </a:r>
            <a:r>
              <a:rPr kumimoji="0" lang="pl-PL" sz="24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eally</a:t>
            </a:r>
            <a: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24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structured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/>
            </a:r>
            <a:b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ATSP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39" name="Straight Arrow Connector 38"/>
          <p:cNvCxnSpPr>
            <a:stCxn id="34" idx="2"/>
            <a:endCxn id="38" idx="0"/>
          </p:cNvCxnSpPr>
          <p:nvPr/>
        </p:nvCxnSpPr>
        <p:spPr>
          <a:xfrm>
            <a:off x="9039496" y="6616783"/>
            <a:ext cx="0" cy="1362784"/>
          </a:xfrm>
          <a:prstGeom prst="straightConnector1">
            <a:avLst/>
          </a:prstGeom>
          <a:noFill/>
          <a:ln w="1016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3" y="6846264"/>
            <a:ext cx="783974" cy="67852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264427" y="6861652"/>
            <a:ext cx="2965808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en-US" sz="2000" b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Helvetica Neue Light"/>
              </a:rPr>
              <a:t>Solve</a:t>
            </a:r>
            <a:br>
              <a:rPr kumimoji="0" lang="en-US" sz="2000" b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Helvetica Neue Light"/>
              </a:rPr>
            </a:b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vensson, T.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Vegh’16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] </a:t>
            </a:r>
            <a:endParaRPr kumimoji="0" lang="en-US" sz="1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35580" y="4695277"/>
            <a:ext cx="159612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vensson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’15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] </a:t>
            </a:r>
            <a:endParaRPr kumimoji="0" lang="en-US" sz="1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68311" y="4699140"/>
            <a:ext cx="159612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vensson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’15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] </a:t>
            </a:r>
            <a:endParaRPr kumimoji="0" lang="en-US" sz="1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93448" y="7979567"/>
            <a:ext cx="2978546" cy="841256"/>
          </a:xfrm>
          <a:prstGeom prst="rect">
            <a:avLst/>
          </a:prstGeom>
          <a:solidFill>
            <a:srgbClr val="84B8C6"/>
          </a:solidFill>
          <a:ln>
            <a:solidFill>
              <a:srgbClr val="1F3A4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pl-PL" sz="2400" dirty="0" err="1">
                <a:solidFill>
                  <a:schemeClr val="tx1"/>
                </a:solidFill>
              </a:rPr>
              <a:t>r</a:t>
            </a:r>
            <a:r>
              <a:rPr kumimoji="0" lang="pl-PL" sz="2400" b="0" i="0" u="none" strike="noStrike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eally</a:t>
            </a:r>
            <a: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2400" b="0" i="0" u="none" strike="noStrike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structured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/>
            </a:r>
            <a:b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lang="en-US" sz="1800" dirty="0">
                <a:solidFill>
                  <a:schemeClr val="tx1"/>
                </a:solidFill>
              </a:rPr>
              <a:t>Local-Connectivity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ATSP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>
            <a:stCxn id="38" idx="1"/>
            <a:endCxn id="46" idx="3"/>
          </p:cNvCxnSpPr>
          <p:nvPr/>
        </p:nvCxnSpPr>
        <p:spPr>
          <a:xfrm flipH="1">
            <a:off x="5671994" y="8400195"/>
            <a:ext cx="1878229" cy="0"/>
          </a:xfrm>
          <a:prstGeom prst="straightConnector1">
            <a:avLst/>
          </a:prstGeom>
          <a:noFill/>
          <a:ln w="101600" cap="flat">
            <a:solidFill>
              <a:srgbClr val="557E8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29" y="8920184"/>
            <a:ext cx="783974" cy="678523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3695303" y="9036266"/>
            <a:ext cx="296580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en-US" sz="2000" b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Helvetica Neue Light"/>
              </a:rPr>
              <a:t>Solve</a:t>
            </a:r>
            <a:endParaRPr kumimoji="0" lang="en-US" sz="1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13046" y="8445096"/>
            <a:ext cx="159612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vensson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’15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] </a:t>
            </a:r>
            <a:endParaRPr kumimoji="0" lang="en-US" sz="1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96141" y="4484459"/>
            <a:ext cx="1404943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this talk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698" y="1701676"/>
            <a:ext cx="2417891" cy="1691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47" y="1567820"/>
            <a:ext cx="2579316" cy="18423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48" y="5527369"/>
            <a:ext cx="2770405" cy="23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56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" grpId="0" animBg="1"/>
      <p:bldP spid="6" grpId="1" animBg="1"/>
      <p:bldP spid="11" grpId="0" animBg="1"/>
      <p:bldP spid="11" grpId="1" animBg="1"/>
      <p:bldP spid="17" grpId="0" animBg="1"/>
      <p:bldP spid="18" grpId="0" animBg="1"/>
      <p:bldP spid="18" grpId="1" animBg="1"/>
      <p:bldP spid="30" grpId="0" animBg="1"/>
      <p:bldP spid="34" grpId="0" animBg="1"/>
      <p:bldP spid="38" grpId="0" animBg="1"/>
      <p:bldP spid="43" grpId="0"/>
      <p:bldP spid="43" grpId="1"/>
      <p:bldP spid="44" grpId="0"/>
      <p:bldP spid="44" grpId="1"/>
      <p:bldP spid="45" grpId="0"/>
      <p:bldP spid="45" grpId="1"/>
      <p:bldP spid="46" grpId="0" animBg="1"/>
      <p:bldP spid="59" grpId="0"/>
      <p:bldP spid="60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3644" y="800617"/>
            <a:ext cx="982040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Today</a:t>
            </a:r>
            <a:r>
              <a:rPr kumimoji="0" lang="pl-PL" sz="4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, </a:t>
            </a:r>
            <a:r>
              <a:rPr kumimoji="0" lang="pl-PL" sz="4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two</a:t>
            </a:r>
            <a:r>
              <a:rPr kumimoji="0" lang="pl-PL" sz="4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major </a:t>
            </a:r>
            <a:r>
              <a:rPr kumimoji="0" lang="pl-PL" sz="4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ideas</a:t>
            </a:r>
            <a:r>
              <a:rPr kumimoji="0" lang="pl-PL" sz="4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: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139" y="1855760"/>
            <a:ext cx="9933140" cy="6196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Get </a:t>
            </a:r>
            <a:r>
              <a:rPr kumimoji="0" lang="pl-PL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weight</a:t>
            </a: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functions</a:t>
            </a: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that</a:t>
            </a: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are</a:t>
            </a: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not </a:t>
            </a:r>
            <a:r>
              <a:rPr kumimoji="0" lang="pl-PL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arbitrary</a:t>
            </a:r>
            <a:r>
              <a:rPr kumimoji="0" lang="pl-PL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but </a:t>
            </a:r>
            <a:r>
              <a:rPr kumimoji="0" lang="pl-PL" sz="3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come</a:t>
            </a:r>
            <a:r>
              <a:rPr kumimoji="0" lang="pl-PL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from a </a:t>
            </a:r>
            <a:r>
              <a:rPr kumimoji="0" lang="pl-PL" sz="3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laminar</a:t>
            </a:r>
            <a:r>
              <a:rPr kumimoji="0" lang="pl-PL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3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structure</a:t>
            </a:r>
            <a:endParaRPr kumimoji="0" lang="pl-PL" sz="36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l-PL" sz="36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l-PL" baseline="0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l-PL" sz="36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l-PL" dirty="0" smtClean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l-PL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l-PL" dirty="0" smtClean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l-PL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make</a:t>
            </a:r>
            <a:r>
              <a:rPr lang="pl-PL" dirty="0" smtClean="0"/>
              <a:t> </a:t>
            </a:r>
            <a:r>
              <a:rPr lang="pl-PL" dirty="0" err="1" smtClean="0"/>
              <a:t>progress</a:t>
            </a:r>
            <a:r>
              <a:rPr lang="pl-PL" dirty="0" smtClean="0"/>
              <a:t> by </a:t>
            </a:r>
            <a:r>
              <a:rPr lang="pl-PL" dirty="0" err="1" smtClean="0"/>
              <a:t>recursing</a:t>
            </a:r>
            <a:r>
              <a:rPr lang="pl-PL" dirty="0" smtClean="0"/>
              <a:t>,</a:t>
            </a:r>
            <a:br>
              <a:rPr lang="pl-PL" dirty="0" smtClean="0"/>
            </a:br>
            <a:r>
              <a:rPr lang="pl-PL" dirty="0" smtClean="0"/>
              <a:t>as </a:t>
            </a:r>
            <a:r>
              <a:rPr lang="pl-PL" dirty="0" err="1" smtClean="0"/>
              <a:t>long</a:t>
            </a:r>
            <a:r>
              <a:rPr lang="pl-PL" dirty="0" smtClean="0"/>
              <a:t> as LP-</a:t>
            </a:r>
            <a:r>
              <a:rPr lang="pl-PL" dirty="0" err="1" smtClean="0"/>
              <a:t>value</a:t>
            </a:r>
            <a:r>
              <a:rPr lang="pl-PL" dirty="0" smtClean="0"/>
              <a:t> drops</a:t>
            </a:r>
            <a:endParaRPr lang="pl-PL" baseline="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474405" y="3325998"/>
            <a:ext cx="6378884" cy="2874059"/>
            <a:chOff x="2232712" y="3864617"/>
            <a:chExt cx="6378884" cy="28740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2712" y="3864617"/>
              <a:ext cx="6378884" cy="2870498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6101011" y="5863225"/>
              <a:ext cx="1978799" cy="875451"/>
              <a:chOff x="10485120" y="1905000"/>
              <a:chExt cx="1978799" cy="875451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10485120" y="1905000"/>
                <a:ext cx="1493520" cy="492468"/>
              </a:xfrm>
              <a:custGeom>
                <a:avLst/>
                <a:gdLst>
                  <a:gd name="connsiteX0" fmla="*/ 1493520 w 1493520"/>
                  <a:gd name="connsiteY0" fmla="*/ 0 h 606210"/>
                  <a:gd name="connsiteX1" fmla="*/ 777240 w 1493520"/>
                  <a:gd name="connsiteY1" fmla="*/ 594360 h 606210"/>
                  <a:gd name="connsiteX2" fmla="*/ 0 w 1493520"/>
                  <a:gd name="connsiteY2" fmla="*/ 411480 h 606210"/>
                  <a:gd name="connsiteX0" fmla="*/ 1493520 w 1493520"/>
                  <a:gd name="connsiteY0" fmla="*/ 0 h 492468"/>
                  <a:gd name="connsiteX1" fmla="*/ 914400 w 1493520"/>
                  <a:gd name="connsiteY1" fmla="*/ 472440 h 492468"/>
                  <a:gd name="connsiteX2" fmla="*/ 0 w 1493520"/>
                  <a:gd name="connsiteY2" fmla="*/ 411480 h 49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3520" h="492468">
                    <a:moveTo>
                      <a:pt x="1493520" y="0"/>
                    </a:moveTo>
                    <a:cubicBezTo>
                      <a:pt x="1259840" y="262890"/>
                      <a:pt x="1163320" y="403860"/>
                      <a:pt x="914400" y="472440"/>
                    </a:cubicBezTo>
                    <a:cubicBezTo>
                      <a:pt x="665480" y="541020"/>
                      <a:pt x="0" y="411480"/>
                      <a:pt x="0" y="411480"/>
                    </a:cubicBezTo>
                  </a:path>
                </a:pathLst>
              </a:custGeom>
              <a:ln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0743897" y="2370082"/>
                <a:ext cx="172002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 smtClean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weight=2+5+1</a:t>
                </a: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738811" y="4061823"/>
              <a:ext cx="3307080" cy="571156"/>
              <a:chOff x="8122920" y="103598"/>
              <a:chExt cx="3307080" cy="571156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8122920" y="103598"/>
                <a:ext cx="3307080" cy="521242"/>
              </a:xfrm>
              <a:custGeom>
                <a:avLst/>
                <a:gdLst>
                  <a:gd name="connsiteX0" fmla="*/ 0 w 3368040"/>
                  <a:gd name="connsiteY0" fmla="*/ 430878 h 430878"/>
                  <a:gd name="connsiteX1" fmla="*/ 1691640 w 3368040"/>
                  <a:gd name="connsiteY1" fmla="*/ 4158 h 430878"/>
                  <a:gd name="connsiteX2" fmla="*/ 3368040 w 3368040"/>
                  <a:gd name="connsiteY2" fmla="*/ 202278 h 430878"/>
                  <a:gd name="connsiteX0" fmla="*/ 0 w 3291840"/>
                  <a:gd name="connsiteY0" fmla="*/ 430878 h 430878"/>
                  <a:gd name="connsiteX1" fmla="*/ 1691640 w 3291840"/>
                  <a:gd name="connsiteY1" fmla="*/ 4158 h 430878"/>
                  <a:gd name="connsiteX2" fmla="*/ 3291840 w 3291840"/>
                  <a:gd name="connsiteY2" fmla="*/ 202278 h 430878"/>
                  <a:gd name="connsiteX0" fmla="*/ 0 w 3261360"/>
                  <a:gd name="connsiteY0" fmla="*/ 446616 h 446616"/>
                  <a:gd name="connsiteX1" fmla="*/ 1661160 w 3261360"/>
                  <a:gd name="connsiteY1" fmla="*/ 4656 h 446616"/>
                  <a:gd name="connsiteX2" fmla="*/ 3261360 w 3261360"/>
                  <a:gd name="connsiteY2" fmla="*/ 202776 h 446616"/>
                  <a:gd name="connsiteX0" fmla="*/ 0 w 3307080"/>
                  <a:gd name="connsiteY0" fmla="*/ 445891 h 445891"/>
                  <a:gd name="connsiteX1" fmla="*/ 1661160 w 3307080"/>
                  <a:gd name="connsiteY1" fmla="*/ 3931 h 445891"/>
                  <a:gd name="connsiteX2" fmla="*/ 3307080 w 3307080"/>
                  <a:gd name="connsiteY2" fmla="*/ 217291 h 445891"/>
                  <a:gd name="connsiteX0" fmla="*/ 0 w 3307080"/>
                  <a:gd name="connsiteY0" fmla="*/ 521242 h 521242"/>
                  <a:gd name="connsiteX1" fmla="*/ 1600200 w 3307080"/>
                  <a:gd name="connsiteY1" fmla="*/ 3082 h 521242"/>
                  <a:gd name="connsiteX2" fmla="*/ 3307080 w 3307080"/>
                  <a:gd name="connsiteY2" fmla="*/ 292642 h 52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7080" h="521242">
                    <a:moveTo>
                      <a:pt x="0" y="521242"/>
                    </a:moveTo>
                    <a:cubicBezTo>
                      <a:pt x="565150" y="326932"/>
                      <a:pt x="1049020" y="41182"/>
                      <a:pt x="1600200" y="3082"/>
                    </a:cubicBezTo>
                    <a:cubicBezTo>
                      <a:pt x="2151380" y="-35018"/>
                      <a:pt x="3307080" y="292642"/>
                      <a:pt x="3307080" y="292642"/>
                    </a:cubicBezTo>
                  </a:path>
                </a:pathLst>
              </a:custGeom>
              <a:ln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727319" y="264385"/>
                <a:ext cx="2016578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 smtClean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weight=1+3+2+5</a:t>
                </a: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3738811" y="4400185"/>
              <a:ext cx="3322320" cy="461604"/>
            </a:xfrm>
            <a:custGeom>
              <a:avLst/>
              <a:gdLst>
                <a:gd name="connsiteX0" fmla="*/ 3322320 w 3322320"/>
                <a:gd name="connsiteY0" fmla="*/ 0 h 461604"/>
                <a:gd name="connsiteX1" fmla="*/ 1661160 w 3322320"/>
                <a:gd name="connsiteY1" fmla="*/ 457200 h 461604"/>
                <a:gd name="connsiteX2" fmla="*/ 0 w 3322320"/>
                <a:gd name="connsiteY2" fmla="*/ 243840 h 46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2320" h="461604">
                  <a:moveTo>
                    <a:pt x="3322320" y="0"/>
                  </a:moveTo>
                  <a:cubicBezTo>
                    <a:pt x="2768600" y="208280"/>
                    <a:pt x="2214880" y="416560"/>
                    <a:pt x="1661160" y="457200"/>
                  </a:cubicBezTo>
                  <a:cubicBezTo>
                    <a:pt x="1107440" y="497840"/>
                    <a:pt x="0" y="243840"/>
                    <a:pt x="0" y="243840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38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7727452" y="896580"/>
            <a:ext cx="4381621" cy="3162299"/>
            <a:chOff x="7130825" y="2097510"/>
            <a:chExt cx="4381621" cy="316229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64965" y="2097510"/>
              <a:ext cx="3111500" cy="300990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7130825" y="4122294"/>
              <a:ext cx="4381621" cy="9851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283226" y="3492708"/>
              <a:ext cx="886414" cy="17671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102314" y="2849742"/>
            <a:ext cx="6330460" cy="1044000"/>
            <a:chOff x="2102314" y="2849742"/>
            <a:chExt cx="6330460" cy="1044000"/>
          </a:xfrm>
        </p:grpSpPr>
        <p:grpSp>
          <p:nvGrpSpPr>
            <p:cNvPr id="28" name="Group 27"/>
            <p:cNvGrpSpPr/>
            <p:nvPr/>
          </p:nvGrpSpPr>
          <p:grpSpPr>
            <a:xfrm>
              <a:off x="2102314" y="2849742"/>
              <a:ext cx="6330460" cy="1044000"/>
              <a:chOff x="3207435" y="2968283"/>
              <a:chExt cx="6330460" cy="1044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812345" y="2968283"/>
                <a:ext cx="5725550" cy="1041009"/>
              </a:xfrm>
              <a:prstGeom prst="rect">
                <a:avLst/>
              </a:prstGeom>
              <a:solidFill>
                <a:schemeClr val="accent1">
                  <a:satOff val="12166"/>
                  <a:lumOff val="-13042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207435" y="2968283"/>
                <a:ext cx="1097280" cy="1044000"/>
              </a:xfrm>
              <a:prstGeom prst="ellipse">
                <a:avLst/>
              </a:prstGeom>
              <a:solidFill>
                <a:schemeClr val="bg1"/>
              </a:solidFill>
              <a:ln w="28575" cap="flat">
                <a:solidFill>
                  <a:schemeClr val="accent1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52425" y="3223368"/>
                <a:ext cx="4937760" cy="5027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600" u="none" strike="noStrike" cap="none" spc="0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Helvetica Neue Medium" charset="0"/>
                    <a:ea typeface="Helvetica Neue Medium" charset="0"/>
                    <a:cs typeface="Helvetica Neue Medium" charset="0"/>
                    <a:sym typeface="Helvetica Neue Light"/>
                  </a:rPr>
                  <a:t>Laminarly</a:t>
                </a:r>
                <a:r>
                  <a:rPr kumimoji="0" lang="en-US" sz="260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Helvetica Neue Medium" charset="0"/>
                    <a:ea typeface="Helvetica Neue Medium" charset="0"/>
                    <a:cs typeface="Helvetica Neue Medium" charset="0"/>
                    <a:sym typeface="Helvetica Neue Light"/>
                  </a:rPr>
                  <a:t>-weighted</a:t>
                </a:r>
                <a:r>
                  <a:rPr kumimoji="0" lang="en-US" sz="2600" u="none" strike="noStrike" cap="none" spc="0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Helvetica Neue Medium" charset="0"/>
                    <a:ea typeface="Helvetica Neue Medium" charset="0"/>
                    <a:cs typeface="Helvetica Neue Medium" charset="0"/>
                    <a:sym typeface="Helvetica Neue Light"/>
                  </a:rPr>
                  <a:t> instances</a:t>
                </a:r>
                <a:endParaRPr kumimoji="0" lang="en-US" sz="260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Helvetica Neue Medium" charset="0"/>
                  <a:ea typeface="Helvetica Neue Medium" charset="0"/>
                  <a:cs typeface="Helvetica Neue Medium" charset="0"/>
                  <a:sym typeface="Helvetica Neue Light"/>
                </a:endParaRPr>
              </a:p>
            </p:txBody>
          </p:sp>
        </p:grp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41" b="99259" l="47583" r="98500">
                          <a14:foregroundMark x1="53250" y1="78704" x2="53250" y2="78704"/>
                          <a14:foregroundMark x1="50667" y1="60556" x2="50667" y2="60556"/>
                          <a14:foregroundMark x1="79083" y1="43889" x2="79083" y2="43889"/>
                          <a14:foregroundMark x1="66083" y1="8148" x2="66083" y2="8148"/>
                        </a14:backgroundRemoval>
                      </a14:imgEffect>
                    </a14:imgLayer>
                  </a14:imgProps>
                </a:ext>
              </a:extLst>
            </a:blip>
            <a:srcRect l="44028"/>
            <a:stretch/>
          </p:blipFill>
          <p:spPr>
            <a:xfrm rot="3330632">
              <a:off x="2213792" y="2969278"/>
              <a:ext cx="884556" cy="711167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50087" y="5188536"/>
                <a:ext cx="6837381" cy="29543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4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 Light"/>
                  </a:rPr>
                  <a:t>Dual of </a:t>
                </a:r>
                <a:r>
                  <a:rPr kumimoji="0" lang="pl-PL" sz="2400" b="0" i="0" u="none" strike="noStrike" cap="none" spc="0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 Light"/>
                  </a:rPr>
                  <a:t>Held</a:t>
                </a:r>
                <a:r>
                  <a:rPr kumimoji="0" lang="pl-PL" sz="24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 Light"/>
                  </a:rPr>
                  <a:t>-Karp</a:t>
                </a:r>
                <a:r>
                  <a:rPr kumimoji="0" lang="pl-PL" sz="2400" b="0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 Light"/>
                  </a:rPr>
                  <a:t> </a:t>
                </a:r>
                <a:r>
                  <a:rPr kumimoji="0" lang="pl-PL" sz="2400" b="0" i="0" u="none" strike="noStrike" cap="none" spc="0" normalizeH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 Light"/>
                  </a:rPr>
                  <a:t>relaxation</a:t>
                </a:r>
                <a:r>
                  <a:rPr kumimoji="0" lang="pl-PL" sz="2400" b="0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 Light"/>
                  </a:rPr>
                  <a:t>:</a:t>
                </a:r>
              </a:p>
              <a:p>
                <a:pPr marL="571500" indent="-5715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l-PL" sz="2400" baseline="0" dirty="0" smtClean="0"/>
                  <a:t>Has</a:t>
                </a:r>
                <a:r>
                  <a:rPr lang="pl-PL" sz="2400" dirty="0" smtClean="0"/>
                  <a:t> </a:t>
                </a:r>
                <a:r>
                  <a:rPr lang="pl-PL" sz="2400" dirty="0" err="1" smtClean="0"/>
                  <a:t>variable</a:t>
                </a:r>
                <a:r>
                  <a:rPr lang="pl-PL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𝑺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pl-PL" sz="2400" dirty="0" smtClean="0"/>
                  <a:t> for </a:t>
                </a:r>
                <a:r>
                  <a:rPr lang="pl-PL" sz="2400" dirty="0" err="1" smtClean="0"/>
                  <a:t>each</a:t>
                </a:r>
                <a:r>
                  <a:rPr lang="pl-PL" sz="2400" dirty="0" smtClean="0"/>
                  <a:t> </a:t>
                </a:r>
                <a:r>
                  <a:rPr lang="pl-PL" sz="2400" dirty="0" err="1" smtClean="0"/>
                  <a:t>cut</a:t>
                </a:r>
                <a:r>
                  <a:rPr lang="pl-PL" sz="2400" dirty="0" smtClean="0"/>
                  <a:t> </a:t>
                </a:r>
                <a:r>
                  <a:rPr lang="pl-PL" sz="2400" i="1" dirty="0" smtClean="0"/>
                  <a:t>S</a:t>
                </a:r>
              </a:p>
              <a:p>
                <a:pPr marL="571500" indent="-5715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0" lang="pl-PL" sz="2400" b="0" i="0" u="none" strike="noStrike" cap="none" spc="0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 Light"/>
                  </a:rPr>
                  <a:t>Maximize</a:t>
                </a:r>
                <a:r>
                  <a:rPr kumimoji="0" lang="pl-PL" sz="24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 Light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charset="0"/>
                          </a:rPr>
                          <m:t>𝑆</m:t>
                        </m:r>
                        <m:r>
                          <a:rPr lang="en-US" sz="2400" i="1">
                            <a:latin typeface="Cambria Math" charset="0"/>
                          </a:rPr>
                          <m:t>⊂</m:t>
                        </m:r>
                        <m:r>
                          <a:rPr lang="en-US" sz="2400" i="1">
                            <a:latin typeface="Cambria Math" charset="0"/>
                          </a:rPr>
                          <m:t>𝑉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charset="0"/>
                          </a:rPr>
                          <m:t>2⋅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𝑆</m:t>
                            </m:r>
                          </m:sub>
                        </m:sSub>
                      </m:e>
                    </m:nary>
                  </m:oMath>
                </a14:m>
                <a:endParaRPr kumimoji="0" lang="pl-PL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 Light"/>
                </a:endParaRPr>
              </a:p>
              <a:p>
                <a:pPr marL="571500" indent="-5715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l-PL" sz="2400" dirty="0" smtClean="0"/>
                  <a:t>Under </a:t>
                </a:r>
                <a:r>
                  <a:rPr lang="pl-PL" sz="2400" dirty="0" err="1" smtClean="0"/>
                  <a:t>certain</a:t>
                </a:r>
                <a:r>
                  <a:rPr lang="pl-PL" sz="2400" dirty="0" smtClean="0"/>
                  <a:t> </a:t>
                </a:r>
                <a:r>
                  <a:rPr lang="pl-PL" sz="2400" dirty="0" err="1" smtClean="0"/>
                  <a:t>packing</a:t>
                </a:r>
                <a:r>
                  <a:rPr lang="pl-PL" sz="2400" dirty="0" smtClean="0"/>
                  <a:t> </a:t>
                </a:r>
                <a:r>
                  <a:rPr lang="pl-PL" sz="2400" dirty="0" err="1" smtClean="0"/>
                  <a:t>constraints</a:t>
                </a:r>
                <a:r>
                  <a:rPr lang="pl-PL" sz="2400" dirty="0" smtClean="0"/>
                  <a:t> on </a:t>
                </a:r>
                <a:r>
                  <a:rPr lang="pl-PL" sz="2400" dirty="0" err="1" smtClean="0"/>
                  <a:t>edges</a:t>
                </a:r>
                <a:r>
                  <a:rPr lang="pl-PL" sz="2400" dirty="0" smtClean="0"/>
                  <a:t/>
                </a:r>
                <a:br>
                  <a:rPr lang="pl-PL" sz="2400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𝑺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: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𝒖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𝒗</m:t>
                            </m:r>
                          </m:e>
                        </m:d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∈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𝜹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𝑺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𝑺</m:t>
                            </m:r>
                          </m:sub>
                        </m:sSub>
                      </m:e>
                    </m:nary>
                    <m:r>
                      <a:rPr lang="en-US" sz="2400" b="1" i="1">
                        <a:solidFill>
                          <a:schemeClr val="bg1"/>
                        </a:solidFill>
                        <a:latin typeface="Cambria Math" charset="0"/>
                      </a:rPr>
                      <m:t>≤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 charset="0"/>
                      </a:rPr>
                      <m:t>𝒘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𝒖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for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all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 charset="0"/>
                      </a:rPr>
                      <m:t>u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 charset="0"/>
                      </a:rPr>
                      <m:t>v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charset="0"/>
                      </a:rPr>
                      <m:t>)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charset="0"/>
                      </a:rPr>
                      <m:t>𝐸</m:t>
                    </m:r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sym typeface="Helvetica Neue Light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87" y="5188536"/>
                <a:ext cx="6837381" cy="2954335"/>
              </a:xfrm>
              <a:prstGeom prst="rect">
                <a:avLst/>
              </a:prstGeom>
              <a:blipFill rotWithShape="0">
                <a:blip r:embed="rId6"/>
                <a:stretch>
                  <a:fillRect l="-1961" b="-2659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 rot="16200000">
            <a:off x="8767523" y="4403936"/>
            <a:ext cx="2722228" cy="448009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9703475" y="7116404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9699123" y="6032186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8005317" y="6101727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1" name="Oval 60"/>
          <p:cNvSpPr/>
          <p:nvPr/>
        </p:nvSpPr>
        <p:spPr>
          <a:xfrm rot="14587709">
            <a:off x="10545028" y="5919070"/>
            <a:ext cx="1778563" cy="1394312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3" name="Oval 62"/>
          <p:cNvSpPr/>
          <p:nvPr/>
        </p:nvSpPr>
        <p:spPr>
          <a:xfrm rot="14712130">
            <a:off x="11327457" y="6808204"/>
            <a:ext cx="576588" cy="410659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740774" y="5686096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 flipH="1">
            <a:off x="8144657" y="6354271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 flipH="1">
            <a:off x="8485485" y="6196621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 flipH="1">
            <a:off x="9764489" y="610148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 flipH="1">
            <a:off x="11092537" y="598998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 flipH="1">
            <a:off x="10992391" y="664746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 flipH="1">
            <a:off x="11501840" y="6826004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 flipH="1">
            <a:off x="11610695" y="7065494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 flipH="1">
            <a:off x="11689078" y="6255591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 flipH="1">
            <a:off x="9777548" y="7185707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 flipH="1">
            <a:off x="8562700" y="708555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9699123" y="8306792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 flipH="1">
            <a:off x="9838463" y="8428707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 flipH="1">
            <a:off x="10179291" y="855844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12039436" y="8144740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 flipH="1">
            <a:off x="12104802" y="821404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746870" y="6752896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280782" y="5789728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588630" y="5247184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762624" y="5556707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1308438" y="6430773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009399" y="7989720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2065538" y="7793894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03415" y="3055406"/>
            <a:ext cx="3219649" cy="664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/>
              <a:t>v</a:t>
            </a: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ia LP </a:t>
            </a:r>
            <a:r>
              <a:rPr kumimoji="0" lang="pl-PL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duality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1853852" y="9113213"/>
            <a:ext cx="11209501" cy="6565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lang="pl-PL" sz="28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Complementary</a:t>
            </a:r>
            <a:r>
              <a:rPr lang="pl-PL" sz="28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pl-PL" sz="28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slackness</a:t>
            </a:r>
            <a:r>
              <a:rPr lang="pl-PL" sz="2800" dirty="0" smtClean="0">
                <a:latin typeface="Helvetica Neue Light" charset="0"/>
                <a:ea typeface="Helvetica Neue Light" charset="0"/>
                <a:cs typeface="Helvetica Neue Light" charset="0"/>
              </a:rPr>
              <a:t> + </a:t>
            </a:r>
            <a:r>
              <a:rPr lang="pl-PL" sz="28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uncrossing</a:t>
            </a:r>
            <a:r>
              <a:rPr lang="pl-PL" sz="2800" dirty="0" smtClean="0">
                <a:latin typeface="Helvetica Neue Light" charset="0"/>
                <a:ea typeface="Helvetica Neue Light" charset="0"/>
                <a:cs typeface="Helvetica Neue Light" charset="0"/>
              </a:rPr>
              <a:t> + </a:t>
            </a:r>
            <a:r>
              <a:rPr lang="pl-PL" sz="28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some</a:t>
            </a:r>
            <a:r>
              <a:rPr lang="pl-PL" sz="28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pl-PL" sz="28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rewriting</a:t>
            </a:r>
            <a:r>
              <a:rPr lang="pl-PL" sz="28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pl-PL" sz="28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yields</a:t>
            </a:r>
            <a:r>
              <a:rPr lang="pl-PL" sz="2800" dirty="0" smtClean="0">
                <a:latin typeface="Helvetica Neue Light" charset="0"/>
                <a:ea typeface="Helvetica Neue Light" charset="0"/>
                <a:cs typeface="Helvetica Neue Light" charset="0"/>
              </a:rPr>
              <a:t>…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88" y="864571"/>
            <a:ext cx="4595880" cy="126991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199595" y="588723"/>
            <a:ext cx="1748186" cy="1828800"/>
          </a:xfrm>
          <a:prstGeom prst="line">
            <a:avLst/>
          </a:prstGeom>
          <a:noFill/>
          <a:ln w="635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 flipV="1">
            <a:off x="3347304" y="581349"/>
            <a:ext cx="1683606" cy="1828985"/>
          </a:xfrm>
          <a:prstGeom prst="line">
            <a:avLst/>
          </a:prstGeom>
          <a:noFill/>
          <a:ln w="635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2830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8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/>
      <p:bldP spid="96" grpId="0"/>
      <p:bldP spid="97" grpId="0"/>
      <p:bldP spid="98" grpId="0"/>
      <p:bldP spid="99" grpId="0"/>
      <p:bldP spid="105" grpId="0"/>
      <p:bldP spid="106" grpId="0"/>
      <p:bldP spid="5" grpId="0"/>
      <p:bldP spid="1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Laminarly</a:t>
            </a:r>
            <a:r>
              <a:rPr lang="en-US" dirty="0" smtClean="0"/>
              <a:t>-weighted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821" y="-93608"/>
            <a:ext cx="6378884" cy="28704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1184" y="2366883"/>
                <a:ext cx="12312837" cy="47103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 smtClean="0"/>
                  <a:t>Laminarly-weighted instance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ℐ</m:t>
                    </m:r>
                    <m:r>
                      <a:rPr lang="en-US" sz="2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=(</m:t>
                    </m:r>
                    <m:r>
                      <a:rPr lang="en-US" sz="2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𝐺</m:t>
                    </m:r>
                    <m:r>
                      <a:rPr lang="en-US" sz="2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sz="2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sz="2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𝑦</m:t>
                    </m:r>
                    <m:r>
                      <a:rPr lang="en-US" sz="2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:</a:t>
                </a:r>
              </a:p>
              <a:p>
                <a:pPr>
                  <a:spcBef>
                    <a:spcPts val="2200"/>
                  </a:spcBef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charset="0"/>
                      </a:rPr>
                      <m:t>𝑥</m:t>
                    </m:r>
                    <m:r>
                      <a:rPr lang="en-US" sz="2600" b="0" i="1" smtClean="0">
                        <a:latin typeface="Cambria Math" charset="0"/>
                      </a:rPr>
                      <m:t>,</m:t>
                    </m:r>
                    <m:r>
                      <a:rPr lang="en-US" sz="2600" b="0" i="1" smtClean="0">
                        <a:latin typeface="Cambria Math" charset="0"/>
                      </a:rPr>
                      <m:t>𝑦</m:t>
                    </m:r>
                    <m:r>
                      <a:rPr lang="pl-PL" sz="2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600" dirty="0" smtClean="0"/>
                  <a:t> primal, dual </a:t>
                </a:r>
                <a:r>
                  <a:rPr lang="en-US" sz="2600" dirty="0" smtClean="0"/>
                  <a:t>solution</a:t>
                </a:r>
                <a:r>
                  <a:rPr lang="pl-PL" sz="2600" dirty="0" smtClean="0"/>
                  <a:t>s</a:t>
                </a:r>
                <a:endParaRPr lang="en-US" sz="2600" dirty="0" smtClean="0"/>
              </a:p>
              <a:p>
                <a:pPr>
                  <a:spcBef>
                    <a:spcPts val="2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Helvetica Neue"/>
                          </a:rPr>
                          <m:t>𝑦</m:t>
                        </m:r>
                      </m:e>
                      <m:sub/>
                    </m:sSub>
                  </m:oMath>
                </a14:m>
                <a:r>
                  <a:rPr lang="pl-PL" sz="2600" dirty="0" err="1" smtClean="0"/>
                  <a:t>supported</a:t>
                </a:r>
                <a:r>
                  <a:rPr lang="pl-PL" sz="2600" dirty="0" smtClean="0"/>
                  <a:t> on a</a:t>
                </a:r>
                <a:r>
                  <a:rPr lang="en-US" sz="2600" dirty="0" smtClean="0"/>
                  <a:t> </a:t>
                </a:r>
                <a:r>
                  <a:rPr lang="en-US" sz="2600" i="1" dirty="0" smtClean="0"/>
                  <a:t>laminar </a:t>
                </a:r>
                <a:r>
                  <a:rPr lang="en-US" sz="2600" dirty="0" smtClean="0"/>
                  <a:t>family of </a:t>
                </a:r>
                <a:r>
                  <a:rPr lang="en-US" sz="2600" i="1" dirty="0" smtClean="0"/>
                  <a:t>tight </a:t>
                </a:r>
                <a:r>
                  <a:rPr lang="en-US" sz="2600" dirty="0" smtClean="0"/>
                  <a:t>sets </a:t>
                </a:r>
                <a:r>
                  <a:rPr lang="en-US" sz="1800" i="1" dirty="0" smtClean="0"/>
                  <a:t>(LP says that we should visit each such set once)</a:t>
                </a:r>
              </a:p>
              <a:p>
                <a:pPr>
                  <a:spcBef>
                    <a:spcPts val="2200"/>
                  </a:spcBef>
                </a:pPr>
                <a:r>
                  <a:rPr lang="en-US" sz="2600" dirty="0" smtClean="0"/>
                  <a:t>weights induced by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sz="26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charset="0"/>
                        </a:rPr>
                        <m:t>𝑤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charset="0"/>
                            </a:rPr>
                            <m:t>𝑒</m:t>
                          </m:r>
                        </m:e>
                      </m:d>
                      <m:r>
                        <a:rPr lang="en-US" sz="26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𝑆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: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∈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𝛿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𝑆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𝑆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600" dirty="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0" indent="0" algn="ctr" hangingPunct="0">
                  <a:spcBef>
                    <a:spcPts val="0"/>
                  </a:spcBef>
                  <a:buSzTx/>
                  <a:buNone/>
                </a:pPr>
                <a:endParaRPr lang="en-US" sz="2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2600" dirty="0" smtClean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1184" y="2366883"/>
                <a:ext cx="12312837" cy="4710315"/>
              </a:xfrm>
              <a:blipFill rotWithShape="0">
                <a:blip r:embed="rId3"/>
                <a:stretch>
                  <a:fillRect l="-1238" t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8298401" y="5045435"/>
                <a:ext cx="2753591" cy="76823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50800" tIns="50800" rIns="50800" bIns="50800">
                <a:normAutofit/>
              </a:bodyPr>
              <a:lstStyle>
                <a:lvl1pPr marL="4572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1pPr>
                <a:lvl2pPr marL="9144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2pPr>
                <a:lvl3pPr marL="13716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3pPr>
                <a:lvl4pPr marL="18288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4pPr>
                <a:lvl5pPr marL="22860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5pPr>
                <a:lvl6pPr marL="27432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6pPr>
                <a:lvl7pPr marL="32004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7pPr>
                <a:lvl8pPr marL="36576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8pPr>
                <a:lvl9pPr marL="41148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9pPr>
              </a:lstStyle>
              <a:p>
                <a:pPr marL="0" indent="0" hangingPunct="1">
                  <a:buFont typeface="Helvetica Neue"/>
                  <a:buNone/>
                </a:pPr>
                <a:r>
                  <a:rPr lang="en-US" sz="2600" dirty="0" smtClean="0"/>
                  <a:t>for every edge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charset="0"/>
                      </a:rPr>
                      <m:t>𝑒</m:t>
                    </m:r>
                  </m:oMath>
                </a14:m>
                <a:endParaRPr lang="en-US" sz="2800" dirty="0">
                  <a:solidFill>
                    <a:srgbClr val="000000"/>
                  </a:solidFill>
                </a:endParaRPr>
              </a:p>
              <a:p>
                <a:pPr marL="0" indent="0" hangingPunct="1">
                  <a:buFont typeface="Helvetica Neue"/>
                  <a:buNone/>
                </a:pPr>
                <a:endParaRPr lang="en-US" sz="2600" dirty="0" smtClean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401" y="5045435"/>
                <a:ext cx="2753591" cy="768234"/>
              </a:xfrm>
              <a:prstGeom prst="rect">
                <a:avLst/>
              </a:prstGeom>
              <a:blipFill rotWithShape="0">
                <a:blip r:embed="rId4"/>
                <a:stretch>
                  <a:fillRect l="-5310" t="-714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0485120" y="1905000"/>
            <a:ext cx="1978799" cy="875451"/>
            <a:chOff x="10485120" y="1905000"/>
            <a:chExt cx="1978799" cy="875451"/>
          </a:xfrm>
        </p:grpSpPr>
        <p:sp>
          <p:nvSpPr>
            <p:cNvPr id="5" name="Freeform 4"/>
            <p:cNvSpPr/>
            <p:nvPr/>
          </p:nvSpPr>
          <p:spPr>
            <a:xfrm>
              <a:off x="10485120" y="1905000"/>
              <a:ext cx="1493520" cy="492468"/>
            </a:xfrm>
            <a:custGeom>
              <a:avLst/>
              <a:gdLst>
                <a:gd name="connsiteX0" fmla="*/ 1493520 w 1493520"/>
                <a:gd name="connsiteY0" fmla="*/ 0 h 606210"/>
                <a:gd name="connsiteX1" fmla="*/ 777240 w 1493520"/>
                <a:gd name="connsiteY1" fmla="*/ 594360 h 606210"/>
                <a:gd name="connsiteX2" fmla="*/ 0 w 1493520"/>
                <a:gd name="connsiteY2" fmla="*/ 411480 h 606210"/>
                <a:gd name="connsiteX0" fmla="*/ 1493520 w 1493520"/>
                <a:gd name="connsiteY0" fmla="*/ 0 h 492468"/>
                <a:gd name="connsiteX1" fmla="*/ 914400 w 1493520"/>
                <a:gd name="connsiteY1" fmla="*/ 472440 h 492468"/>
                <a:gd name="connsiteX2" fmla="*/ 0 w 1493520"/>
                <a:gd name="connsiteY2" fmla="*/ 411480 h 49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3520" h="492468">
                  <a:moveTo>
                    <a:pt x="1493520" y="0"/>
                  </a:moveTo>
                  <a:cubicBezTo>
                    <a:pt x="1259840" y="262890"/>
                    <a:pt x="1163320" y="403860"/>
                    <a:pt x="914400" y="472440"/>
                  </a:cubicBezTo>
                  <a:cubicBezTo>
                    <a:pt x="665480" y="541020"/>
                    <a:pt x="0" y="411480"/>
                    <a:pt x="0" y="411480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743897" y="2370082"/>
              <a:ext cx="1720022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spc="0" normalizeH="0" baseline="0" dirty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rPr>
                <a:t>weight=2+5+1</a:t>
              </a: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22920" y="103598"/>
            <a:ext cx="3307080" cy="571156"/>
            <a:chOff x="8122920" y="103598"/>
            <a:chExt cx="3307080" cy="571156"/>
          </a:xfrm>
        </p:grpSpPr>
        <p:sp>
          <p:nvSpPr>
            <p:cNvPr id="7" name="Freeform 6"/>
            <p:cNvSpPr/>
            <p:nvPr/>
          </p:nvSpPr>
          <p:spPr>
            <a:xfrm>
              <a:off x="8122920" y="103598"/>
              <a:ext cx="3307080" cy="521242"/>
            </a:xfrm>
            <a:custGeom>
              <a:avLst/>
              <a:gdLst>
                <a:gd name="connsiteX0" fmla="*/ 0 w 3368040"/>
                <a:gd name="connsiteY0" fmla="*/ 430878 h 430878"/>
                <a:gd name="connsiteX1" fmla="*/ 1691640 w 3368040"/>
                <a:gd name="connsiteY1" fmla="*/ 4158 h 430878"/>
                <a:gd name="connsiteX2" fmla="*/ 3368040 w 3368040"/>
                <a:gd name="connsiteY2" fmla="*/ 202278 h 430878"/>
                <a:gd name="connsiteX0" fmla="*/ 0 w 3291840"/>
                <a:gd name="connsiteY0" fmla="*/ 430878 h 430878"/>
                <a:gd name="connsiteX1" fmla="*/ 1691640 w 3291840"/>
                <a:gd name="connsiteY1" fmla="*/ 4158 h 430878"/>
                <a:gd name="connsiteX2" fmla="*/ 3291840 w 3291840"/>
                <a:gd name="connsiteY2" fmla="*/ 202278 h 430878"/>
                <a:gd name="connsiteX0" fmla="*/ 0 w 3261360"/>
                <a:gd name="connsiteY0" fmla="*/ 446616 h 446616"/>
                <a:gd name="connsiteX1" fmla="*/ 1661160 w 3261360"/>
                <a:gd name="connsiteY1" fmla="*/ 4656 h 446616"/>
                <a:gd name="connsiteX2" fmla="*/ 3261360 w 3261360"/>
                <a:gd name="connsiteY2" fmla="*/ 202776 h 446616"/>
                <a:gd name="connsiteX0" fmla="*/ 0 w 3307080"/>
                <a:gd name="connsiteY0" fmla="*/ 445891 h 445891"/>
                <a:gd name="connsiteX1" fmla="*/ 1661160 w 3307080"/>
                <a:gd name="connsiteY1" fmla="*/ 3931 h 445891"/>
                <a:gd name="connsiteX2" fmla="*/ 3307080 w 3307080"/>
                <a:gd name="connsiteY2" fmla="*/ 217291 h 445891"/>
                <a:gd name="connsiteX0" fmla="*/ 0 w 3307080"/>
                <a:gd name="connsiteY0" fmla="*/ 521242 h 521242"/>
                <a:gd name="connsiteX1" fmla="*/ 1600200 w 3307080"/>
                <a:gd name="connsiteY1" fmla="*/ 3082 h 521242"/>
                <a:gd name="connsiteX2" fmla="*/ 3307080 w 3307080"/>
                <a:gd name="connsiteY2" fmla="*/ 292642 h 52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7080" h="521242">
                  <a:moveTo>
                    <a:pt x="0" y="521242"/>
                  </a:moveTo>
                  <a:cubicBezTo>
                    <a:pt x="565150" y="326932"/>
                    <a:pt x="1049020" y="41182"/>
                    <a:pt x="1600200" y="3082"/>
                  </a:cubicBezTo>
                  <a:cubicBezTo>
                    <a:pt x="2151380" y="-35018"/>
                    <a:pt x="3307080" y="292642"/>
                    <a:pt x="3307080" y="292642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27319" y="264385"/>
              <a:ext cx="2016578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spc="0" normalizeH="0" baseline="0" dirty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rPr>
                <a:t>weight=1+3+2+5</a:t>
              </a: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8122920" y="441960"/>
            <a:ext cx="3322320" cy="461604"/>
          </a:xfrm>
          <a:custGeom>
            <a:avLst/>
            <a:gdLst>
              <a:gd name="connsiteX0" fmla="*/ 3322320 w 3322320"/>
              <a:gd name="connsiteY0" fmla="*/ 0 h 461604"/>
              <a:gd name="connsiteX1" fmla="*/ 1661160 w 3322320"/>
              <a:gd name="connsiteY1" fmla="*/ 457200 h 461604"/>
              <a:gd name="connsiteX2" fmla="*/ 0 w 3322320"/>
              <a:gd name="connsiteY2" fmla="*/ 243840 h 46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2320" h="461604">
                <a:moveTo>
                  <a:pt x="3322320" y="0"/>
                </a:moveTo>
                <a:cubicBezTo>
                  <a:pt x="2768600" y="208280"/>
                  <a:pt x="2214880" y="416560"/>
                  <a:pt x="1661160" y="457200"/>
                </a:cubicBezTo>
                <a:cubicBezTo>
                  <a:pt x="1107440" y="497840"/>
                  <a:pt x="0" y="243840"/>
                  <a:pt x="0" y="243840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78746" y="7165582"/>
                <a:ext cx="10599894" cy="18261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kumimoji="0" lang="en-US" sz="3600" b="1" i="0" u="none" strike="noStrike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 Theorem: </a:t>
                </a:r>
              </a:p>
              <a:p>
                <a:pPr lvl="3" algn="l">
                  <a:spcBef>
                    <a:spcPts val="1200"/>
                  </a:spcBef>
                </a:pPr>
                <a:r>
                  <a:rPr lang="en-US" sz="2800" dirty="0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charset="0"/>
                        <a:ea typeface="Helvetica Neue Light" charset="0"/>
                        <a:cs typeface="Helvetica Neue Light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 Neue Light" charset="0"/>
                    <a:ea typeface="Helvetica Neue Light" charset="0"/>
                    <a:cs typeface="Helvetica Neue Light" charset="0"/>
                  </a:rPr>
                  <a:t>-approximation algorithm for </a:t>
                </a:r>
                <a:r>
                  <a:rPr lang="en-US" sz="2800" dirty="0" err="1">
                    <a:latin typeface="Helvetica Neue Light" charset="0"/>
                    <a:ea typeface="Helvetica Neue Light" charset="0"/>
                    <a:cs typeface="Helvetica Neue Light" charset="0"/>
                  </a:rPr>
                  <a:t>laminarly</a:t>
                </a:r>
                <a:r>
                  <a:rPr lang="en-US" sz="2800" dirty="0">
                    <a:latin typeface="Helvetica Neue Light" charset="0"/>
                    <a:ea typeface="Helvetica Neue Light" charset="0"/>
                    <a:cs typeface="Helvetica Neue Light" charset="0"/>
                  </a:rPr>
                  <a:t>-weighted </a:t>
                </a:r>
                <a:r>
                  <a:rPr lang="en-US" sz="2800" dirty="0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instances</a:t>
                </a:r>
              </a:p>
              <a:p>
                <a:pPr lvl="3" algn="l">
                  <a:spcAft>
                    <a:spcPts val="1200"/>
                  </a:spcAft>
                </a:pPr>
                <a:r>
                  <a:rPr lang="en-US" sz="2800" dirty="0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yields </a:t>
                </a:r>
                <a:r>
                  <a:rPr lang="en-US" sz="2800" dirty="0">
                    <a:latin typeface="Helvetica Neue Light" charset="0"/>
                    <a:ea typeface="Helvetica Neue Light" charset="0"/>
                    <a:cs typeface="Helvetica Neue Light" charset="0"/>
                  </a:rPr>
                  <a:t>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charset="0"/>
                        <a:ea typeface="Helvetica Neue Light" charset="0"/>
                        <a:cs typeface="Helvetica Neue Light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 Neue Light" charset="0"/>
                    <a:ea typeface="Helvetica Neue Light" charset="0"/>
                    <a:cs typeface="Helvetica Neue Light" charset="0"/>
                  </a:rPr>
                  <a:t>-approximation algorithm for general ATSP</a:t>
                </a:r>
                <a:r>
                  <a:rPr kumimoji="0" lang="en-US" sz="2800" b="0" i="0" u="none" strike="noStrike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Helvetica Neue Light"/>
                  </a:rPr>
                  <a:t> </a:t>
                </a:r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Helvetica Neue Ligh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746" y="7165582"/>
                <a:ext cx="10599894" cy="1826141"/>
              </a:xfrm>
              <a:prstGeom prst="rect">
                <a:avLst/>
              </a:prstGeom>
              <a:blipFill rotWithShape="0">
                <a:blip r:embed="rId5"/>
                <a:stretch>
                  <a:fillRect l="-920" t="-4333" b="-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-402305" y="6129131"/>
                <a:ext cx="11454297" cy="5027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kumimoji="0" lang="en-US" sz="2600" b="1" i="0" u="none" strike="noStrike" cap="none" spc="0" normalizeH="0" baseline="0" dirty="0" smtClean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FillTx/>
                    <a:sym typeface="Helvetica Neue Light"/>
                  </a:rPr>
                  <a:t>Held-Karp lower bound = OPT = </a:t>
                </a:r>
                <a14:m>
                  <m:oMath xmlns:m="http://schemas.openxmlformats.org/officeDocument/2006/math">
                    <m:r>
                      <a:rPr kumimoji="0" lang="en-US" sz="2600" b="1" i="1" u="none" strike="noStrike" cap="none" spc="0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FillTx/>
                        <a:latin typeface="Cambria Math" charset="0"/>
                        <a:sym typeface="Helvetica Neue Light"/>
                      </a:rPr>
                      <m:t>𝟐</m:t>
                    </m:r>
                    <m:r>
                      <a:rPr kumimoji="0" lang="en-US" sz="2600" b="1" i="1" u="none" strike="noStrike" cap="none" spc="0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FillTx/>
                        <a:latin typeface="Cambria Math" charset="0"/>
                        <a:sym typeface="Helvetica Neue Light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kumimoji="0" lang="en-US" sz="26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 Light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0" lang="en-US" sz="26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uFillTx/>
                            <a:latin typeface="Cambria Math" charset="0"/>
                            <a:sym typeface="Helvetica Neue Light"/>
                          </a:rPr>
                          <m:t>𝑺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sz="26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 Light"/>
                              </a:rPr>
                            </m:ctrlPr>
                          </m:sSubPr>
                          <m:e>
                            <m:r>
                              <a:rPr kumimoji="0" lang="en-US" sz="26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uFillTx/>
                                <a:latin typeface="Cambria Math" charset="0"/>
                                <a:sym typeface="Helvetica Neue Light"/>
                              </a:rPr>
                              <m:t>𝒚</m:t>
                            </m:r>
                          </m:e>
                          <m:sub>
                            <m:r>
                              <a:rPr kumimoji="0" lang="en-US" sz="26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uFillTx/>
                                <a:latin typeface="Cambria Math" charset="0"/>
                                <a:sym typeface="Helvetica Neue Light"/>
                              </a:rPr>
                              <m:t>𝑺</m:t>
                            </m:r>
                          </m:sub>
                        </m:sSub>
                      </m:e>
                    </m:nary>
                  </m:oMath>
                </a14:m>
                <a:endParaRPr kumimoji="0" lang="en-US" sz="1800" b="1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Helvetica Neue Light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2305" y="6129131"/>
                <a:ext cx="11454297" cy="502702"/>
              </a:xfrm>
              <a:prstGeom prst="rect">
                <a:avLst/>
              </a:prstGeom>
              <a:blipFill rotWithShape="0">
                <a:blip r:embed="rId6"/>
                <a:stretch>
                  <a:fillRect t="-10843" b="-2771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3590081" y="3710151"/>
            <a:ext cx="9289782" cy="2828987"/>
            <a:chOff x="3590081" y="3710151"/>
            <a:chExt cx="9289782" cy="2828987"/>
          </a:xfrm>
        </p:grpSpPr>
        <p:grpSp>
          <p:nvGrpSpPr>
            <p:cNvPr id="15" name="Group 14"/>
            <p:cNvGrpSpPr/>
            <p:nvPr/>
          </p:nvGrpSpPr>
          <p:grpSpPr>
            <a:xfrm>
              <a:off x="6222997" y="4660408"/>
              <a:ext cx="6656866" cy="1640655"/>
              <a:chOff x="6701346" y="7752728"/>
              <a:chExt cx="6656866" cy="1640655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6701346" y="7981345"/>
                <a:ext cx="1794260" cy="1080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50000"/>
                </a:schemeClr>
              </a:solidFill>
              <a:ln w="12700"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790131" y="7984667"/>
                <a:ext cx="1794260" cy="1080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50000"/>
                </a:schemeClr>
              </a:solidFill>
              <a:ln w="12700"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6784474" y="7830589"/>
                <a:ext cx="2908166" cy="1562793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6784474" y="7752728"/>
                <a:ext cx="2716794" cy="1640655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9351638" y="8280559"/>
                <a:ext cx="4006574" cy="779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 charset="0"/>
                    <a:ea typeface="Helvetica Neue Medium" charset="0"/>
                    <a:cs typeface="Helvetica Neue Medium" charset="0"/>
                    <a:sym typeface="Helvetica Neue Light"/>
                  </a:rPr>
                  <a:t>No two sets intersect</a:t>
                </a:r>
                <a:r>
                  <a:rPr kumimoji="0" lang="en-US" sz="220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 charset="0"/>
                    <a:ea typeface="Helvetica Neue Medium" charset="0"/>
                    <a:cs typeface="Helvetica Neue Medium" charset="0"/>
                    <a:sym typeface="Helvetica Neue Light"/>
                  </a:rPr>
                  <a:t> </a:t>
                </a:r>
                <a:br>
                  <a:rPr kumimoji="0" lang="en-US" sz="220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 charset="0"/>
                    <a:ea typeface="Helvetica Neue Medium" charset="0"/>
                    <a:cs typeface="Helvetica Neue Medium" charset="0"/>
                    <a:sym typeface="Helvetica Neue Light"/>
                  </a:rPr>
                </a:br>
                <a:r>
                  <a:rPr kumimoji="0" lang="en-US" sz="220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 charset="0"/>
                    <a:ea typeface="Helvetica Neue Medium" charset="0"/>
                    <a:cs typeface="Helvetica Neue Medium" charset="0"/>
                    <a:sym typeface="Helvetica Neue Light"/>
                  </a:rPr>
                  <a:t>non-trivially</a:t>
                </a:r>
                <a:endParaRPr kumimoji="0" lang="en-US" sz="22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 charset="0"/>
                  <a:ea typeface="Helvetica Neue Medium" charset="0"/>
                  <a:cs typeface="Helvetica Neue Medium" charset="0"/>
                  <a:sym typeface="Helvetica Neue Light"/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4482791" y="4437002"/>
              <a:ext cx="7950510" cy="2102136"/>
            </a:xfrm>
            <a:prstGeom prst="ellipse">
              <a:avLst/>
            </a:prstGeom>
            <a:noFill/>
            <a:ln w="25400" cap="flat">
              <a:solidFill>
                <a:schemeClr val="accent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590081" y="3710151"/>
              <a:ext cx="1293542" cy="582930"/>
            </a:xfrm>
            <a:prstGeom prst="ellipse">
              <a:avLst/>
            </a:prstGeom>
            <a:noFill/>
            <a:ln w="25400" cap="flat">
              <a:solidFill>
                <a:schemeClr val="accent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cxnSp>
          <p:nvCxnSpPr>
            <p:cNvPr id="24" name="Straight Connector 23"/>
            <p:cNvCxnSpPr>
              <a:stCxn id="22" idx="5"/>
              <a:endCxn id="13" idx="1"/>
            </p:cNvCxnSpPr>
            <p:nvPr/>
          </p:nvCxnSpPr>
          <p:spPr>
            <a:xfrm>
              <a:off x="4694188" y="4207713"/>
              <a:ext cx="952928" cy="537140"/>
            </a:xfrm>
            <a:prstGeom prst="line">
              <a:avLst/>
            </a:prstGeom>
            <a:noFill/>
            <a:ln w="25400" cap="flat">
              <a:solidFill>
                <a:schemeClr val="accent1">
                  <a:lumMod val="7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75297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4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88957" y="1499016"/>
            <a:ext cx="4865462" cy="2728210"/>
          </a:xfrm>
          <a:prstGeom prst="roundRect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53854" y="3808287"/>
            <a:ext cx="4527024" cy="4355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0657" y="1950051"/>
            <a:ext cx="6064045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Basic idea: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r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ecursively solving smaller instances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is not dangerous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if optimum drops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211586" y="6143680"/>
            <a:ext cx="6330460" cy="1044000"/>
            <a:chOff x="2707224" y="4271957"/>
            <a:chExt cx="6330460" cy="1044000"/>
          </a:xfrm>
        </p:grpSpPr>
        <p:grpSp>
          <p:nvGrpSpPr>
            <p:cNvPr id="24" name="Group 23"/>
            <p:cNvGrpSpPr/>
            <p:nvPr/>
          </p:nvGrpSpPr>
          <p:grpSpPr>
            <a:xfrm>
              <a:off x="2707224" y="4271957"/>
              <a:ext cx="6330460" cy="1044000"/>
              <a:chOff x="3207435" y="2968283"/>
              <a:chExt cx="6330460" cy="10440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3812345" y="2968283"/>
                <a:ext cx="5725550" cy="1041009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207435" y="2968283"/>
                <a:ext cx="1097280" cy="104400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52425" y="3223368"/>
                <a:ext cx="4937760" cy="5027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60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Helvetica Neue Medium" charset="0"/>
                    <a:ea typeface="Helvetica Neue Medium" charset="0"/>
                    <a:cs typeface="Helvetica Neue Medium" charset="0"/>
                    <a:sym typeface="Helvetica Neue Light"/>
                  </a:rPr>
                  <a:t>Irreducible instances</a:t>
                </a:r>
                <a:endParaRPr kumimoji="0" lang="en-US" sz="260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Helvetica Neue Medium" charset="0"/>
                  <a:ea typeface="Helvetica Neue Medium" charset="0"/>
                  <a:cs typeface="Helvetica Neue Medium" charset="0"/>
                  <a:sym typeface="Helvetica Neue Light"/>
                </a:endParaRPr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834" y="4500371"/>
              <a:ext cx="844060" cy="58418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985195" y="430560"/>
            <a:ext cx="4228306" cy="4058776"/>
            <a:chOff x="2052572" y="401685"/>
            <a:chExt cx="4228306" cy="405877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2572" y="1555768"/>
              <a:ext cx="4081905" cy="2904693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412973" y="401685"/>
              <a:ext cx="867905" cy="511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</p:grpSp>
      <p:pic>
        <p:nvPicPr>
          <p:cNvPr id="38" name="Picture 37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605" y="1626027"/>
            <a:ext cx="3912932" cy="272837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753853" y="4122295"/>
            <a:ext cx="4527025" cy="2178174"/>
            <a:chOff x="1753853" y="4122295"/>
            <a:chExt cx="4527025" cy="2178174"/>
          </a:xfrm>
        </p:grpSpPr>
        <p:cxnSp>
          <p:nvCxnSpPr>
            <p:cNvPr id="17" name="Straight Connector 16"/>
            <p:cNvCxnSpPr>
              <a:endCxn id="7" idx="7"/>
            </p:cNvCxnSpPr>
            <p:nvPr/>
          </p:nvCxnSpPr>
          <p:spPr>
            <a:xfrm flipH="1">
              <a:off x="4148174" y="4122295"/>
              <a:ext cx="2132704" cy="2178174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7" idx="1"/>
            </p:cNvCxnSpPr>
            <p:nvPr/>
          </p:nvCxnSpPr>
          <p:spPr>
            <a:xfrm>
              <a:off x="1753853" y="4122295"/>
              <a:ext cx="1618427" cy="2178174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3035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70000" y="4181407"/>
            <a:ext cx="10464800" cy="933589"/>
          </a:xfrm>
        </p:spPr>
        <p:txBody>
          <a:bodyPr/>
          <a:lstStyle/>
          <a:p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Let’s take a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</a:t>
            </a: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tour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080" y="1271906"/>
            <a:ext cx="1219404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What's the cheapest way to visit </a:t>
            </a:r>
            <a:r>
              <a:rPr kumimoji="0" lang="pl-PL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all</a:t>
            </a: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24727 </a:t>
            </a:r>
            <a:r>
              <a:rPr kumimoji="0" lang="pl-PL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pubs</a:t>
            </a:r>
            <a:r>
              <a:rPr kumimoji="0" lang="pl-PL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in the UK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?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20778" y="2138693"/>
            <a:ext cx="7486638" cy="7443718"/>
            <a:chOff x="2820778" y="2138693"/>
            <a:chExt cx="7486638" cy="6892204"/>
          </a:xfrm>
        </p:grpSpPr>
        <p:sp>
          <p:nvSpPr>
            <p:cNvPr id="7" name="TextBox 6"/>
            <p:cNvSpPr txBox="1"/>
            <p:nvPr/>
          </p:nvSpPr>
          <p:spPr>
            <a:xfrm>
              <a:off x="2820778" y="8569231"/>
              <a:ext cx="748663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/>
                <a:t>Cook, </a:t>
              </a:r>
              <a:r>
                <a:rPr lang="pl-PL" sz="2400" i="1" dirty="0" err="1" smtClean="0"/>
                <a:t>Espinoza</a:t>
              </a:r>
              <a:r>
                <a:rPr lang="pl-PL" sz="2400" i="1" dirty="0" smtClean="0"/>
                <a:t>, </a:t>
              </a:r>
              <a:r>
                <a:rPr lang="pl-PL" sz="2400" i="1" dirty="0" err="1" smtClean="0"/>
                <a:t>Goycoolea</a:t>
              </a:r>
              <a:r>
                <a:rPr lang="pl-PL" sz="2400" i="1" dirty="0" smtClean="0"/>
                <a:t>, </a:t>
              </a:r>
              <a:r>
                <a:rPr lang="pl-PL" sz="2400" i="1" dirty="0" err="1" smtClean="0"/>
                <a:t>Helsgaun</a:t>
              </a:r>
              <a:r>
                <a:rPr lang="pl-PL" sz="2400" i="1" dirty="0" smtClean="0"/>
                <a:t> (2015)</a:t>
              </a:r>
              <a:endParaRPr lang="en-US" sz="2400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13509" y="2138693"/>
              <a:ext cx="3949800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pl-PL" dirty="0" smtClean="0">
                  <a:solidFill>
                    <a:schemeClr val="accent5">
                      <a:lumMod val="75000"/>
                    </a:schemeClr>
                  </a:solidFill>
                </a:rPr>
                <a:t>45,495,239 </a:t>
              </a:r>
              <a:r>
                <a:rPr lang="pl-PL" dirty="0" err="1" smtClean="0">
                  <a:solidFill>
                    <a:schemeClr val="accent5">
                      <a:lumMod val="75000"/>
                    </a:schemeClr>
                  </a:solidFill>
                </a:rPr>
                <a:t>meters</a:t>
              </a: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sym typeface="Helvetica Neue Light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71" y="2847823"/>
            <a:ext cx="3786652" cy="62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170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32080"/>
            <a:ext cx="11861800" cy="1397000"/>
          </a:xfrm>
        </p:spPr>
        <p:txBody>
          <a:bodyPr/>
          <a:lstStyle/>
          <a:p>
            <a:r>
              <a:rPr lang="en-US" dirty="0" smtClean="0"/>
              <a:t>Repeated cycle cover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1747" y="1512108"/>
            <a:ext cx="3649980" cy="5207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/>
              <a:t>[Frieze, </a:t>
            </a:r>
            <a:r>
              <a:rPr lang="en-US" sz="2000" dirty="0" err="1" smtClean="0"/>
              <a:t>Galbiati</a:t>
            </a:r>
            <a:r>
              <a:rPr lang="en-US" sz="2000" dirty="0" smtClean="0"/>
              <a:t>, and Maffioli’82]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044266" y="149157"/>
            <a:ext cx="5811133" cy="168426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11754" y="225863"/>
            <a:ext cx="5822898" cy="1746871"/>
          </a:xfrm>
          <a:prstGeom prst="rect">
            <a:avLst/>
          </a:prstGeom>
        </p:spPr>
        <p:txBody>
          <a:bodyPr vert="horz" lIns="130048" tIns="65024" rIns="130048" bIns="65024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91" dirty="0"/>
              <a:t>Find min-cost cycle cover</a:t>
            </a:r>
          </a:p>
          <a:p>
            <a:pPr marL="0" indent="0">
              <a:buNone/>
            </a:pPr>
            <a:r>
              <a:rPr lang="en-US" sz="1991" dirty="0"/>
              <a:t>“Contract“</a:t>
            </a:r>
          </a:p>
          <a:p>
            <a:pPr marL="0" indent="0">
              <a:buNone/>
            </a:pPr>
            <a:r>
              <a:rPr lang="en-US" sz="1991" dirty="0"/>
              <a:t>Repeat until graph is connected</a:t>
            </a:r>
          </a:p>
          <a:p>
            <a:pPr marL="0" indent="0">
              <a:buNone/>
            </a:pPr>
            <a:endParaRPr lang="en-US" sz="1707" b="1" dirty="0"/>
          </a:p>
          <a:p>
            <a:pPr marL="0" indent="0">
              <a:buNone/>
            </a:pPr>
            <a:endParaRPr lang="en-US" sz="1707" b="1" dirty="0"/>
          </a:p>
        </p:txBody>
      </p:sp>
      <p:sp>
        <p:nvSpPr>
          <p:cNvPr id="8" name="Oval 7"/>
          <p:cNvSpPr/>
          <p:nvPr/>
        </p:nvSpPr>
        <p:spPr>
          <a:xfrm>
            <a:off x="3079394" y="4205440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75067" y="5062575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22350" y="5062575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17915" y="4139068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08563" y="3656314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99192" y="4260783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94865" y="5117918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342148" y="5117918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637713" y="419441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28361" y="3711657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10619" y="684803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06292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253575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49140" y="6781659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839788" y="629890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199192" y="684803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494865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342148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637713" y="6781659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928361" y="629890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05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32080"/>
            <a:ext cx="11861800" cy="1397000"/>
          </a:xfrm>
        </p:spPr>
        <p:txBody>
          <a:bodyPr/>
          <a:lstStyle/>
          <a:p>
            <a:r>
              <a:rPr lang="en-US" dirty="0" smtClean="0"/>
              <a:t>Repeated cycle cover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1747" y="1512108"/>
            <a:ext cx="3649980" cy="5207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/>
              <a:t>[Frieze, </a:t>
            </a:r>
            <a:r>
              <a:rPr lang="en-US" sz="2000" dirty="0" err="1" smtClean="0"/>
              <a:t>Galbiati</a:t>
            </a:r>
            <a:r>
              <a:rPr lang="en-US" sz="2000" dirty="0" smtClean="0"/>
              <a:t>, and Maffioli’82]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044266" y="149157"/>
            <a:ext cx="5811133" cy="168426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11754" y="225863"/>
            <a:ext cx="5822898" cy="1746871"/>
          </a:xfrm>
          <a:prstGeom prst="rect">
            <a:avLst/>
          </a:prstGeom>
        </p:spPr>
        <p:txBody>
          <a:bodyPr vert="horz" lIns="130048" tIns="65024" rIns="130048" bIns="65024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91" dirty="0"/>
              <a:t>Find min-cost cycle cover</a:t>
            </a:r>
          </a:p>
          <a:p>
            <a:pPr marL="0" indent="0">
              <a:buNone/>
            </a:pPr>
            <a:r>
              <a:rPr lang="en-US" sz="1991" dirty="0"/>
              <a:t>“Contract“</a:t>
            </a:r>
          </a:p>
          <a:p>
            <a:pPr marL="0" indent="0">
              <a:buNone/>
            </a:pPr>
            <a:r>
              <a:rPr lang="en-US" sz="1991" dirty="0"/>
              <a:t>Repeat until graph is connected</a:t>
            </a:r>
          </a:p>
          <a:p>
            <a:pPr marL="0" indent="0">
              <a:buNone/>
            </a:pPr>
            <a:endParaRPr lang="en-US" sz="1707" b="1" dirty="0"/>
          </a:p>
          <a:p>
            <a:pPr marL="0" indent="0">
              <a:buNone/>
            </a:pPr>
            <a:endParaRPr lang="en-US" sz="1707" b="1" dirty="0"/>
          </a:p>
        </p:txBody>
      </p:sp>
      <p:sp>
        <p:nvSpPr>
          <p:cNvPr id="28" name="Arc 27"/>
          <p:cNvSpPr/>
          <p:nvPr/>
        </p:nvSpPr>
        <p:spPr>
          <a:xfrm>
            <a:off x="3404514" y="3787353"/>
            <a:ext cx="1290519" cy="792469"/>
          </a:xfrm>
          <a:prstGeom prst="arc">
            <a:avLst>
              <a:gd name="adj1" fmla="val 16794528"/>
              <a:gd name="adj2" fmla="val 21417799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9" name="Arc 28"/>
          <p:cNvSpPr/>
          <p:nvPr/>
        </p:nvSpPr>
        <p:spPr>
          <a:xfrm rot="18741263">
            <a:off x="3123193" y="3863219"/>
            <a:ext cx="1009490" cy="751195"/>
          </a:xfrm>
          <a:prstGeom prst="arc">
            <a:avLst>
              <a:gd name="adj1" fmla="val 14021718"/>
              <a:gd name="adj2" fmla="val 20706987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30" name="Arc 29"/>
          <p:cNvSpPr/>
          <p:nvPr/>
        </p:nvSpPr>
        <p:spPr>
          <a:xfrm rot="13441868">
            <a:off x="3074168" y="4362473"/>
            <a:ext cx="1009490" cy="751195"/>
          </a:xfrm>
          <a:prstGeom prst="arc">
            <a:avLst>
              <a:gd name="adj1" fmla="val 14756158"/>
              <a:gd name="adj2" fmla="val 20706987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31" name="Arc 30"/>
          <p:cNvSpPr/>
          <p:nvPr/>
        </p:nvSpPr>
        <p:spPr>
          <a:xfrm rot="6342323">
            <a:off x="3617441" y="4170153"/>
            <a:ext cx="1260163" cy="1004646"/>
          </a:xfrm>
          <a:prstGeom prst="arc">
            <a:avLst>
              <a:gd name="adj1" fmla="val 13990162"/>
              <a:gd name="adj2" fmla="val 19104416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32" name="Arc 31"/>
          <p:cNvSpPr/>
          <p:nvPr/>
        </p:nvSpPr>
        <p:spPr>
          <a:xfrm rot="10053845">
            <a:off x="3438625" y="4590750"/>
            <a:ext cx="1009490" cy="751195"/>
          </a:xfrm>
          <a:prstGeom prst="arc">
            <a:avLst>
              <a:gd name="adj1" fmla="val 14021718"/>
              <a:gd name="adj2" fmla="val 20706987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33" name="Oval 32"/>
          <p:cNvSpPr/>
          <p:nvPr/>
        </p:nvSpPr>
        <p:spPr>
          <a:xfrm>
            <a:off x="3079394" y="4205440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375067" y="5062575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222350" y="5062575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517915" y="4139068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808563" y="3656314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38" name="Arc 37"/>
          <p:cNvSpPr/>
          <p:nvPr/>
        </p:nvSpPr>
        <p:spPr>
          <a:xfrm>
            <a:off x="7524312" y="3842696"/>
            <a:ext cx="1290519" cy="792469"/>
          </a:xfrm>
          <a:prstGeom prst="arc">
            <a:avLst>
              <a:gd name="adj1" fmla="val 16794528"/>
              <a:gd name="adj2" fmla="val 21417799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39" name="Arc 38"/>
          <p:cNvSpPr/>
          <p:nvPr/>
        </p:nvSpPr>
        <p:spPr>
          <a:xfrm rot="18741263">
            <a:off x="7242991" y="3918562"/>
            <a:ext cx="1009490" cy="751195"/>
          </a:xfrm>
          <a:prstGeom prst="arc">
            <a:avLst>
              <a:gd name="adj1" fmla="val 14021718"/>
              <a:gd name="adj2" fmla="val 20706987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40" name="Arc 39"/>
          <p:cNvSpPr/>
          <p:nvPr/>
        </p:nvSpPr>
        <p:spPr>
          <a:xfrm rot="13441868">
            <a:off x="7193966" y="4417816"/>
            <a:ext cx="1009490" cy="751195"/>
          </a:xfrm>
          <a:prstGeom prst="arc">
            <a:avLst>
              <a:gd name="adj1" fmla="val 14756158"/>
              <a:gd name="adj2" fmla="val 20706987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41" name="Arc 40"/>
          <p:cNvSpPr/>
          <p:nvPr/>
        </p:nvSpPr>
        <p:spPr>
          <a:xfrm rot="6342323">
            <a:off x="7737239" y="4225496"/>
            <a:ext cx="1260163" cy="1004646"/>
          </a:xfrm>
          <a:prstGeom prst="arc">
            <a:avLst>
              <a:gd name="adj1" fmla="val 13990162"/>
              <a:gd name="adj2" fmla="val 19104416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42" name="Arc 41"/>
          <p:cNvSpPr/>
          <p:nvPr/>
        </p:nvSpPr>
        <p:spPr>
          <a:xfrm rot="10053845">
            <a:off x="7558423" y="4646093"/>
            <a:ext cx="1009490" cy="751195"/>
          </a:xfrm>
          <a:prstGeom prst="arc">
            <a:avLst>
              <a:gd name="adj1" fmla="val 14021718"/>
              <a:gd name="adj2" fmla="val 20706987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43" name="Oval 42"/>
          <p:cNvSpPr/>
          <p:nvPr/>
        </p:nvSpPr>
        <p:spPr>
          <a:xfrm>
            <a:off x="7199192" y="4260783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494865" y="5117918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8342148" y="5117918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8637713" y="419441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7928361" y="3711657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48" name="Arc 47"/>
          <p:cNvSpPr/>
          <p:nvPr/>
        </p:nvSpPr>
        <p:spPr>
          <a:xfrm>
            <a:off x="3435739" y="6429944"/>
            <a:ext cx="1290519" cy="792469"/>
          </a:xfrm>
          <a:prstGeom prst="arc">
            <a:avLst>
              <a:gd name="adj1" fmla="val 16794528"/>
              <a:gd name="adj2" fmla="val 21417799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49" name="Arc 48"/>
          <p:cNvSpPr/>
          <p:nvPr/>
        </p:nvSpPr>
        <p:spPr>
          <a:xfrm rot="18741263">
            <a:off x="3154418" y="6505811"/>
            <a:ext cx="1009490" cy="751195"/>
          </a:xfrm>
          <a:prstGeom prst="arc">
            <a:avLst>
              <a:gd name="adj1" fmla="val 14021718"/>
              <a:gd name="adj2" fmla="val 20706987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50" name="Arc 49"/>
          <p:cNvSpPr/>
          <p:nvPr/>
        </p:nvSpPr>
        <p:spPr>
          <a:xfrm rot="13441868">
            <a:off x="3105393" y="7005065"/>
            <a:ext cx="1009490" cy="751195"/>
          </a:xfrm>
          <a:prstGeom prst="arc">
            <a:avLst>
              <a:gd name="adj1" fmla="val 14756158"/>
              <a:gd name="adj2" fmla="val 20706987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51" name="Arc 50"/>
          <p:cNvSpPr/>
          <p:nvPr/>
        </p:nvSpPr>
        <p:spPr>
          <a:xfrm rot="6342323">
            <a:off x="3648666" y="6812745"/>
            <a:ext cx="1260163" cy="1004646"/>
          </a:xfrm>
          <a:prstGeom prst="arc">
            <a:avLst>
              <a:gd name="adj1" fmla="val 13990162"/>
              <a:gd name="adj2" fmla="val 19104416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52" name="Arc 51"/>
          <p:cNvSpPr/>
          <p:nvPr/>
        </p:nvSpPr>
        <p:spPr>
          <a:xfrm rot="10053845">
            <a:off x="3469850" y="7233341"/>
            <a:ext cx="1009490" cy="751195"/>
          </a:xfrm>
          <a:prstGeom prst="arc">
            <a:avLst>
              <a:gd name="adj1" fmla="val 14021718"/>
              <a:gd name="adj2" fmla="val 20706987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53" name="Oval 52"/>
          <p:cNvSpPr/>
          <p:nvPr/>
        </p:nvSpPr>
        <p:spPr>
          <a:xfrm>
            <a:off x="3110619" y="684803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3406292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253575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4549140" y="6781659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3839788" y="629890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58" name="Arc 57"/>
          <p:cNvSpPr/>
          <p:nvPr/>
        </p:nvSpPr>
        <p:spPr>
          <a:xfrm>
            <a:off x="7524312" y="6429944"/>
            <a:ext cx="1290519" cy="792469"/>
          </a:xfrm>
          <a:prstGeom prst="arc">
            <a:avLst>
              <a:gd name="adj1" fmla="val 16794528"/>
              <a:gd name="adj2" fmla="val 21417799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59" name="Arc 58"/>
          <p:cNvSpPr/>
          <p:nvPr/>
        </p:nvSpPr>
        <p:spPr>
          <a:xfrm rot="18741263">
            <a:off x="7242991" y="6505811"/>
            <a:ext cx="1009490" cy="751195"/>
          </a:xfrm>
          <a:prstGeom prst="arc">
            <a:avLst>
              <a:gd name="adj1" fmla="val 14021718"/>
              <a:gd name="adj2" fmla="val 20706987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60" name="Arc 59"/>
          <p:cNvSpPr/>
          <p:nvPr/>
        </p:nvSpPr>
        <p:spPr>
          <a:xfrm rot="13441868">
            <a:off x="7193966" y="7005065"/>
            <a:ext cx="1009490" cy="751195"/>
          </a:xfrm>
          <a:prstGeom prst="arc">
            <a:avLst>
              <a:gd name="adj1" fmla="val 14756158"/>
              <a:gd name="adj2" fmla="val 20706987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61" name="Arc 60"/>
          <p:cNvSpPr/>
          <p:nvPr/>
        </p:nvSpPr>
        <p:spPr>
          <a:xfrm rot="6342323">
            <a:off x="7737239" y="6812745"/>
            <a:ext cx="1260163" cy="1004646"/>
          </a:xfrm>
          <a:prstGeom prst="arc">
            <a:avLst>
              <a:gd name="adj1" fmla="val 13990162"/>
              <a:gd name="adj2" fmla="val 19104416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62" name="Arc 61"/>
          <p:cNvSpPr/>
          <p:nvPr/>
        </p:nvSpPr>
        <p:spPr>
          <a:xfrm rot="10053845">
            <a:off x="7558423" y="7233341"/>
            <a:ext cx="1009490" cy="751195"/>
          </a:xfrm>
          <a:prstGeom prst="arc">
            <a:avLst>
              <a:gd name="adj1" fmla="val 14021718"/>
              <a:gd name="adj2" fmla="val 20706987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63" name="Oval 62"/>
          <p:cNvSpPr/>
          <p:nvPr/>
        </p:nvSpPr>
        <p:spPr>
          <a:xfrm>
            <a:off x="7199192" y="684803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7494865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8342148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8637713" y="6781659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7928361" y="629890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 flipH="1">
                <a:off x="8924628" y="3718917"/>
                <a:ext cx="450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Cost of cycle cover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𝑶𝑷𝑻</m:t>
                    </m:r>
                  </m:oMath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24628" y="3718917"/>
                <a:ext cx="4500206" cy="400110"/>
              </a:xfrm>
              <a:prstGeom prst="rect">
                <a:avLst/>
              </a:prstGeom>
              <a:blipFill rotWithShape="0">
                <a:blip r:embed="rId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575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32080"/>
            <a:ext cx="11861800" cy="1397000"/>
          </a:xfrm>
        </p:spPr>
        <p:txBody>
          <a:bodyPr/>
          <a:lstStyle/>
          <a:p>
            <a:r>
              <a:rPr lang="en-US" dirty="0" smtClean="0"/>
              <a:t>Repeated cycle cover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1747" y="1512108"/>
            <a:ext cx="3649980" cy="5207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/>
              <a:t>[Frieze, </a:t>
            </a:r>
            <a:r>
              <a:rPr lang="en-US" sz="2000" dirty="0" err="1" smtClean="0"/>
              <a:t>Galbiati</a:t>
            </a:r>
            <a:r>
              <a:rPr lang="en-US" sz="2000" dirty="0" smtClean="0"/>
              <a:t>, and Maffioli’82]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044266" y="149157"/>
            <a:ext cx="5811133" cy="168426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11754" y="225863"/>
            <a:ext cx="5822898" cy="1746871"/>
          </a:xfrm>
          <a:prstGeom prst="rect">
            <a:avLst/>
          </a:prstGeom>
        </p:spPr>
        <p:txBody>
          <a:bodyPr vert="horz" lIns="130048" tIns="65024" rIns="130048" bIns="65024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91" dirty="0"/>
              <a:t>Find min-cost cycle cover</a:t>
            </a:r>
          </a:p>
          <a:p>
            <a:pPr marL="0" indent="0">
              <a:buNone/>
            </a:pPr>
            <a:r>
              <a:rPr lang="en-US" sz="1991" dirty="0"/>
              <a:t>“Contract“</a:t>
            </a:r>
          </a:p>
          <a:p>
            <a:pPr marL="0" indent="0">
              <a:buNone/>
            </a:pPr>
            <a:r>
              <a:rPr lang="en-US" sz="1991" dirty="0"/>
              <a:t>Repeat until graph is connected</a:t>
            </a:r>
          </a:p>
          <a:p>
            <a:pPr marL="0" indent="0">
              <a:buNone/>
            </a:pPr>
            <a:endParaRPr lang="en-US" sz="1707" b="1" dirty="0"/>
          </a:p>
          <a:p>
            <a:pPr marL="0" indent="0">
              <a:buNone/>
            </a:pPr>
            <a:endParaRPr lang="en-US" sz="1707" b="1" dirty="0"/>
          </a:p>
        </p:txBody>
      </p:sp>
      <p:grpSp>
        <p:nvGrpSpPr>
          <p:cNvPr id="69" name="Group 68"/>
          <p:cNvGrpSpPr/>
          <p:nvPr/>
        </p:nvGrpSpPr>
        <p:grpSpPr>
          <a:xfrm>
            <a:off x="3074167" y="3734071"/>
            <a:ext cx="5795476" cy="4250465"/>
            <a:chOff x="2161524" y="2625519"/>
            <a:chExt cx="4074944" cy="2988608"/>
          </a:xfrm>
        </p:grpSpPr>
        <p:grpSp>
          <p:nvGrpSpPr>
            <p:cNvPr id="70" name="Group 69"/>
            <p:cNvGrpSpPr/>
            <p:nvPr/>
          </p:nvGrpSpPr>
          <p:grpSpPr>
            <a:xfrm>
              <a:off x="2161524" y="2625519"/>
              <a:ext cx="1178211" cy="1130536"/>
              <a:chOff x="2161524" y="2625519"/>
              <a:chExt cx="1178211" cy="1130536"/>
            </a:xfrm>
          </p:grpSpPr>
          <p:sp>
            <p:nvSpPr>
              <p:cNvPr id="89" name="Arc 88"/>
              <p:cNvSpPr/>
              <p:nvPr/>
            </p:nvSpPr>
            <p:spPr>
              <a:xfrm>
                <a:off x="2393799" y="2662982"/>
                <a:ext cx="907396" cy="557205"/>
              </a:xfrm>
              <a:prstGeom prst="arc">
                <a:avLst>
                  <a:gd name="adj1" fmla="val 16794528"/>
                  <a:gd name="adj2" fmla="val 21417799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90" name="Arc 89"/>
              <p:cNvSpPr/>
              <p:nvPr/>
            </p:nvSpPr>
            <p:spPr>
              <a:xfrm rot="18741263">
                <a:off x="2195995" y="2716326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91" name="Arc 90"/>
              <p:cNvSpPr/>
              <p:nvPr/>
            </p:nvSpPr>
            <p:spPr>
              <a:xfrm rot="13441868">
                <a:off x="2161524" y="3067364"/>
                <a:ext cx="709798" cy="528184"/>
              </a:xfrm>
              <a:prstGeom prst="arc">
                <a:avLst>
                  <a:gd name="adj1" fmla="val 1475615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92" name="Arc 91"/>
              <p:cNvSpPr/>
              <p:nvPr/>
            </p:nvSpPr>
            <p:spPr>
              <a:xfrm rot="6342323">
                <a:off x="2543513" y="2932139"/>
                <a:ext cx="886052" cy="706392"/>
              </a:xfrm>
              <a:prstGeom prst="arc">
                <a:avLst>
                  <a:gd name="adj1" fmla="val 13990162"/>
                  <a:gd name="adj2" fmla="val 19104416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93" name="Arc 92"/>
              <p:cNvSpPr/>
              <p:nvPr/>
            </p:nvSpPr>
            <p:spPr>
              <a:xfrm rot="10053845">
                <a:off x="2417783" y="3227871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5058257" y="2664432"/>
              <a:ext cx="1178211" cy="1130536"/>
              <a:chOff x="5058257" y="2664432"/>
              <a:chExt cx="1178211" cy="1130536"/>
            </a:xfrm>
          </p:grpSpPr>
          <p:sp>
            <p:nvSpPr>
              <p:cNvPr id="84" name="Arc 83"/>
              <p:cNvSpPr/>
              <p:nvPr/>
            </p:nvSpPr>
            <p:spPr>
              <a:xfrm>
                <a:off x="5290532" y="2701895"/>
                <a:ext cx="907396" cy="557205"/>
              </a:xfrm>
              <a:prstGeom prst="arc">
                <a:avLst>
                  <a:gd name="adj1" fmla="val 16794528"/>
                  <a:gd name="adj2" fmla="val 21417799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85" name="Arc 84"/>
              <p:cNvSpPr/>
              <p:nvPr/>
            </p:nvSpPr>
            <p:spPr>
              <a:xfrm rot="18741263">
                <a:off x="5092728" y="2755239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86" name="Arc 85"/>
              <p:cNvSpPr/>
              <p:nvPr/>
            </p:nvSpPr>
            <p:spPr>
              <a:xfrm rot="13441868">
                <a:off x="5058257" y="3106277"/>
                <a:ext cx="709798" cy="528184"/>
              </a:xfrm>
              <a:prstGeom prst="arc">
                <a:avLst>
                  <a:gd name="adj1" fmla="val 1475615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87" name="Arc 86"/>
              <p:cNvSpPr/>
              <p:nvPr/>
            </p:nvSpPr>
            <p:spPr>
              <a:xfrm rot="6342323">
                <a:off x="5440246" y="2971052"/>
                <a:ext cx="886052" cy="706392"/>
              </a:xfrm>
              <a:prstGeom prst="arc">
                <a:avLst>
                  <a:gd name="adj1" fmla="val 13990162"/>
                  <a:gd name="adj2" fmla="val 19104416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88" name="Arc 87"/>
              <p:cNvSpPr/>
              <p:nvPr/>
            </p:nvSpPr>
            <p:spPr>
              <a:xfrm rot="10053845">
                <a:off x="5314516" y="3266784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183479" y="4483591"/>
              <a:ext cx="1178211" cy="1130536"/>
              <a:chOff x="2183479" y="4483591"/>
              <a:chExt cx="1178211" cy="1130536"/>
            </a:xfrm>
          </p:grpSpPr>
          <p:sp>
            <p:nvSpPr>
              <p:cNvPr id="79" name="Arc 78"/>
              <p:cNvSpPr/>
              <p:nvPr/>
            </p:nvSpPr>
            <p:spPr>
              <a:xfrm>
                <a:off x="2415754" y="4521054"/>
                <a:ext cx="907396" cy="557205"/>
              </a:xfrm>
              <a:prstGeom prst="arc">
                <a:avLst>
                  <a:gd name="adj1" fmla="val 16794528"/>
                  <a:gd name="adj2" fmla="val 21417799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80" name="Arc 79"/>
              <p:cNvSpPr/>
              <p:nvPr/>
            </p:nvSpPr>
            <p:spPr>
              <a:xfrm rot="18741263">
                <a:off x="2217950" y="4574398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81" name="Arc 80"/>
              <p:cNvSpPr/>
              <p:nvPr/>
            </p:nvSpPr>
            <p:spPr>
              <a:xfrm rot="13441868">
                <a:off x="2183479" y="4925436"/>
                <a:ext cx="709798" cy="528184"/>
              </a:xfrm>
              <a:prstGeom prst="arc">
                <a:avLst>
                  <a:gd name="adj1" fmla="val 1475615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82" name="Arc 81"/>
              <p:cNvSpPr/>
              <p:nvPr/>
            </p:nvSpPr>
            <p:spPr>
              <a:xfrm rot="6342323">
                <a:off x="2565468" y="4790211"/>
                <a:ext cx="886052" cy="706392"/>
              </a:xfrm>
              <a:prstGeom prst="arc">
                <a:avLst>
                  <a:gd name="adj1" fmla="val 13990162"/>
                  <a:gd name="adj2" fmla="val 19104416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83" name="Arc 82"/>
              <p:cNvSpPr/>
              <p:nvPr/>
            </p:nvSpPr>
            <p:spPr>
              <a:xfrm rot="10053845">
                <a:off x="2439738" y="5085943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058257" y="4483591"/>
              <a:ext cx="1178211" cy="1130536"/>
              <a:chOff x="5058257" y="4483591"/>
              <a:chExt cx="1178211" cy="1130536"/>
            </a:xfrm>
          </p:grpSpPr>
          <p:sp>
            <p:nvSpPr>
              <p:cNvPr id="74" name="Arc 73"/>
              <p:cNvSpPr/>
              <p:nvPr/>
            </p:nvSpPr>
            <p:spPr>
              <a:xfrm>
                <a:off x="5290532" y="4521054"/>
                <a:ext cx="907396" cy="557205"/>
              </a:xfrm>
              <a:prstGeom prst="arc">
                <a:avLst>
                  <a:gd name="adj1" fmla="val 16794528"/>
                  <a:gd name="adj2" fmla="val 21417799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75" name="Arc 74"/>
              <p:cNvSpPr/>
              <p:nvPr/>
            </p:nvSpPr>
            <p:spPr>
              <a:xfrm rot="18741263">
                <a:off x="5092728" y="4574398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76" name="Arc 75"/>
              <p:cNvSpPr/>
              <p:nvPr/>
            </p:nvSpPr>
            <p:spPr>
              <a:xfrm rot="13441868">
                <a:off x="5058257" y="4925436"/>
                <a:ext cx="709798" cy="528184"/>
              </a:xfrm>
              <a:prstGeom prst="arc">
                <a:avLst>
                  <a:gd name="adj1" fmla="val 1475615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77" name="Arc 76"/>
              <p:cNvSpPr/>
              <p:nvPr/>
            </p:nvSpPr>
            <p:spPr>
              <a:xfrm rot="6342323">
                <a:off x="5440246" y="4790211"/>
                <a:ext cx="886052" cy="706392"/>
              </a:xfrm>
              <a:prstGeom prst="arc">
                <a:avLst>
                  <a:gd name="adj1" fmla="val 13990162"/>
                  <a:gd name="adj2" fmla="val 19104416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78" name="Arc 77"/>
              <p:cNvSpPr/>
              <p:nvPr/>
            </p:nvSpPr>
            <p:spPr>
              <a:xfrm rot="10053845">
                <a:off x="5314516" y="5085943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</p:grpSp>
      </p:grpSp>
      <p:sp>
        <p:nvSpPr>
          <p:cNvPr id="94" name="Oval 93"/>
          <p:cNvSpPr/>
          <p:nvPr/>
        </p:nvSpPr>
        <p:spPr>
          <a:xfrm>
            <a:off x="3079394" y="4205440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3375067" y="5062575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4517915" y="4139068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3808563" y="3656314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7199192" y="4260783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8342148" y="5117918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8637713" y="419441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7928361" y="3711657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3110619" y="684803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3406292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4253575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3839788" y="629890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7199192" y="684803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7494865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8342148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8637713" y="6781659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4222350" y="5062575"/>
            <a:ext cx="325120" cy="3251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7494865" y="5117918"/>
            <a:ext cx="325120" cy="3251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549140" y="6781659"/>
            <a:ext cx="325120" cy="3251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7928361" y="6298906"/>
            <a:ext cx="325120" cy="3251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 flipH="1">
                <a:off x="8924628" y="3718917"/>
                <a:ext cx="450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Cost of cycle cover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𝑶𝑷𝑻</m:t>
                    </m:r>
                  </m:oMath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24628" y="3718917"/>
                <a:ext cx="4500206" cy="400110"/>
              </a:xfrm>
              <a:prstGeom prst="rect">
                <a:avLst/>
              </a:prstGeom>
              <a:blipFill rotWithShape="0">
                <a:blip r:embed="rId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920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32080"/>
            <a:ext cx="11861800" cy="1397000"/>
          </a:xfrm>
        </p:spPr>
        <p:txBody>
          <a:bodyPr/>
          <a:lstStyle/>
          <a:p>
            <a:r>
              <a:rPr lang="en-US" dirty="0" smtClean="0"/>
              <a:t>Repeated cycle cover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1747" y="1512108"/>
            <a:ext cx="3649980" cy="5207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/>
              <a:t>[Frieze, </a:t>
            </a:r>
            <a:r>
              <a:rPr lang="en-US" sz="2000" dirty="0" err="1" smtClean="0"/>
              <a:t>Galbiati</a:t>
            </a:r>
            <a:r>
              <a:rPr lang="en-US" sz="2000" dirty="0" smtClean="0"/>
              <a:t>, and Maffioli’82]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044266" y="149157"/>
            <a:ext cx="5811133" cy="168426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11754" y="225863"/>
            <a:ext cx="5822898" cy="1746871"/>
          </a:xfrm>
          <a:prstGeom prst="rect">
            <a:avLst/>
          </a:prstGeom>
        </p:spPr>
        <p:txBody>
          <a:bodyPr vert="horz" lIns="130048" tIns="65024" rIns="130048" bIns="65024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91" dirty="0"/>
              <a:t>Find min-cost cycle cover</a:t>
            </a:r>
          </a:p>
          <a:p>
            <a:pPr marL="0" indent="0">
              <a:buNone/>
            </a:pPr>
            <a:r>
              <a:rPr lang="en-US" sz="1991" dirty="0"/>
              <a:t>“Contract“</a:t>
            </a:r>
          </a:p>
          <a:p>
            <a:pPr marL="0" indent="0">
              <a:buNone/>
            </a:pPr>
            <a:r>
              <a:rPr lang="en-US" sz="1991" dirty="0"/>
              <a:t>Repeat until graph is connected</a:t>
            </a:r>
          </a:p>
          <a:p>
            <a:pPr marL="0" indent="0">
              <a:buNone/>
            </a:pPr>
            <a:endParaRPr lang="en-US" sz="1707" b="1" dirty="0"/>
          </a:p>
          <a:p>
            <a:pPr marL="0" indent="0">
              <a:buNone/>
            </a:pPr>
            <a:endParaRPr lang="en-US" sz="1707" b="1" dirty="0"/>
          </a:p>
        </p:txBody>
      </p:sp>
      <p:grpSp>
        <p:nvGrpSpPr>
          <p:cNvPr id="52" name="Group 51"/>
          <p:cNvGrpSpPr/>
          <p:nvPr/>
        </p:nvGrpSpPr>
        <p:grpSpPr>
          <a:xfrm>
            <a:off x="3074167" y="3734071"/>
            <a:ext cx="5795476" cy="4250465"/>
            <a:chOff x="2161524" y="2625519"/>
            <a:chExt cx="4074944" cy="2988608"/>
          </a:xfrm>
        </p:grpSpPr>
        <p:grpSp>
          <p:nvGrpSpPr>
            <p:cNvPr id="53" name="Group 52"/>
            <p:cNvGrpSpPr/>
            <p:nvPr/>
          </p:nvGrpSpPr>
          <p:grpSpPr>
            <a:xfrm>
              <a:off x="2161524" y="2625519"/>
              <a:ext cx="1178211" cy="1130536"/>
              <a:chOff x="2161524" y="2625519"/>
              <a:chExt cx="1178211" cy="1130536"/>
            </a:xfrm>
          </p:grpSpPr>
          <p:sp>
            <p:nvSpPr>
              <p:cNvPr id="118" name="Arc 117"/>
              <p:cNvSpPr/>
              <p:nvPr/>
            </p:nvSpPr>
            <p:spPr>
              <a:xfrm>
                <a:off x="2393799" y="2662982"/>
                <a:ext cx="907396" cy="557205"/>
              </a:xfrm>
              <a:prstGeom prst="arc">
                <a:avLst>
                  <a:gd name="adj1" fmla="val 16794528"/>
                  <a:gd name="adj2" fmla="val 21417799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119" name="Arc 118"/>
              <p:cNvSpPr/>
              <p:nvPr/>
            </p:nvSpPr>
            <p:spPr>
              <a:xfrm rot="18741263">
                <a:off x="2195995" y="2716326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120" name="Arc 119"/>
              <p:cNvSpPr/>
              <p:nvPr/>
            </p:nvSpPr>
            <p:spPr>
              <a:xfrm rot="13441868">
                <a:off x="2161524" y="3067364"/>
                <a:ext cx="709798" cy="528184"/>
              </a:xfrm>
              <a:prstGeom prst="arc">
                <a:avLst>
                  <a:gd name="adj1" fmla="val 1475615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121" name="Arc 120"/>
              <p:cNvSpPr/>
              <p:nvPr/>
            </p:nvSpPr>
            <p:spPr>
              <a:xfrm rot="6342323">
                <a:off x="2543513" y="2932139"/>
                <a:ext cx="886052" cy="706392"/>
              </a:xfrm>
              <a:prstGeom prst="arc">
                <a:avLst>
                  <a:gd name="adj1" fmla="val 13990162"/>
                  <a:gd name="adj2" fmla="val 19104416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122" name="Arc 121"/>
              <p:cNvSpPr/>
              <p:nvPr/>
            </p:nvSpPr>
            <p:spPr>
              <a:xfrm rot="10053845">
                <a:off x="2417783" y="3227871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058257" y="2664432"/>
              <a:ext cx="1178211" cy="1130536"/>
              <a:chOff x="5058257" y="2664432"/>
              <a:chExt cx="1178211" cy="1130536"/>
            </a:xfrm>
          </p:grpSpPr>
          <p:sp>
            <p:nvSpPr>
              <p:cNvPr id="67" name="Arc 66"/>
              <p:cNvSpPr/>
              <p:nvPr/>
            </p:nvSpPr>
            <p:spPr>
              <a:xfrm>
                <a:off x="5290532" y="2701895"/>
                <a:ext cx="907396" cy="557205"/>
              </a:xfrm>
              <a:prstGeom prst="arc">
                <a:avLst>
                  <a:gd name="adj1" fmla="val 16794528"/>
                  <a:gd name="adj2" fmla="val 21417799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68" name="Arc 67"/>
              <p:cNvSpPr/>
              <p:nvPr/>
            </p:nvSpPr>
            <p:spPr>
              <a:xfrm rot="18741263">
                <a:off x="5092728" y="2755239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115" name="Arc 114"/>
              <p:cNvSpPr/>
              <p:nvPr/>
            </p:nvSpPr>
            <p:spPr>
              <a:xfrm rot="13441868">
                <a:off x="5058257" y="3106277"/>
                <a:ext cx="709798" cy="528184"/>
              </a:xfrm>
              <a:prstGeom prst="arc">
                <a:avLst>
                  <a:gd name="adj1" fmla="val 1475615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116" name="Arc 115"/>
              <p:cNvSpPr/>
              <p:nvPr/>
            </p:nvSpPr>
            <p:spPr>
              <a:xfrm rot="6342323">
                <a:off x="5440246" y="2971052"/>
                <a:ext cx="886052" cy="706392"/>
              </a:xfrm>
              <a:prstGeom prst="arc">
                <a:avLst>
                  <a:gd name="adj1" fmla="val 13990162"/>
                  <a:gd name="adj2" fmla="val 19104416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117" name="Arc 116"/>
              <p:cNvSpPr/>
              <p:nvPr/>
            </p:nvSpPr>
            <p:spPr>
              <a:xfrm rot="10053845">
                <a:off x="5314516" y="3266784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183479" y="4483591"/>
              <a:ext cx="1178211" cy="1130536"/>
              <a:chOff x="2183479" y="4483591"/>
              <a:chExt cx="1178211" cy="1130536"/>
            </a:xfrm>
          </p:grpSpPr>
          <p:sp>
            <p:nvSpPr>
              <p:cNvPr id="62" name="Arc 61"/>
              <p:cNvSpPr/>
              <p:nvPr/>
            </p:nvSpPr>
            <p:spPr>
              <a:xfrm>
                <a:off x="2415754" y="4521054"/>
                <a:ext cx="907396" cy="557205"/>
              </a:xfrm>
              <a:prstGeom prst="arc">
                <a:avLst>
                  <a:gd name="adj1" fmla="val 16794528"/>
                  <a:gd name="adj2" fmla="val 21417799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63" name="Arc 62"/>
              <p:cNvSpPr/>
              <p:nvPr/>
            </p:nvSpPr>
            <p:spPr>
              <a:xfrm rot="18741263">
                <a:off x="2217950" y="4574398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64" name="Arc 63"/>
              <p:cNvSpPr/>
              <p:nvPr/>
            </p:nvSpPr>
            <p:spPr>
              <a:xfrm rot="13441868">
                <a:off x="2183479" y="4925436"/>
                <a:ext cx="709798" cy="528184"/>
              </a:xfrm>
              <a:prstGeom prst="arc">
                <a:avLst>
                  <a:gd name="adj1" fmla="val 1475615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65" name="Arc 64"/>
              <p:cNvSpPr/>
              <p:nvPr/>
            </p:nvSpPr>
            <p:spPr>
              <a:xfrm rot="6342323">
                <a:off x="2565468" y="4790211"/>
                <a:ext cx="886052" cy="706392"/>
              </a:xfrm>
              <a:prstGeom prst="arc">
                <a:avLst>
                  <a:gd name="adj1" fmla="val 13990162"/>
                  <a:gd name="adj2" fmla="val 19104416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66" name="Arc 65"/>
              <p:cNvSpPr/>
              <p:nvPr/>
            </p:nvSpPr>
            <p:spPr>
              <a:xfrm rot="10053845">
                <a:off x="2439738" y="5085943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058257" y="4483591"/>
              <a:ext cx="1178211" cy="1130536"/>
              <a:chOff x="5058257" y="4483591"/>
              <a:chExt cx="1178211" cy="1130536"/>
            </a:xfrm>
          </p:grpSpPr>
          <p:sp>
            <p:nvSpPr>
              <p:cNvPr id="57" name="Arc 56"/>
              <p:cNvSpPr/>
              <p:nvPr/>
            </p:nvSpPr>
            <p:spPr>
              <a:xfrm>
                <a:off x="5290532" y="4521054"/>
                <a:ext cx="907396" cy="557205"/>
              </a:xfrm>
              <a:prstGeom prst="arc">
                <a:avLst>
                  <a:gd name="adj1" fmla="val 16794528"/>
                  <a:gd name="adj2" fmla="val 21417799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58" name="Arc 57"/>
              <p:cNvSpPr/>
              <p:nvPr/>
            </p:nvSpPr>
            <p:spPr>
              <a:xfrm rot="18741263">
                <a:off x="5092728" y="4574398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59" name="Arc 58"/>
              <p:cNvSpPr/>
              <p:nvPr/>
            </p:nvSpPr>
            <p:spPr>
              <a:xfrm rot="13441868">
                <a:off x="5058257" y="4925436"/>
                <a:ext cx="709798" cy="528184"/>
              </a:xfrm>
              <a:prstGeom prst="arc">
                <a:avLst>
                  <a:gd name="adj1" fmla="val 1475615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60" name="Arc 59"/>
              <p:cNvSpPr/>
              <p:nvPr/>
            </p:nvSpPr>
            <p:spPr>
              <a:xfrm rot="6342323">
                <a:off x="5440246" y="4790211"/>
                <a:ext cx="886052" cy="706392"/>
              </a:xfrm>
              <a:prstGeom prst="arc">
                <a:avLst>
                  <a:gd name="adj1" fmla="val 13990162"/>
                  <a:gd name="adj2" fmla="val 19104416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61" name="Arc 60"/>
              <p:cNvSpPr/>
              <p:nvPr/>
            </p:nvSpPr>
            <p:spPr>
              <a:xfrm rot="10053845">
                <a:off x="5314516" y="5085943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</p:grpSp>
      </p:grpSp>
      <p:sp>
        <p:nvSpPr>
          <p:cNvPr id="123" name="Oval 122"/>
          <p:cNvSpPr/>
          <p:nvPr/>
        </p:nvSpPr>
        <p:spPr>
          <a:xfrm>
            <a:off x="3079394" y="4205440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3375067" y="5062575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4517915" y="4139068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3808563" y="3656314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7199192" y="4260783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8342148" y="5117918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8637713" y="419441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7928361" y="3711657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3110619" y="684803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3406292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4253575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3839788" y="629890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7199192" y="684803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7494865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8342148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8637713" y="6781659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4226730" y="5300442"/>
            <a:ext cx="3904647" cy="1635452"/>
            <a:chOff x="2971919" y="3726873"/>
            <a:chExt cx="2745455" cy="1149927"/>
          </a:xfrm>
        </p:grpSpPr>
        <p:sp>
          <p:nvSpPr>
            <p:cNvPr id="140" name="Freeform 139"/>
            <p:cNvSpPr/>
            <p:nvPr/>
          </p:nvSpPr>
          <p:spPr>
            <a:xfrm>
              <a:off x="2971919" y="3726873"/>
              <a:ext cx="249263" cy="1066800"/>
            </a:xfrm>
            <a:custGeom>
              <a:avLst/>
              <a:gdLst>
                <a:gd name="connsiteX0" fmla="*/ 48372 w 249263"/>
                <a:gd name="connsiteY0" fmla="*/ 0 h 1066800"/>
                <a:gd name="connsiteX1" fmla="*/ 13736 w 249263"/>
                <a:gd name="connsiteY1" fmla="*/ 464127 h 1066800"/>
                <a:gd name="connsiteX2" fmla="*/ 249263 w 249263"/>
                <a:gd name="connsiteY2" fmla="*/ 106680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263" h="1066800">
                  <a:moveTo>
                    <a:pt x="48372" y="0"/>
                  </a:moveTo>
                  <a:cubicBezTo>
                    <a:pt x="14313" y="143163"/>
                    <a:pt x="-19746" y="286327"/>
                    <a:pt x="13736" y="464127"/>
                  </a:cubicBezTo>
                  <a:cubicBezTo>
                    <a:pt x="47218" y="641927"/>
                    <a:pt x="148240" y="854363"/>
                    <a:pt x="249263" y="106680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193473" y="3754582"/>
              <a:ext cx="245583" cy="1122218"/>
            </a:xfrm>
            <a:custGeom>
              <a:avLst/>
              <a:gdLst>
                <a:gd name="connsiteX0" fmla="*/ 180109 w 245583"/>
                <a:gd name="connsiteY0" fmla="*/ 1122218 h 1122218"/>
                <a:gd name="connsiteX1" fmla="*/ 235527 w 245583"/>
                <a:gd name="connsiteY1" fmla="*/ 311727 h 1122218"/>
                <a:gd name="connsiteX2" fmla="*/ 0 w 245583"/>
                <a:gd name="connsiteY2" fmla="*/ 0 h 11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583" h="1122218">
                  <a:moveTo>
                    <a:pt x="180109" y="1122218"/>
                  </a:moveTo>
                  <a:cubicBezTo>
                    <a:pt x="222827" y="810490"/>
                    <a:pt x="265545" y="498763"/>
                    <a:pt x="235527" y="311727"/>
                  </a:cubicBezTo>
                  <a:cubicBezTo>
                    <a:pt x="205509" y="124691"/>
                    <a:pt x="102754" y="62345"/>
                    <a:pt x="0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5363843" y="3733801"/>
              <a:ext cx="210786" cy="747826"/>
            </a:xfrm>
            <a:custGeom>
              <a:avLst/>
              <a:gdLst>
                <a:gd name="connsiteX0" fmla="*/ 67139 w 268030"/>
                <a:gd name="connsiteY0" fmla="*/ 0 h 775855"/>
                <a:gd name="connsiteX1" fmla="*/ 11721 w 268030"/>
                <a:gd name="connsiteY1" fmla="*/ 436418 h 775855"/>
                <a:gd name="connsiteX2" fmla="*/ 268030 w 268030"/>
                <a:gd name="connsiteY2" fmla="*/ 775855 h 77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030" h="775855">
                  <a:moveTo>
                    <a:pt x="67139" y="0"/>
                  </a:moveTo>
                  <a:cubicBezTo>
                    <a:pt x="22689" y="153554"/>
                    <a:pt x="-21761" y="307109"/>
                    <a:pt x="11721" y="436418"/>
                  </a:cubicBezTo>
                  <a:cubicBezTo>
                    <a:pt x="45203" y="565727"/>
                    <a:pt x="268030" y="775855"/>
                    <a:pt x="268030" y="775855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5495967" y="3784428"/>
              <a:ext cx="221407" cy="766790"/>
            </a:xfrm>
            <a:custGeom>
              <a:avLst/>
              <a:gdLst>
                <a:gd name="connsiteX0" fmla="*/ 256309 w 258684"/>
                <a:gd name="connsiteY0" fmla="*/ 817418 h 817418"/>
                <a:gd name="connsiteX1" fmla="*/ 221673 w 258684"/>
                <a:gd name="connsiteY1" fmla="*/ 249382 h 817418"/>
                <a:gd name="connsiteX2" fmla="*/ 0 w 258684"/>
                <a:gd name="connsiteY2" fmla="*/ 0 h 8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684" h="817418">
                  <a:moveTo>
                    <a:pt x="256309" y="817418"/>
                  </a:moveTo>
                  <a:cubicBezTo>
                    <a:pt x="260350" y="601518"/>
                    <a:pt x="264391" y="385618"/>
                    <a:pt x="221673" y="249382"/>
                  </a:cubicBezTo>
                  <a:cubicBezTo>
                    <a:pt x="178955" y="113146"/>
                    <a:pt x="89477" y="56573"/>
                    <a:pt x="0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</p:grpSp>
      <p:sp>
        <p:nvSpPr>
          <p:cNvPr id="144" name="Oval 143"/>
          <p:cNvSpPr/>
          <p:nvPr/>
        </p:nvSpPr>
        <p:spPr>
          <a:xfrm>
            <a:off x="4222350" y="5062575"/>
            <a:ext cx="325120" cy="3251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7494865" y="5117918"/>
            <a:ext cx="325120" cy="3251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4549140" y="6781659"/>
            <a:ext cx="325120" cy="3251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7928361" y="6298906"/>
            <a:ext cx="325120" cy="3251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 flipH="1">
                <a:off x="8924628" y="3718917"/>
                <a:ext cx="450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Cost of cycle cover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𝑶𝑷𝑻</m:t>
                    </m:r>
                  </m:oMath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24628" y="3718917"/>
                <a:ext cx="4500206" cy="400110"/>
              </a:xfrm>
              <a:prstGeom prst="rect">
                <a:avLst/>
              </a:prstGeom>
              <a:blipFill rotWithShape="0">
                <a:blip r:embed="rId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 flipH="1">
                <a:off x="8924628" y="4247237"/>
                <a:ext cx="450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2"/>
                    </a:solidFill>
                  </a:rPr>
                  <a:t>Cost of cycle cover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𝑶𝑷𝑻</m:t>
                    </m:r>
                  </m:oMath>
                </a14:m>
                <a:endParaRPr lang="en-US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24628" y="4247237"/>
                <a:ext cx="4500206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432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32080"/>
            <a:ext cx="11861800" cy="1397000"/>
          </a:xfrm>
        </p:spPr>
        <p:txBody>
          <a:bodyPr/>
          <a:lstStyle/>
          <a:p>
            <a:r>
              <a:rPr lang="en-US" dirty="0" smtClean="0"/>
              <a:t>Repeated cycle cover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1747" y="1512108"/>
            <a:ext cx="3649980" cy="5207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/>
              <a:t>[Frieze, </a:t>
            </a:r>
            <a:r>
              <a:rPr lang="en-US" sz="2000" dirty="0" err="1" smtClean="0"/>
              <a:t>Galbiati</a:t>
            </a:r>
            <a:r>
              <a:rPr lang="en-US" sz="2000" dirty="0" smtClean="0"/>
              <a:t>, and Maffioli’82]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044266" y="149157"/>
            <a:ext cx="5811133" cy="168426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11754" y="225863"/>
            <a:ext cx="5822898" cy="1746871"/>
          </a:xfrm>
          <a:prstGeom prst="rect">
            <a:avLst/>
          </a:prstGeom>
        </p:spPr>
        <p:txBody>
          <a:bodyPr vert="horz" lIns="130048" tIns="65024" rIns="130048" bIns="65024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91" dirty="0"/>
              <a:t>Find min-cost cycle cover</a:t>
            </a:r>
          </a:p>
          <a:p>
            <a:pPr marL="0" indent="0">
              <a:buNone/>
            </a:pPr>
            <a:r>
              <a:rPr lang="en-US" sz="1991" dirty="0"/>
              <a:t>“Contract“</a:t>
            </a:r>
          </a:p>
          <a:p>
            <a:pPr marL="0" indent="0">
              <a:buNone/>
            </a:pPr>
            <a:r>
              <a:rPr lang="en-US" sz="1991" dirty="0"/>
              <a:t>Repeat until graph is connected</a:t>
            </a:r>
          </a:p>
          <a:p>
            <a:pPr marL="0" indent="0">
              <a:buNone/>
            </a:pPr>
            <a:endParaRPr lang="en-US" sz="1707" b="1" dirty="0"/>
          </a:p>
          <a:p>
            <a:pPr marL="0" indent="0">
              <a:buNone/>
            </a:pPr>
            <a:endParaRPr lang="en-US" sz="1707" b="1" dirty="0"/>
          </a:p>
        </p:txBody>
      </p:sp>
      <p:grpSp>
        <p:nvGrpSpPr>
          <p:cNvPr id="69" name="Group 68"/>
          <p:cNvGrpSpPr/>
          <p:nvPr/>
        </p:nvGrpSpPr>
        <p:grpSpPr>
          <a:xfrm>
            <a:off x="3074167" y="3734071"/>
            <a:ext cx="5795476" cy="4250465"/>
            <a:chOff x="2161524" y="2625519"/>
            <a:chExt cx="4074944" cy="2988608"/>
          </a:xfrm>
        </p:grpSpPr>
        <p:grpSp>
          <p:nvGrpSpPr>
            <p:cNvPr id="70" name="Group 69"/>
            <p:cNvGrpSpPr/>
            <p:nvPr/>
          </p:nvGrpSpPr>
          <p:grpSpPr>
            <a:xfrm>
              <a:off x="2161524" y="2625519"/>
              <a:ext cx="1178211" cy="1130536"/>
              <a:chOff x="2161524" y="2625519"/>
              <a:chExt cx="1178211" cy="1130536"/>
            </a:xfrm>
          </p:grpSpPr>
          <p:sp>
            <p:nvSpPr>
              <p:cNvPr id="89" name="Arc 88"/>
              <p:cNvSpPr/>
              <p:nvPr/>
            </p:nvSpPr>
            <p:spPr>
              <a:xfrm>
                <a:off x="2393799" y="2662982"/>
                <a:ext cx="907396" cy="557205"/>
              </a:xfrm>
              <a:prstGeom prst="arc">
                <a:avLst>
                  <a:gd name="adj1" fmla="val 16794528"/>
                  <a:gd name="adj2" fmla="val 21417799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90" name="Arc 89"/>
              <p:cNvSpPr/>
              <p:nvPr/>
            </p:nvSpPr>
            <p:spPr>
              <a:xfrm rot="18741263">
                <a:off x="2195995" y="2716326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91" name="Arc 90"/>
              <p:cNvSpPr/>
              <p:nvPr/>
            </p:nvSpPr>
            <p:spPr>
              <a:xfrm rot="13441868">
                <a:off x="2161524" y="3067364"/>
                <a:ext cx="709798" cy="528184"/>
              </a:xfrm>
              <a:prstGeom prst="arc">
                <a:avLst>
                  <a:gd name="adj1" fmla="val 1475615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92" name="Arc 91"/>
              <p:cNvSpPr/>
              <p:nvPr/>
            </p:nvSpPr>
            <p:spPr>
              <a:xfrm rot="6342323">
                <a:off x="2543513" y="2932139"/>
                <a:ext cx="886052" cy="706392"/>
              </a:xfrm>
              <a:prstGeom prst="arc">
                <a:avLst>
                  <a:gd name="adj1" fmla="val 13990162"/>
                  <a:gd name="adj2" fmla="val 19104416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93" name="Arc 92"/>
              <p:cNvSpPr/>
              <p:nvPr/>
            </p:nvSpPr>
            <p:spPr>
              <a:xfrm rot="10053845">
                <a:off x="2417783" y="3227871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5058257" y="2664432"/>
              <a:ext cx="1178211" cy="1130536"/>
              <a:chOff x="5058257" y="2664432"/>
              <a:chExt cx="1178211" cy="1130536"/>
            </a:xfrm>
          </p:grpSpPr>
          <p:sp>
            <p:nvSpPr>
              <p:cNvPr id="84" name="Arc 83"/>
              <p:cNvSpPr/>
              <p:nvPr/>
            </p:nvSpPr>
            <p:spPr>
              <a:xfrm>
                <a:off x="5290532" y="2701895"/>
                <a:ext cx="907396" cy="557205"/>
              </a:xfrm>
              <a:prstGeom prst="arc">
                <a:avLst>
                  <a:gd name="adj1" fmla="val 16794528"/>
                  <a:gd name="adj2" fmla="val 21417799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85" name="Arc 84"/>
              <p:cNvSpPr/>
              <p:nvPr/>
            </p:nvSpPr>
            <p:spPr>
              <a:xfrm rot="18741263">
                <a:off x="5092728" y="2755239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86" name="Arc 85"/>
              <p:cNvSpPr/>
              <p:nvPr/>
            </p:nvSpPr>
            <p:spPr>
              <a:xfrm rot="13441868">
                <a:off x="5058257" y="3106277"/>
                <a:ext cx="709798" cy="528184"/>
              </a:xfrm>
              <a:prstGeom prst="arc">
                <a:avLst>
                  <a:gd name="adj1" fmla="val 1475615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87" name="Arc 86"/>
              <p:cNvSpPr/>
              <p:nvPr/>
            </p:nvSpPr>
            <p:spPr>
              <a:xfrm rot="6342323">
                <a:off x="5440246" y="2971052"/>
                <a:ext cx="886052" cy="706392"/>
              </a:xfrm>
              <a:prstGeom prst="arc">
                <a:avLst>
                  <a:gd name="adj1" fmla="val 13990162"/>
                  <a:gd name="adj2" fmla="val 19104416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88" name="Arc 87"/>
              <p:cNvSpPr/>
              <p:nvPr/>
            </p:nvSpPr>
            <p:spPr>
              <a:xfrm rot="10053845">
                <a:off x="5314516" y="3266784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183479" y="4483591"/>
              <a:ext cx="1178211" cy="1130536"/>
              <a:chOff x="2183479" y="4483591"/>
              <a:chExt cx="1178211" cy="1130536"/>
            </a:xfrm>
          </p:grpSpPr>
          <p:sp>
            <p:nvSpPr>
              <p:cNvPr id="79" name="Arc 78"/>
              <p:cNvSpPr/>
              <p:nvPr/>
            </p:nvSpPr>
            <p:spPr>
              <a:xfrm>
                <a:off x="2415754" y="4521054"/>
                <a:ext cx="907396" cy="557205"/>
              </a:xfrm>
              <a:prstGeom prst="arc">
                <a:avLst>
                  <a:gd name="adj1" fmla="val 16794528"/>
                  <a:gd name="adj2" fmla="val 21417799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80" name="Arc 79"/>
              <p:cNvSpPr/>
              <p:nvPr/>
            </p:nvSpPr>
            <p:spPr>
              <a:xfrm rot="18741263">
                <a:off x="2217950" y="4574398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81" name="Arc 80"/>
              <p:cNvSpPr/>
              <p:nvPr/>
            </p:nvSpPr>
            <p:spPr>
              <a:xfrm rot="13441868">
                <a:off x="2183479" y="4925436"/>
                <a:ext cx="709798" cy="528184"/>
              </a:xfrm>
              <a:prstGeom prst="arc">
                <a:avLst>
                  <a:gd name="adj1" fmla="val 1475615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82" name="Arc 81"/>
              <p:cNvSpPr/>
              <p:nvPr/>
            </p:nvSpPr>
            <p:spPr>
              <a:xfrm rot="6342323">
                <a:off x="2565468" y="4790211"/>
                <a:ext cx="886052" cy="706392"/>
              </a:xfrm>
              <a:prstGeom prst="arc">
                <a:avLst>
                  <a:gd name="adj1" fmla="val 13990162"/>
                  <a:gd name="adj2" fmla="val 19104416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83" name="Arc 82"/>
              <p:cNvSpPr/>
              <p:nvPr/>
            </p:nvSpPr>
            <p:spPr>
              <a:xfrm rot="10053845">
                <a:off x="2439738" y="5085943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058257" y="4483591"/>
              <a:ext cx="1178211" cy="1130536"/>
              <a:chOff x="5058257" y="4483591"/>
              <a:chExt cx="1178211" cy="1130536"/>
            </a:xfrm>
          </p:grpSpPr>
          <p:sp>
            <p:nvSpPr>
              <p:cNvPr id="74" name="Arc 73"/>
              <p:cNvSpPr/>
              <p:nvPr/>
            </p:nvSpPr>
            <p:spPr>
              <a:xfrm>
                <a:off x="5290532" y="4521054"/>
                <a:ext cx="907396" cy="557205"/>
              </a:xfrm>
              <a:prstGeom prst="arc">
                <a:avLst>
                  <a:gd name="adj1" fmla="val 16794528"/>
                  <a:gd name="adj2" fmla="val 21417799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75" name="Arc 74"/>
              <p:cNvSpPr/>
              <p:nvPr/>
            </p:nvSpPr>
            <p:spPr>
              <a:xfrm rot="18741263">
                <a:off x="5092728" y="4574398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76" name="Arc 75"/>
              <p:cNvSpPr/>
              <p:nvPr/>
            </p:nvSpPr>
            <p:spPr>
              <a:xfrm rot="13441868">
                <a:off x="5058257" y="4925436"/>
                <a:ext cx="709798" cy="528184"/>
              </a:xfrm>
              <a:prstGeom prst="arc">
                <a:avLst>
                  <a:gd name="adj1" fmla="val 1475615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77" name="Arc 76"/>
              <p:cNvSpPr/>
              <p:nvPr/>
            </p:nvSpPr>
            <p:spPr>
              <a:xfrm rot="6342323">
                <a:off x="5440246" y="4790211"/>
                <a:ext cx="886052" cy="706392"/>
              </a:xfrm>
              <a:prstGeom prst="arc">
                <a:avLst>
                  <a:gd name="adj1" fmla="val 13990162"/>
                  <a:gd name="adj2" fmla="val 19104416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78" name="Arc 77"/>
              <p:cNvSpPr/>
              <p:nvPr/>
            </p:nvSpPr>
            <p:spPr>
              <a:xfrm rot="10053845">
                <a:off x="5314516" y="5085943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</p:grpSp>
      </p:grpSp>
      <p:sp>
        <p:nvSpPr>
          <p:cNvPr id="94" name="Oval 93"/>
          <p:cNvSpPr/>
          <p:nvPr/>
        </p:nvSpPr>
        <p:spPr>
          <a:xfrm>
            <a:off x="3079394" y="4205440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3375067" y="5062575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4517915" y="4139068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3808563" y="3656314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7199192" y="4260783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8342148" y="5117918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8637713" y="419441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7928361" y="3711657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3110619" y="684803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3406292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4253575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3839788" y="629890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7199192" y="684803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7494865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8342148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8637713" y="6781659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4226730" y="5300442"/>
            <a:ext cx="3904647" cy="1635452"/>
            <a:chOff x="2971919" y="3726873"/>
            <a:chExt cx="2745455" cy="1149927"/>
          </a:xfrm>
        </p:grpSpPr>
        <p:sp>
          <p:nvSpPr>
            <p:cNvPr id="111" name="Freeform 110"/>
            <p:cNvSpPr/>
            <p:nvPr/>
          </p:nvSpPr>
          <p:spPr>
            <a:xfrm>
              <a:off x="2971919" y="3726873"/>
              <a:ext cx="249263" cy="1066800"/>
            </a:xfrm>
            <a:custGeom>
              <a:avLst/>
              <a:gdLst>
                <a:gd name="connsiteX0" fmla="*/ 48372 w 249263"/>
                <a:gd name="connsiteY0" fmla="*/ 0 h 1066800"/>
                <a:gd name="connsiteX1" fmla="*/ 13736 w 249263"/>
                <a:gd name="connsiteY1" fmla="*/ 464127 h 1066800"/>
                <a:gd name="connsiteX2" fmla="*/ 249263 w 249263"/>
                <a:gd name="connsiteY2" fmla="*/ 106680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263" h="1066800">
                  <a:moveTo>
                    <a:pt x="48372" y="0"/>
                  </a:moveTo>
                  <a:cubicBezTo>
                    <a:pt x="14313" y="143163"/>
                    <a:pt x="-19746" y="286327"/>
                    <a:pt x="13736" y="464127"/>
                  </a:cubicBezTo>
                  <a:cubicBezTo>
                    <a:pt x="47218" y="641927"/>
                    <a:pt x="148240" y="854363"/>
                    <a:pt x="249263" y="106680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193473" y="3754582"/>
              <a:ext cx="245583" cy="1122218"/>
            </a:xfrm>
            <a:custGeom>
              <a:avLst/>
              <a:gdLst>
                <a:gd name="connsiteX0" fmla="*/ 180109 w 245583"/>
                <a:gd name="connsiteY0" fmla="*/ 1122218 h 1122218"/>
                <a:gd name="connsiteX1" fmla="*/ 235527 w 245583"/>
                <a:gd name="connsiteY1" fmla="*/ 311727 h 1122218"/>
                <a:gd name="connsiteX2" fmla="*/ 0 w 245583"/>
                <a:gd name="connsiteY2" fmla="*/ 0 h 11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583" h="1122218">
                  <a:moveTo>
                    <a:pt x="180109" y="1122218"/>
                  </a:moveTo>
                  <a:cubicBezTo>
                    <a:pt x="222827" y="810490"/>
                    <a:pt x="265545" y="498763"/>
                    <a:pt x="235527" y="311727"/>
                  </a:cubicBezTo>
                  <a:cubicBezTo>
                    <a:pt x="205509" y="124691"/>
                    <a:pt x="102754" y="62345"/>
                    <a:pt x="0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5363843" y="3733801"/>
              <a:ext cx="210786" cy="747826"/>
            </a:xfrm>
            <a:custGeom>
              <a:avLst/>
              <a:gdLst>
                <a:gd name="connsiteX0" fmla="*/ 67139 w 268030"/>
                <a:gd name="connsiteY0" fmla="*/ 0 h 775855"/>
                <a:gd name="connsiteX1" fmla="*/ 11721 w 268030"/>
                <a:gd name="connsiteY1" fmla="*/ 436418 h 775855"/>
                <a:gd name="connsiteX2" fmla="*/ 268030 w 268030"/>
                <a:gd name="connsiteY2" fmla="*/ 775855 h 77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030" h="775855">
                  <a:moveTo>
                    <a:pt x="67139" y="0"/>
                  </a:moveTo>
                  <a:cubicBezTo>
                    <a:pt x="22689" y="153554"/>
                    <a:pt x="-21761" y="307109"/>
                    <a:pt x="11721" y="436418"/>
                  </a:cubicBezTo>
                  <a:cubicBezTo>
                    <a:pt x="45203" y="565727"/>
                    <a:pt x="268030" y="775855"/>
                    <a:pt x="268030" y="775855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495967" y="3784428"/>
              <a:ext cx="221407" cy="766790"/>
            </a:xfrm>
            <a:custGeom>
              <a:avLst/>
              <a:gdLst>
                <a:gd name="connsiteX0" fmla="*/ 256309 w 258684"/>
                <a:gd name="connsiteY0" fmla="*/ 817418 h 817418"/>
                <a:gd name="connsiteX1" fmla="*/ 221673 w 258684"/>
                <a:gd name="connsiteY1" fmla="*/ 249382 h 817418"/>
                <a:gd name="connsiteX2" fmla="*/ 0 w 258684"/>
                <a:gd name="connsiteY2" fmla="*/ 0 h 8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684" h="817418">
                  <a:moveTo>
                    <a:pt x="256309" y="817418"/>
                  </a:moveTo>
                  <a:cubicBezTo>
                    <a:pt x="260350" y="601518"/>
                    <a:pt x="264391" y="385618"/>
                    <a:pt x="221673" y="249382"/>
                  </a:cubicBezTo>
                  <a:cubicBezTo>
                    <a:pt x="178955" y="113146"/>
                    <a:pt x="89477" y="56573"/>
                    <a:pt x="0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</p:grpSp>
      <p:sp>
        <p:nvSpPr>
          <p:cNvPr id="150" name="Oval 149"/>
          <p:cNvSpPr/>
          <p:nvPr/>
        </p:nvSpPr>
        <p:spPr>
          <a:xfrm>
            <a:off x="4549140" y="6781659"/>
            <a:ext cx="325120" cy="3251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7928361" y="6298906"/>
            <a:ext cx="325120" cy="3251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4222350" y="5062575"/>
            <a:ext cx="325120" cy="32512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7494865" y="5117918"/>
            <a:ext cx="325120" cy="32512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 flipH="1">
                <a:off x="8924628" y="3718917"/>
                <a:ext cx="450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Cost of cycle cover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𝑶𝑷𝑻</m:t>
                    </m:r>
                  </m:oMath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24628" y="3718917"/>
                <a:ext cx="4500206" cy="400110"/>
              </a:xfrm>
              <a:prstGeom prst="rect">
                <a:avLst/>
              </a:prstGeom>
              <a:blipFill rotWithShape="0">
                <a:blip r:embed="rId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 flipH="1">
                <a:off x="8924628" y="4247237"/>
                <a:ext cx="450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2"/>
                    </a:solidFill>
                  </a:rPr>
                  <a:t>Cost of cycle cover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𝑶𝑷𝑻</m:t>
                    </m:r>
                  </m:oMath>
                </a14:m>
                <a:endParaRPr lang="en-US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24628" y="4247237"/>
                <a:ext cx="4500206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649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32080"/>
            <a:ext cx="11861800" cy="1397000"/>
          </a:xfrm>
        </p:spPr>
        <p:txBody>
          <a:bodyPr/>
          <a:lstStyle/>
          <a:p>
            <a:r>
              <a:rPr lang="en-US" dirty="0" smtClean="0"/>
              <a:t>Repeated cycle cover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1747" y="1512108"/>
            <a:ext cx="3649980" cy="5207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/>
              <a:t>[Frieze, </a:t>
            </a:r>
            <a:r>
              <a:rPr lang="en-US" sz="2000" dirty="0" err="1" smtClean="0"/>
              <a:t>Galbiati</a:t>
            </a:r>
            <a:r>
              <a:rPr lang="en-US" sz="2000" dirty="0" smtClean="0"/>
              <a:t>, and Maffioli’82]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044266" y="149157"/>
            <a:ext cx="5811133" cy="168426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11754" y="225863"/>
            <a:ext cx="5822898" cy="1746871"/>
          </a:xfrm>
          <a:prstGeom prst="rect">
            <a:avLst/>
          </a:prstGeom>
        </p:spPr>
        <p:txBody>
          <a:bodyPr vert="horz" lIns="130048" tIns="65024" rIns="130048" bIns="65024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91" dirty="0"/>
              <a:t>Find min-cost cycle cover</a:t>
            </a:r>
          </a:p>
          <a:p>
            <a:pPr marL="0" indent="0">
              <a:buNone/>
            </a:pPr>
            <a:r>
              <a:rPr lang="en-US" sz="1991" dirty="0"/>
              <a:t>“Contract“</a:t>
            </a:r>
          </a:p>
          <a:p>
            <a:pPr marL="0" indent="0">
              <a:buNone/>
            </a:pPr>
            <a:r>
              <a:rPr lang="en-US" sz="1991" dirty="0"/>
              <a:t>Repeat until graph is connected</a:t>
            </a:r>
          </a:p>
          <a:p>
            <a:pPr marL="0" indent="0">
              <a:buNone/>
            </a:pPr>
            <a:endParaRPr lang="en-US" sz="1707" b="1" dirty="0"/>
          </a:p>
          <a:p>
            <a:pPr marL="0" indent="0">
              <a:buNone/>
            </a:pPr>
            <a:endParaRPr lang="en-US" sz="1707" b="1" dirty="0"/>
          </a:p>
        </p:txBody>
      </p:sp>
      <p:grpSp>
        <p:nvGrpSpPr>
          <p:cNvPr id="58" name="Group 57"/>
          <p:cNvGrpSpPr/>
          <p:nvPr/>
        </p:nvGrpSpPr>
        <p:grpSpPr>
          <a:xfrm>
            <a:off x="3074167" y="3734071"/>
            <a:ext cx="5795476" cy="4250465"/>
            <a:chOff x="2161524" y="2625519"/>
            <a:chExt cx="4074944" cy="2988608"/>
          </a:xfrm>
        </p:grpSpPr>
        <p:grpSp>
          <p:nvGrpSpPr>
            <p:cNvPr id="59" name="Group 58"/>
            <p:cNvGrpSpPr/>
            <p:nvPr/>
          </p:nvGrpSpPr>
          <p:grpSpPr>
            <a:xfrm>
              <a:off x="2161524" y="2625519"/>
              <a:ext cx="1178211" cy="1130536"/>
              <a:chOff x="2161524" y="2625519"/>
              <a:chExt cx="1178211" cy="1130536"/>
            </a:xfrm>
          </p:grpSpPr>
          <p:sp>
            <p:nvSpPr>
              <p:cNvPr id="124" name="Arc 123"/>
              <p:cNvSpPr/>
              <p:nvPr/>
            </p:nvSpPr>
            <p:spPr>
              <a:xfrm>
                <a:off x="2393799" y="2662982"/>
                <a:ext cx="907396" cy="557205"/>
              </a:xfrm>
              <a:prstGeom prst="arc">
                <a:avLst>
                  <a:gd name="adj1" fmla="val 16794528"/>
                  <a:gd name="adj2" fmla="val 21417799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125" name="Arc 124"/>
              <p:cNvSpPr/>
              <p:nvPr/>
            </p:nvSpPr>
            <p:spPr>
              <a:xfrm rot="18741263">
                <a:off x="2195995" y="2716326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126" name="Arc 125"/>
              <p:cNvSpPr/>
              <p:nvPr/>
            </p:nvSpPr>
            <p:spPr>
              <a:xfrm rot="13441868">
                <a:off x="2161524" y="3067364"/>
                <a:ext cx="709798" cy="528184"/>
              </a:xfrm>
              <a:prstGeom prst="arc">
                <a:avLst>
                  <a:gd name="adj1" fmla="val 1475615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127" name="Arc 126"/>
              <p:cNvSpPr/>
              <p:nvPr/>
            </p:nvSpPr>
            <p:spPr>
              <a:xfrm rot="6342323">
                <a:off x="2543513" y="2932139"/>
                <a:ext cx="886052" cy="706392"/>
              </a:xfrm>
              <a:prstGeom prst="arc">
                <a:avLst>
                  <a:gd name="adj1" fmla="val 13990162"/>
                  <a:gd name="adj2" fmla="val 19104416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128" name="Arc 127"/>
              <p:cNvSpPr/>
              <p:nvPr/>
            </p:nvSpPr>
            <p:spPr>
              <a:xfrm rot="10053845">
                <a:off x="2417783" y="3227871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058257" y="2664432"/>
              <a:ext cx="1178211" cy="1130536"/>
              <a:chOff x="5058257" y="2664432"/>
              <a:chExt cx="1178211" cy="1130536"/>
            </a:xfrm>
          </p:grpSpPr>
          <p:sp>
            <p:nvSpPr>
              <p:cNvPr id="119" name="Arc 118"/>
              <p:cNvSpPr/>
              <p:nvPr/>
            </p:nvSpPr>
            <p:spPr>
              <a:xfrm>
                <a:off x="5290532" y="2701895"/>
                <a:ext cx="907396" cy="557205"/>
              </a:xfrm>
              <a:prstGeom prst="arc">
                <a:avLst>
                  <a:gd name="adj1" fmla="val 16794528"/>
                  <a:gd name="adj2" fmla="val 21417799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120" name="Arc 119"/>
              <p:cNvSpPr/>
              <p:nvPr/>
            </p:nvSpPr>
            <p:spPr>
              <a:xfrm rot="18741263">
                <a:off x="5092728" y="2755239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121" name="Arc 120"/>
              <p:cNvSpPr/>
              <p:nvPr/>
            </p:nvSpPr>
            <p:spPr>
              <a:xfrm rot="13441868">
                <a:off x="5058257" y="3106277"/>
                <a:ext cx="709798" cy="528184"/>
              </a:xfrm>
              <a:prstGeom prst="arc">
                <a:avLst>
                  <a:gd name="adj1" fmla="val 1475615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122" name="Arc 121"/>
              <p:cNvSpPr/>
              <p:nvPr/>
            </p:nvSpPr>
            <p:spPr>
              <a:xfrm rot="6342323">
                <a:off x="5440246" y="2971052"/>
                <a:ext cx="886052" cy="706392"/>
              </a:xfrm>
              <a:prstGeom prst="arc">
                <a:avLst>
                  <a:gd name="adj1" fmla="val 13990162"/>
                  <a:gd name="adj2" fmla="val 19104416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123" name="Arc 122"/>
              <p:cNvSpPr/>
              <p:nvPr/>
            </p:nvSpPr>
            <p:spPr>
              <a:xfrm rot="10053845">
                <a:off x="5314516" y="3266784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2183479" y="4483591"/>
              <a:ext cx="1178211" cy="1130536"/>
              <a:chOff x="2183479" y="4483591"/>
              <a:chExt cx="1178211" cy="1130536"/>
            </a:xfrm>
          </p:grpSpPr>
          <p:sp>
            <p:nvSpPr>
              <p:cNvPr id="68" name="Arc 67"/>
              <p:cNvSpPr/>
              <p:nvPr/>
            </p:nvSpPr>
            <p:spPr>
              <a:xfrm>
                <a:off x="2415754" y="4521054"/>
                <a:ext cx="907396" cy="557205"/>
              </a:xfrm>
              <a:prstGeom prst="arc">
                <a:avLst>
                  <a:gd name="adj1" fmla="val 16794528"/>
                  <a:gd name="adj2" fmla="val 21417799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115" name="Arc 114"/>
              <p:cNvSpPr/>
              <p:nvPr/>
            </p:nvSpPr>
            <p:spPr>
              <a:xfrm rot="18741263">
                <a:off x="2217950" y="4574398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116" name="Arc 115"/>
              <p:cNvSpPr/>
              <p:nvPr/>
            </p:nvSpPr>
            <p:spPr>
              <a:xfrm rot="13441868">
                <a:off x="2183479" y="4925436"/>
                <a:ext cx="709798" cy="528184"/>
              </a:xfrm>
              <a:prstGeom prst="arc">
                <a:avLst>
                  <a:gd name="adj1" fmla="val 1475615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117" name="Arc 116"/>
              <p:cNvSpPr/>
              <p:nvPr/>
            </p:nvSpPr>
            <p:spPr>
              <a:xfrm rot="6342323">
                <a:off x="2565468" y="4790211"/>
                <a:ext cx="886052" cy="706392"/>
              </a:xfrm>
              <a:prstGeom prst="arc">
                <a:avLst>
                  <a:gd name="adj1" fmla="val 13990162"/>
                  <a:gd name="adj2" fmla="val 19104416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118" name="Arc 117"/>
              <p:cNvSpPr/>
              <p:nvPr/>
            </p:nvSpPr>
            <p:spPr>
              <a:xfrm rot="10053845">
                <a:off x="2439738" y="5085943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5058257" y="4483591"/>
              <a:ext cx="1178211" cy="1130536"/>
              <a:chOff x="5058257" y="4483591"/>
              <a:chExt cx="1178211" cy="1130536"/>
            </a:xfrm>
          </p:grpSpPr>
          <p:sp>
            <p:nvSpPr>
              <p:cNvPr id="63" name="Arc 62"/>
              <p:cNvSpPr/>
              <p:nvPr/>
            </p:nvSpPr>
            <p:spPr>
              <a:xfrm>
                <a:off x="5290532" y="4521054"/>
                <a:ext cx="907396" cy="557205"/>
              </a:xfrm>
              <a:prstGeom prst="arc">
                <a:avLst>
                  <a:gd name="adj1" fmla="val 16794528"/>
                  <a:gd name="adj2" fmla="val 21417799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64" name="Arc 63"/>
              <p:cNvSpPr/>
              <p:nvPr/>
            </p:nvSpPr>
            <p:spPr>
              <a:xfrm rot="18741263">
                <a:off x="5092728" y="4574398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65" name="Arc 64"/>
              <p:cNvSpPr/>
              <p:nvPr/>
            </p:nvSpPr>
            <p:spPr>
              <a:xfrm rot="13441868">
                <a:off x="5058257" y="4925436"/>
                <a:ext cx="709798" cy="528184"/>
              </a:xfrm>
              <a:prstGeom prst="arc">
                <a:avLst>
                  <a:gd name="adj1" fmla="val 1475615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66" name="Arc 65"/>
              <p:cNvSpPr/>
              <p:nvPr/>
            </p:nvSpPr>
            <p:spPr>
              <a:xfrm rot="6342323">
                <a:off x="5440246" y="4790211"/>
                <a:ext cx="886052" cy="706392"/>
              </a:xfrm>
              <a:prstGeom prst="arc">
                <a:avLst>
                  <a:gd name="adj1" fmla="val 13990162"/>
                  <a:gd name="adj2" fmla="val 19104416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67" name="Arc 66"/>
              <p:cNvSpPr/>
              <p:nvPr/>
            </p:nvSpPr>
            <p:spPr>
              <a:xfrm rot="10053845">
                <a:off x="5314516" y="5085943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</p:grpSp>
      </p:grpSp>
      <p:sp>
        <p:nvSpPr>
          <p:cNvPr id="129" name="Oval 128"/>
          <p:cNvSpPr/>
          <p:nvPr/>
        </p:nvSpPr>
        <p:spPr>
          <a:xfrm>
            <a:off x="3079394" y="4205440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3375067" y="5062575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4517915" y="4139068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3808563" y="3656314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7199192" y="4260783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8342148" y="5117918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8637713" y="419441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7928361" y="3711657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3110619" y="684803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3406292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4253575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3839788" y="629890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7199192" y="684803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7494865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8342148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8637713" y="6781659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4226730" y="5300442"/>
            <a:ext cx="3904647" cy="1635452"/>
            <a:chOff x="2971919" y="3726873"/>
            <a:chExt cx="2745455" cy="1149927"/>
          </a:xfrm>
        </p:grpSpPr>
        <p:sp>
          <p:nvSpPr>
            <p:cNvPr id="146" name="Freeform 145"/>
            <p:cNvSpPr/>
            <p:nvPr/>
          </p:nvSpPr>
          <p:spPr>
            <a:xfrm>
              <a:off x="2971919" y="3726873"/>
              <a:ext cx="249263" cy="1066800"/>
            </a:xfrm>
            <a:custGeom>
              <a:avLst/>
              <a:gdLst>
                <a:gd name="connsiteX0" fmla="*/ 48372 w 249263"/>
                <a:gd name="connsiteY0" fmla="*/ 0 h 1066800"/>
                <a:gd name="connsiteX1" fmla="*/ 13736 w 249263"/>
                <a:gd name="connsiteY1" fmla="*/ 464127 h 1066800"/>
                <a:gd name="connsiteX2" fmla="*/ 249263 w 249263"/>
                <a:gd name="connsiteY2" fmla="*/ 106680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263" h="1066800">
                  <a:moveTo>
                    <a:pt x="48372" y="0"/>
                  </a:moveTo>
                  <a:cubicBezTo>
                    <a:pt x="14313" y="143163"/>
                    <a:pt x="-19746" y="286327"/>
                    <a:pt x="13736" y="464127"/>
                  </a:cubicBezTo>
                  <a:cubicBezTo>
                    <a:pt x="47218" y="641927"/>
                    <a:pt x="148240" y="854363"/>
                    <a:pt x="249263" y="106680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3193473" y="3754582"/>
              <a:ext cx="245583" cy="1122218"/>
            </a:xfrm>
            <a:custGeom>
              <a:avLst/>
              <a:gdLst>
                <a:gd name="connsiteX0" fmla="*/ 180109 w 245583"/>
                <a:gd name="connsiteY0" fmla="*/ 1122218 h 1122218"/>
                <a:gd name="connsiteX1" fmla="*/ 235527 w 245583"/>
                <a:gd name="connsiteY1" fmla="*/ 311727 h 1122218"/>
                <a:gd name="connsiteX2" fmla="*/ 0 w 245583"/>
                <a:gd name="connsiteY2" fmla="*/ 0 h 11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583" h="1122218">
                  <a:moveTo>
                    <a:pt x="180109" y="1122218"/>
                  </a:moveTo>
                  <a:cubicBezTo>
                    <a:pt x="222827" y="810490"/>
                    <a:pt x="265545" y="498763"/>
                    <a:pt x="235527" y="311727"/>
                  </a:cubicBezTo>
                  <a:cubicBezTo>
                    <a:pt x="205509" y="124691"/>
                    <a:pt x="102754" y="62345"/>
                    <a:pt x="0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5363843" y="3733801"/>
              <a:ext cx="210786" cy="747826"/>
            </a:xfrm>
            <a:custGeom>
              <a:avLst/>
              <a:gdLst>
                <a:gd name="connsiteX0" fmla="*/ 67139 w 268030"/>
                <a:gd name="connsiteY0" fmla="*/ 0 h 775855"/>
                <a:gd name="connsiteX1" fmla="*/ 11721 w 268030"/>
                <a:gd name="connsiteY1" fmla="*/ 436418 h 775855"/>
                <a:gd name="connsiteX2" fmla="*/ 268030 w 268030"/>
                <a:gd name="connsiteY2" fmla="*/ 775855 h 77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030" h="775855">
                  <a:moveTo>
                    <a:pt x="67139" y="0"/>
                  </a:moveTo>
                  <a:cubicBezTo>
                    <a:pt x="22689" y="153554"/>
                    <a:pt x="-21761" y="307109"/>
                    <a:pt x="11721" y="436418"/>
                  </a:cubicBezTo>
                  <a:cubicBezTo>
                    <a:pt x="45203" y="565727"/>
                    <a:pt x="268030" y="775855"/>
                    <a:pt x="268030" y="775855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5495967" y="3784428"/>
              <a:ext cx="221407" cy="766790"/>
            </a:xfrm>
            <a:custGeom>
              <a:avLst/>
              <a:gdLst>
                <a:gd name="connsiteX0" fmla="*/ 256309 w 258684"/>
                <a:gd name="connsiteY0" fmla="*/ 817418 h 817418"/>
                <a:gd name="connsiteX1" fmla="*/ 221673 w 258684"/>
                <a:gd name="connsiteY1" fmla="*/ 249382 h 817418"/>
                <a:gd name="connsiteX2" fmla="*/ 0 w 258684"/>
                <a:gd name="connsiteY2" fmla="*/ 0 h 8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684" h="817418">
                  <a:moveTo>
                    <a:pt x="256309" y="817418"/>
                  </a:moveTo>
                  <a:cubicBezTo>
                    <a:pt x="260350" y="601518"/>
                    <a:pt x="264391" y="385618"/>
                    <a:pt x="221673" y="249382"/>
                  </a:cubicBezTo>
                  <a:cubicBezTo>
                    <a:pt x="178955" y="113146"/>
                    <a:pt x="89477" y="56573"/>
                    <a:pt x="0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</p:grpSp>
      <p:sp>
        <p:nvSpPr>
          <p:cNvPr id="156" name="Oval 155"/>
          <p:cNvSpPr/>
          <p:nvPr/>
        </p:nvSpPr>
        <p:spPr>
          <a:xfrm>
            <a:off x="4549140" y="6781659"/>
            <a:ext cx="325120" cy="3251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7928361" y="6298906"/>
            <a:ext cx="325120" cy="3251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58" name="Freeform 157"/>
          <p:cNvSpPr/>
          <p:nvPr/>
        </p:nvSpPr>
        <p:spPr>
          <a:xfrm>
            <a:off x="4453159" y="5280737"/>
            <a:ext cx="3071154" cy="453675"/>
          </a:xfrm>
          <a:custGeom>
            <a:avLst/>
            <a:gdLst>
              <a:gd name="connsiteX0" fmla="*/ 0 w 2258291"/>
              <a:gd name="connsiteY0" fmla="*/ 0 h 318990"/>
              <a:gd name="connsiteX1" fmla="*/ 1239982 w 2258291"/>
              <a:gd name="connsiteY1" fmla="*/ 318655 h 318990"/>
              <a:gd name="connsiteX2" fmla="*/ 2258291 w 2258291"/>
              <a:gd name="connsiteY2" fmla="*/ 48491 h 31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8291" h="318990">
                <a:moveTo>
                  <a:pt x="0" y="0"/>
                </a:moveTo>
                <a:cubicBezTo>
                  <a:pt x="431800" y="155286"/>
                  <a:pt x="863600" y="310573"/>
                  <a:pt x="1239982" y="318655"/>
                </a:cubicBezTo>
                <a:cubicBezTo>
                  <a:pt x="1616364" y="326737"/>
                  <a:pt x="1937327" y="187614"/>
                  <a:pt x="2258291" y="48491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159" name="Freeform 158"/>
          <p:cNvSpPr/>
          <p:nvPr/>
        </p:nvSpPr>
        <p:spPr>
          <a:xfrm>
            <a:off x="4541828" y="4855868"/>
            <a:ext cx="3113270" cy="385461"/>
          </a:xfrm>
          <a:custGeom>
            <a:avLst/>
            <a:gdLst>
              <a:gd name="connsiteX0" fmla="*/ 2189018 w 2189018"/>
              <a:gd name="connsiteY0" fmla="*/ 271027 h 271027"/>
              <a:gd name="connsiteX1" fmla="*/ 1219200 w 2189018"/>
              <a:gd name="connsiteY1" fmla="*/ 863 h 271027"/>
              <a:gd name="connsiteX2" fmla="*/ 0 w 2189018"/>
              <a:gd name="connsiteY2" fmla="*/ 201754 h 27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9018" h="271027">
                <a:moveTo>
                  <a:pt x="2189018" y="271027"/>
                </a:moveTo>
                <a:cubicBezTo>
                  <a:pt x="1886527" y="141717"/>
                  <a:pt x="1584036" y="12408"/>
                  <a:pt x="1219200" y="863"/>
                </a:cubicBezTo>
                <a:cubicBezTo>
                  <a:pt x="854364" y="-10682"/>
                  <a:pt x="427182" y="95536"/>
                  <a:pt x="0" y="201754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160" name="Oval 159"/>
          <p:cNvSpPr/>
          <p:nvPr/>
        </p:nvSpPr>
        <p:spPr>
          <a:xfrm>
            <a:off x="4222350" y="5062575"/>
            <a:ext cx="325120" cy="32512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7494865" y="5117918"/>
            <a:ext cx="325120" cy="32512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 flipH="1">
                <a:off x="8924628" y="3718917"/>
                <a:ext cx="450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Cost of cycle cover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𝑶𝑷𝑻</m:t>
                    </m:r>
                  </m:oMath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24628" y="3718917"/>
                <a:ext cx="4500206" cy="400110"/>
              </a:xfrm>
              <a:prstGeom prst="rect">
                <a:avLst/>
              </a:prstGeom>
              <a:blipFill rotWithShape="0">
                <a:blip r:embed="rId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 flipH="1">
                <a:off x="8924628" y="4247237"/>
                <a:ext cx="450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2"/>
                    </a:solidFill>
                  </a:rPr>
                  <a:t>Cost of cycle cover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𝑶𝑷𝑻</m:t>
                    </m:r>
                  </m:oMath>
                </a14:m>
                <a:endParaRPr lang="en-US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24628" y="4247237"/>
                <a:ext cx="4500206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/>
              <p:cNvSpPr txBox="1"/>
              <p:nvPr/>
            </p:nvSpPr>
            <p:spPr>
              <a:xfrm flipH="1">
                <a:off x="8924628" y="4775557"/>
                <a:ext cx="450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4"/>
                    </a:solidFill>
                  </a:rPr>
                  <a:t>Cost of cycle cover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𝑶𝑷𝑻</m:t>
                    </m:r>
                  </m:oMath>
                </a14:m>
                <a:endParaRPr lang="en-US" sz="2000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24628" y="4775557"/>
                <a:ext cx="4500206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5300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32080"/>
            <a:ext cx="11861800" cy="1397000"/>
          </a:xfrm>
        </p:spPr>
        <p:txBody>
          <a:bodyPr/>
          <a:lstStyle/>
          <a:p>
            <a:r>
              <a:rPr lang="en-US" dirty="0" smtClean="0"/>
              <a:t>Repeated cycle cover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1747" y="1512108"/>
            <a:ext cx="3649980" cy="5207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/>
              <a:t>[Frieze, </a:t>
            </a:r>
            <a:r>
              <a:rPr lang="en-US" sz="2000" dirty="0" err="1" smtClean="0"/>
              <a:t>Galbiati</a:t>
            </a:r>
            <a:r>
              <a:rPr lang="en-US" sz="2000" dirty="0" smtClean="0"/>
              <a:t>, and Maffioli’82]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044266" y="149157"/>
            <a:ext cx="5811133" cy="168426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11754" y="225863"/>
            <a:ext cx="5822898" cy="1746871"/>
          </a:xfrm>
          <a:prstGeom prst="rect">
            <a:avLst/>
          </a:prstGeom>
        </p:spPr>
        <p:txBody>
          <a:bodyPr vert="horz" lIns="130048" tIns="65024" rIns="130048" bIns="65024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91" dirty="0"/>
              <a:t>Find min-cost cycle cover</a:t>
            </a:r>
          </a:p>
          <a:p>
            <a:pPr marL="0" indent="0">
              <a:buNone/>
            </a:pPr>
            <a:r>
              <a:rPr lang="en-US" sz="1991" dirty="0"/>
              <a:t>“Contract“</a:t>
            </a:r>
          </a:p>
          <a:p>
            <a:pPr marL="0" indent="0">
              <a:buNone/>
            </a:pPr>
            <a:r>
              <a:rPr lang="en-US" sz="1991" dirty="0"/>
              <a:t>Repeat until graph is connected</a:t>
            </a:r>
          </a:p>
          <a:p>
            <a:pPr marL="0" indent="0">
              <a:buNone/>
            </a:pPr>
            <a:endParaRPr lang="en-US" sz="1707" b="1" dirty="0"/>
          </a:p>
          <a:p>
            <a:pPr marL="0" indent="0">
              <a:buNone/>
            </a:pPr>
            <a:endParaRPr lang="en-US" sz="1707" b="1" dirty="0"/>
          </a:p>
        </p:txBody>
      </p:sp>
      <p:grpSp>
        <p:nvGrpSpPr>
          <p:cNvPr id="69" name="Group 68"/>
          <p:cNvGrpSpPr/>
          <p:nvPr/>
        </p:nvGrpSpPr>
        <p:grpSpPr>
          <a:xfrm>
            <a:off x="3074167" y="3734071"/>
            <a:ext cx="5795476" cy="4250465"/>
            <a:chOff x="2161524" y="2625519"/>
            <a:chExt cx="4074944" cy="2988608"/>
          </a:xfrm>
        </p:grpSpPr>
        <p:grpSp>
          <p:nvGrpSpPr>
            <p:cNvPr id="70" name="Group 69"/>
            <p:cNvGrpSpPr/>
            <p:nvPr/>
          </p:nvGrpSpPr>
          <p:grpSpPr>
            <a:xfrm>
              <a:off x="2161524" y="2625519"/>
              <a:ext cx="1178211" cy="1130536"/>
              <a:chOff x="2161524" y="2625519"/>
              <a:chExt cx="1178211" cy="1130536"/>
            </a:xfrm>
          </p:grpSpPr>
          <p:sp>
            <p:nvSpPr>
              <p:cNvPr id="89" name="Arc 88"/>
              <p:cNvSpPr/>
              <p:nvPr/>
            </p:nvSpPr>
            <p:spPr>
              <a:xfrm>
                <a:off x="2393799" y="2662982"/>
                <a:ext cx="907396" cy="557205"/>
              </a:xfrm>
              <a:prstGeom prst="arc">
                <a:avLst>
                  <a:gd name="adj1" fmla="val 16794528"/>
                  <a:gd name="adj2" fmla="val 21417799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90" name="Arc 89"/>
              <p:cNvSpPr/>
              <p:nvPr/>
            </p:nvSpPr>
            <p:spPr>
              <a:xfrm rot="18741263">
                <a:off x="2195995" y="2716326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91" name="Arc 90"/>
              <p:cNvSpPr/>
              <p:nvPr/>
            </p:nvSpPr>
            <p:spPr>
              <a:xfrm rot="13441868">
                <a:off x="2161524" y="3067364"/>
                <a:ext cx="709798" cy="528184"/>
              </a:xfrm>
              <a:prstGeom prst="arc">
                <a:avLst>
                  <a:gd name="adj1" fmla="val 1475615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92" name="Arc 91"/>
              <p:cNvSpPr/>
              <p:nvPr/>
            </p:nvSpPr>
            <p:spPr>
              <a:xfrm rot="6342323">
                <a:off x="2543513" y="2932139"/>
                <a:ext cx="886052" cy="706392"/>
              </a:xfrm>
              <a:prstGeom prst="arc">
                <a:avLst>
                  <a:gd name="adj1" fmla="val 13990162"/>
                  <a:gd name="adj2" fmla="val 19104416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93" name="Arc 92"/>
              <p:cNvSpPr/>
              <p:nvPr/>
            </p:nvSpPr>
            <p:spPr>
              <a:xfrm rot="10053845">
                <a:off x="2417783" y="3227871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5058257" y="2664432"/>
              <a:ext cx="1178211" cy="1130536"/>
              <a:chOff x="5058257" y="2664432"/>
              <a:chExt cx="1178211" cy="1130536"/>
            </a:xfrm>
          </p:grpSpPr>
          <p:sp>
            <p:nvSpPr>
              <p:cNvPr id="84" name="Arc 83"/>
              <p:cNvSpPr/>
              <p:nvPr/>
            </p:nvSpPr>
            <p:spPr>
              <a:xfrm>
                <a:off x="5290532" y="2701895"/>
                <a:ext cx="907396" cy="557205"/>
              </a:xfrm>
              <a:prstGeom prst="arc">
                <a:avLst>
                  <a:gd name="adj1" fmla="val 16794528"/>
                  <a:gd name="adj2" fmla="val 21417799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85" name="Arc 84"/>
              <p:cNvSpPr/>
              <p:nvPr/>
            </p:nvSpPr>
            <p:spPr>
              <a:xfrm rot="18741263">
                <a:off x="5092728" y="2755239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86" name="Arc 85"/>
              <p:cNvSpPr/>
              <p:nvPr/>
            </p:nvSpPr>
            <p:spPr>
              <a:xfrm rot="13441868">
                <a:off x="5058257" y="3106277"/>
                <a:ext cx="709798" cy="528184"/>
              </a:xfrm>
              <a:prstGeom prst="arc">
                <a:avLst>
                  <a:gd name="adj1" fmla="val 1475615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87" name="Arc 86"/>
              <p:cNvSpPr/>
              <p:nvPr/>
            </p:nvSpPr>
            <p:spPr>
              <a:xfrm rot="6342323">
                <a:off x="5440246" y="2971052"/>
                <a:ext cx="886052" cy="706392"/>
              </a:xfrm>
              <a:prstGeom prst="arc">
                <a:avLst>
                  <a:gd name="adj1" fmla="val 13990162"/>
                  <a:gd name="adj2" fmla="val 19104416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88" name="Arc 87"/>
              <p:cNvSpPr/>
              <p:nvPr/>
            </p:nvSpPr>
            <p:spPr>
              <a:xfrm rot="10053845">
                <a:off x="5314516" y="3266784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183479" y="4483591"/>
              <a:ext cx="1178211" cy="1130536"/>
              <a:chOff x="2183479" y="4483591"/>
              <a:chExt cx="1178211" cy="1130536"/>
            </a:xfrm>
          </p:grpSpPr>
          <p:sp>
            <p:nvSpPr>
              <p:cNvPr id="79" name="Arc 78"/>
              <p:cNvSpPr/>
              <p:nvPr/>
            </p:nvSpPr>
            <p:spPr>
              <a:xfrm>
                <a:off x="2415754" y="4521054"/>
                <a:ext cx="907396" cy="557205"/>
              </a:xfrm>
              <a:prstGeom prst="arc">
                <a:avLst>
                  <a:gd name="adj1" fmla="val 16794528"/>
                  <a:gd name="adj2" fmla="val 21417799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80" name="Arc 79"/>
              <p:cNvSpPr/>
              <p:nvPr/>
            </p:nvSpPr>
            <p:spPr>
              <a:xfrm rot="18741263">
                <a:off x="2217950" y="4574398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81" name="Arc 80"/>
              <p:cNvSpPr/>
              <p:nvPr/>
            </p:nvSpPr>
            <p:spPr>
              <a:xfrm rot="13441868">
                <a:off x="2183479" y="4925436"/>
                <a:ext cx="709798" cy="528184"/>
              </a:xfrm>
              <a:prstGeom prst="arc">
                <a:avLst>
                  <a:gd name="adj1" fmla="val 1475615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82" name="Arc 81"/>
              <p:cNvSpPr/>
              <p:nvPr/>
            </p:nvSpPr>
            <p:spPr>
              <a:xfrm rot="6342323">
                <a:off x="2565468" y="4790211"/>
                <a:ext cx="886052" cy="706392"/>
              </a:xfrm>
              <a:prstGeom prst="arc">
                <a:avLst>
                  <a:gd name="adj1" fmla="val 13990162"/>
                  <a:gd name="adj2" fmla="val 19104416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83" name="Arc 82"/>
              <p:cNvSpPr/>
              <p:nvPr/>
            </p:nvSpPr>
            <p:spPr>
              <a:xfrm rot="10053845">
                <a:off x="2439738" y="5085943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058257" y="4483591"/>
              <a:ext cx="1178211" cy="1130536"/>
              <a:chOff x="5058257" y="4483591"/>
              <a:chExt cx="1178211" cy="1130536"/>
            </a:xfrm>
          </p:grpSpPr>
          <p:sp>
            <p:nvSpPr>
              <p:cNvPr id="74" name="Arc 73"/>
              <p:cNvSpPr/>
              <p:nvPr/>
            </p:nvSpPr>
            <p:spPr>
              <a:xfrm>
                <a:off x="5290532" y="4521054"/>
                <a:ext cx="907396" cy="557205"/>
              </a:xfrm>
              <a:prstGeom prst="arc">
                <a:avLst>
                  <a:gd name="adj1" fmla="val 16794528"/>
                  <a:gd name="adj2" fmla="val 21417799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75" name="Arc 74"/>
              <p:cNvSpPr/>
              <p:nvPr/>
            </p:nvSpPr>
            <p:spPr>
              <a:xfrm rot="18741263">
                <a:off x="5092728" y="4574398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76" name="Arc 75"/>
              <p:cNvSpPr/>
              <p:nvPr/>
            </p:nvSpPr>
            <p:spPr>
              <a:xfrm rot="13441868">
                <a:off x="5058257" y="4925436"/>
                <a:ext cx="709798" cy="528184"/>
              </a:xfrm>
              <a:prstGeom prst="arc">
                <a:avLst>
                  <a:gd name="adj1" fmla="val 1475615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77" name="Arc 76"/>
              <p:cNvSpPr/>
              <p:nvPr/>
            </p:nvSpPr>
            <p:spPr>
              <a:xfrm rot="6342323">
                <a:off x="5440246" y="4790211"/>
                <a:ext cx="886052" cy="706392"/>
              </a:xfrm>
              <a:prstGeom prst="arc">
                <a:avLst>
                  <a:gd name="adj1" fmla="val 13990162"/>
                  <a:gd name="adj2" fmla="val 19104416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  <p:sp>
            <p:nvSpPr>
              <p:cNvPr id="78" name="Arc 77"/>
              <p:cNvSpPr/>
              <p:nvPr/>
            </p:nvSpPr>
            <p:spPr>
              <a:xfrm rot="10053845">
                <a:off x="5314516" y="5085943"/>
                <a:ext cx="709798" cy="528184"/>
              </a:xfrm>
              <a:prstGeom prst="arc">
                <a:avLst>
                  <a:gd name="adj1" fmla="val 14021718"/>
                  <a:gd name="adj2" fmla="val 20706987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120"/>
              </a:p>
            </p:txBody>
          </p:sp>
        </p:grpSp>
      </p:grpSp>
      <p:sp>
        <p:nvSpPr>
          <p:cNvPr id="94" name="Oval 93"/>
          <p:cNvSpPr/>
          <p:nvPr/>
        </p:nvSpPr>
        <p:spPr>
          <a:xfrm>
            <a:off x="3079394" y="4205440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3375067" y="5062575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4517915" y="4139068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3808563" y="3656314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7199192" y="4260783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8342148" y="5117918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8637713" y="419441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7928361" y="3711657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3110619" y="684803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3406292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4253575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3839788" y="629890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7199192" y="684803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7494865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8342148" y="7705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8637713" y="6781659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4226730" y="5300442"/>
            <a:ext cx="3904647" cy="1635452"/>
            <a:chOff x="2971919" y="3726873"/>
            <a:chExt cx="2745455" cy="1149927"/>
          </a:xfrm>
        </p:grpSpPr>
        <p:sp>
          <p:nvSpPr>
            <p:cNvPr id="111" name="Freeform 110"/>
            <p:cNvSpPr/>
            <p:nvPr/>
          </p:nvSpPr>
          <p:spPr>
            <a:xfrm>
              <a:off x="2971919" y="3726873"/>
              <a:ext cx="249263" cy="1066800"/>
            </a:xfrm>
            <a:custGeom>
              <a:avLst/>
              <a:gdLst>
                <a:gd name="connsiteX0" fmla="*/ 48372 w 249263"/>
                <a:gd name="connsiteY0" fmla="*/ 0 h 1066800"/>
                <a:gd name="connsiteX1" fmla="*/ 13736 w 249263"/>
                <a:gd name="connsiteY1" fmla="*/ 464127 h 1066800"/>
                <a:gd name="connsiteX2" fmla="*/ 249263 w 249263"/>
                <a:gd name="connsiteY2" fmla="*/ 106680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263" h="1066800">
                  <a:moveTo>
                    <a:pt x="48372" y="0"/>
                  </a:moveTo>
                  <a:cubicBezTo>
                    <a:pt x="14313" y="143163"/>
                    <a:pt x="-19746" y="286327"/>
                    <a:pt x="13736" y="464127"/>
                  </a:cubicBezTo>
                  <a:cubicBezTo>
                    <a:pt x="47218" y="641927"/>
                    <a:pt x="148240" y="854363"/>
                    <a:pt x="249263" y="106680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193473" y="3754582"/>
              <a:ext cx="245583" cy="1122218"/>
            </a:xfrm>
            <a:custGeom>
              <a:avLst/>
              <a:gdLst>
                <a:gd name="connsiteX0" fmla="*/ 180109 w 245583"/>
                <a:gd name="connsiteY0" fmla="*/ 1122218 h 1122218"/>
                <a:gd name="connsiteX1" fmla="*/ 235527 w 245583"/>
                <a:gd name="connsiteY1" fmla="*/ 311727 h 1122218"/>
                <a:gd name="connsiteX2" fmla="*/ 0 w 245583"/>
                <a:gd name="connsiteY2" fmla="*/ 0 h 11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583" h="1122218">
                  <a:moveTo>
                    <a:pt x="180109" y="1122218"/>
                  </a:moveTo>
                  <a:cubicBezTo>
                    <a:pt x="222827" y="810490"/>
                    <a:pt x="265545" y="498763"/>
                    <a:pt x="235527" y="311727"/>
                  </a:cubicBezTo>
                  <a:cubicBezTo>
                    <a:pt x="205509" y="124691"/>
                    <a:pt x="102754" y="62345"/>
                    <a:pt x="0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5363843" y="3733801"/>
              <a:ext cx="210786" cy="747826"/>
            </a:xfrm>
            <a:custGeom>
              <a:avLst/>
              <a:gdLst>
                <a:gd name="connsiteX0" fmla="*/ 67139 w 268030"/>
                <a:gd name="connsiteY0" fmla="*/ 0 h 775855"/>
                <a:gd name="connsiteX1" fmla="*/ 11721 w 268030"/>
                <a:gd name="connsiteY1" fmla="*/ 436418 h 775855"/>
                <a:gd name="connsiteX2" fmla="*/ 268030 w 268030"/>
                <a:gd name="connsiteY2" fmla="*/ 775855 h 77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030" h="775855">
                  <a:moveTo>
                    <a:pt x="67139" y="0"/>
                  </a:moveTo>
                  <a:cubicBezTo>
                    <a:pt x="22689" y="153554"/>
                    <a:pt x="-21761" y="307109"/>
                    <a:pt x="11721" y="436418"/>
                  </a:cubicBezTo>
                  <a:cubicBezTo>
                    <a:pt x="45203" y="565727"/>
                    <a:pt x="268030" y="775855"/>
                    <a:pt x="268030" y="775855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495967" y="3784428"/>
              <a:ext cx="221407" cy="766790"/>
            </a:xfrm>
            <a:custGeom>
              <a:avLst/>
              <a:gdLst>
                <a:gd name="connsiteX0" fmla="*/ 256309 w 258684"/>
                <a:gd name="connsiteY0" fmla="*/ 817418 h 817418"/>
                <a:gd name="connsiteX1" fmla="*/ 221673 w 258684"/>
                <a:gd name="connsiteY1" fmla="*/ 249382 h 817418"/>
                <a:gd name="connsiteX2" fmla="*/ 0 w 258684"/>
                <a:gd name="connsiteY2" fmla="*/ 0 h 8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684" h="817418">
                  <a:moveTo>
                    <a:pt x="256309" y="817418"/>
                  </a:moveTo>
                  <a:cubicBezTo>
                    <a:pt x="260350" y="601518"/>
                    <a:pt x="264391" y="385618"/>
                    <a:pt x="221673" y="249382"/>
                  </a:cubicBezTo>
                  <a:cubicBezTo>
                    <a:pt x="178955" y="113146"/>
                    <a:pt x="89477" y="56573"/>
                    <a:pt x="0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</p:grpSp>
      <p:sp>
        <p:nvSpPr>
          <p:cNvPr id="150" name="Oval 149"/>
          <p:cNvSpPr/>
          <p:nvPr/>
        </p:nvSpPr>
        <p:spPr>
          <a:xfrm>
            <a:off x="4549140" y="6781659"/>
            <a:ext cx="325120" cy="3251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7928361" y="6298906"/>
            <a:ext cx="325120" cy="3251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52" name="Freeform 151"/>
          <p:cNvSpPr/>
          <p:nvPr/>
        </p:nvSpPr>
        <p:spPr>
          <a:xfrm>
            <a:off x="4453159" y="5280737"/>
            <a:ext cx="3071154" cy="453675"/>
          </a:xfrm>
          <a:custGeom>
            <a:avLst/>
            <a:gdLst>
              <a:gd name="connsiteX0" fmla="*/ 0 w 2258291"/>
              <a:gd name="connsiteY0" fmla="*/ 0 h 318990"/>
              <a:gd name="connsiteX1" fmla="*/ 1239982 w 2258291"/>
              <a:gd name="connsiteY1" fmla="*/ 318655 h 318990"/>
              <a:gd name="connsiteX2" fmla="*/ 2258291 w 2258291"/>
              <a:gd name="connsiteY2" fmla="*/ 48491 h 31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8291" h="318990">
                <a:moveTo>
                  <a:pt x="0" y="0"/>
                </a:moveTo>
                <a:cubicBezTo>
                  <a:pt x="431800" y="155286"/>
                  <a:pt x="863600" y="310573"/>
                  <a:pt x="1239982" y="318655"/>
                </a:cubicBezTo>
                <a:cubicBezTo>
                  <a:pt x="1616364" y="326737"/>
                  <a:pt x="1937327" y="187614"/>
                  <a:pt x="2258291" y="48491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153" name="Freeform 152"/>
          <p:cNvSpPr/>
          <p:nvPr/>
        </p:nvSpPr>
        <p:spPr>
          <a:xfrm>
            <a:off x="4541828" y="4855868"/>
            <a:ext cx="3113270" cy="385461"/>
          </a:xfrm>
          <a:custGeom>
            <a:avLst/>
            <a:gdLst>
              <a:gd name="connsiteX0" fmla="*/ 2189018 w 2189018"/>
              <a:gd name="connsiteY0" fmla="*/ 271027 h 271027"/>
              <a:gd name="connsiteX1" fmla="*/ 1219200 w 2189018"/>
              <a:gd name="connsiteY1" fmla="*/ 863 h 271027"/>
              <a:gd name="connsiteX2" fmla="*/ 0 w 2189018"/>
              <a:gd name="connsiteY2" fmla="*/ 201754 h 27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9018" h="271027">
                <a:moveTo>
                  <a:pt x="2189018" y="271027"/>
                </a:moveTo>
                <a:cubicBezTo>
                  <a:pt x="1886527" y="141717"/>
                  <a:pt x="1584036" y="12408"/>
                  <a:pt x="1219200" y="863"/>
                </a:cubicBezTo>
                <a:cubicBezTo>
                  <a:pt x="854364" y="-10682"/>
                  <a:pt x="427182" y="95536"/>
                  <a:pt x="0" y="201754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154" name="Oval 153"/>
          <p:cNvSpPr/>
          <p:nvPr/>
        </p:nvSpPr>
        <p:spPr>
          <a:xfrm>
            <a:off x="4222350" y="5062575"/>
            <a:ext cx="325120" cy="32512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7494865" y="5117918"/>
            <a:ext cx="325120" cy="32512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271763" y="2387588"/>
                <a:ext cx="127330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Worst case:  all cycles have length 2 so </a:t>
                </a:r>
                <a:r>
                  <a:rPr lang="en-US" sz="2400" dirty="0" smtClean="0"/>
                  <a:t>need </a:t>
                </a:r>
                <a:r>
                  <a:rPr lang="en-US" sz="2400" dirty="0"/>
                  <a:t>to repeat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/>
                  <a:t> times (each time cost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𝑂𝑃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63" y="2387588"/>
                <a:ext cx="12733037" cy="461665"/>
              </a:xfrm>
              <a:prstGeom prst="rect">
                <a:avLst/>
              </a:prstGeom>
              <a:blipFill>
                <a:blip r:embed="rId2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 flipH="1">
                <a:off x="8924628" y="3718917"/>
                <a:ext cx="450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Cost of cycle cover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𝑶𝑷𝑻</m:t>
                    </m:r>
                  </m:oMath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24628" y="3718917"/>
                <a:ext cx="4500206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 flipH="1">
                <a:off x="8924628" y="4247237"/>
                <a:ext cx="450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2"/>
                    </a:solidFill>
                  </a:rPr>
                  <a:t>Cost of cycle cover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𝑶𝑷𝑻</m:t>
                    </m:r>
                  </m:oMath>
                </a14:m>
                <a:endParaRPr lang="en-US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24628" y="4247237"/>
                <a:ext cx="4500206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 flipH="1">
                <a:off x="8924628" y="4775557"/>
                <a:ext cx="450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4"/>
                    </a:solidFill>
                  </a:rPr>
                  <a:t>Cost of cycle cover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𝑶𝑷𝑻</m:t>
                    </m:r>
                  </m:oMath>
                </a14:m>
                <a:endParaRPr lang="en-US" sz="2000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24628" y="4775557"/>
                <a:ext cx="4500206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/>
              <p:cNvSpPr txBox="1"/>
              <p:nvPr/>
            </p:nvSpPr>
            <p:spPr>
              <a:xfrm flipH="1">
                <a:off x="8848130" y="5547717"/>
                <a:ext cx="4500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Total cost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𝑶𝑷𝑻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9" name="TextBox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848130" y="5547717"/>
                <a:ext cx="4500206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/>
              <p:cNvSpPr/>
              <p:nvPr/>
            </p:nvSpPr>
            <p:spPr>
              <a:xfrm>
                <a:off x="3326267" y="8467047"/>
                <a:ext cx="6796936" cy="810478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pl-PL" b="1" dirty="0" smtClean="0">
                    <a:solidFill>
                      <a:schemeClr val="tx1"/>
                    </a:solidFill>
                  </a:rPr>
                  <a:t>-</a:t>
                </a:r>
                <a:r>
                  <a:rPr lang="pl-PL" b="1" dirty="0" err="1" smtClean="0">
                    <a:solidFill>
                      <a:schemeClr val="tx1"/>
                    </a:solidFill>
                  </a:rPr>
                  <a:t>approximation</a:t>
                </a:r>
                <a:endParaRPr kumimoji="0" lang="pl-PL" sz="3600" b="1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sym typeface="Helvetica Neue Light"/>
                </a:endParaRPr>
              </a:p>
            </p:txBody>
          </p:sp>
        </mc:Choice>
        <mc:Fallback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267" y="8467047"/>
                <a:ext cx="6796936" cy="810478"/>
              </a:xfrm>
              <a:prstGeom prst="rect">
                <a:avLst/>
              </a:prstGeom>
              <a:blipFill rotWithShape="0">
                <a:blip r:embed="rId7"/>
                <a:stretch>
                  <a:fillRect b="-24818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839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6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algorithm fine if value drops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76404" y="2126822"/>
                <a:ext cx="11214100" cy="79629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Each time we take a cycle cover we make some progress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What if the value of OPT drops by say a factor 9/10 each time?</a:t>
                </a:r>
                <a:endParaRPr lang="en-US" sz="2800" dirty="0"/>
              </a:p>
              <a:p>
                <a:pPr marL="0" indent="0">
                  <a:spcAft>
                    <a:spcPts val="1800"/>
                  </a:spcAft>
                  <a:buNone/>
                </a:pPr>
                <a:r>
                  <a:rPr lang="en-US" sz="2800" dirty="0" smtClean="0"/>
                  <a:t>Then total cost would be</a:t>
                </a:r>
              </a:p>
              <a:p>
                <a:pPr marL="0" indent="0">
                  <a:spcBef>
                    <a:spcPts val="5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9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charset="0"/>
                            </a:rPr>
                            <m:t>𝑂𝑃𝑇</m:t>
                          </m:r>
                        </m:e>
                      </m:nary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is-I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9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800" i="1">
                              <a:latin typeface="Cambria Math" charset="0"/>
                            </a:rPr>
                            <m:t>𝑂𝑃𝑇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=10⋅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𝑂𝑃𝑇</m:t>
                          </m:r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pPr marL="0" indent="0">
                  <a:spcBef>
                    <a:spcPts val="9600"/>
                  </a:spcBef>
                  <a:buNone/>
                </a:pPr>
                <a:r>
                  <a:rPr lang="en-US" sz="2800" dirty="0" smtClean="0"/>
                  <a:t>No one has been able to pursue this strategy with cycle cover approach</a:t>
                </a:r>
              </a:p>
              <a:p>
                <a:pPr marL="0" indent="0">
                  <a:spcBef>
                    <a:spcPts val="3600"/>
                  </a:spcBef>
                  <a:buNone/>
                </a:pPr>
                <a:r>
                  <a:rPr lang="en-US" sz="2800" b="1" dirty="0" smtClean="0"/>
                  <a:t>We pursue it using the structure of </a:t>
                </a:r>
                <a:r>
                  <a:rPr lang="en-US" sz="2800" b="1" dirty="0" err="1" smtClean="0"/>
                  <a:t>laminarly</a:t>
                </a:r>
                <a:r>
                  <a:rPr lang="en-US" sz="2800" b="1" dirty="0" smtClean="0"/>
                  <a:t>-weighted instances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76404" y="2126822"/>
                <a:ext cx="11214100" cy="7962900"/>
              </a:xfrm>
              <a:blipFill rotWithShape="0">
                <a:blip r:embed="rId3"/>
                <a:stretch>
                  <a:fillRect l="-1467" t="-766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763" y="4806176"/>
            <a:ext cx="1679227" cy="22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57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70000" y="4181407"/>
            <a:ext cx="10464800" cy="933589"/>
          </a:xfrm>
        </p:spPr>
        <p:txBody>
          <a:bodyPr/>
          <a:lstStyle/>
          <a:p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tour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484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hangingPunct="1"/>
            <a:r>
              <a:rPr lang="en-US" dirty="0" smtClean="0"/>
              <a:t>Laminarly-weighted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821" y="-93608"/>
            <a:ext cx="6378884" cy="28704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 Placeholder 2"/>
              <p:cNvSpPr txBox="1">
                <a:spLocks/>
              </p:cNvSpPr>
              <p:nvPr/>
            </p:nvSpPr>
            <p:spPr>
              <a:xfrm>
                <a:off x="451184" y="2366883"/>
                <a:ext cx="12312837" cy="471031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50800" tIns="50800" rIns="50800" bIns="50800">
                <a:normAutofit/>
              </a:bodyPr>
              <a:lstStyle>
                <a:lvl1pPr marL="4572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1pPr>
                <a:lvl2pPr marL="9144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2pPr>
                <a:lvl3pPr marL="13716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3pPr>
                <a:lvl4pPr marL="18288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4pPr>
                <a:lvl5pPr marL="22860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5pPr>
                <a:lvl6pPr marL="27432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6pPr>
                <a:lvl7pPr marL="32004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7pPr>
                <a:lvl8pPr marL="36576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8pPr>
                <a:lvl9pPr marL="41148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9pPr>
              </a:lstStyle>
              <a:p>
                <a:pPr marL="0" indent="0" hangingPunct="1">
                  <a:buFont typeface="Helvetica Neue"/>
                  <a:buNone/>
                </a:pPr>
                <a:r>
                  <a:rPr lang="en-US" sz="2600" dirty="0" smtClean="0"/>
                  <a:t>Laminarly-weighted instance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ℐ</m:t>
                    </m:r>
                    <m:r>
                      <a:rPr lang="en-US" sz="2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=(</m:t>
                    </m:r>
                    <m:r>
                      <a:rPr lang="en-US" sz="2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𝐺</m:t>
                    </m:r>
                    <m:r>
                      <a:rPr lang="en-US" sz="2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sz="2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sz="2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𝑦</m:t>
                    </m:r>
                    <m:r>
                      <a:rPr lang="en-US" sz="2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:</a:t>
                </a:r>
              </a:p>
              <a:p>
                <a:pPr hangingPunct="1">
                  <a:spcBef>
                    <a:spcPts val="2200"/>
                  </a:spcBef>
                </a:pPr>
                <a14:m>
                  <m:oMath xmlns:m="http://schemas.openxmlformats.org/officeDocument/2006/math">
                    <m:r>
                      <a:rPr lang="en-US" sz="2600" i="1" smtClean="0">
                        <a:latin typeface="Cambria Math" charset="0"/>
                      </a:rPr>
                      <m:t>𝑥</m:t>
                    </m:r>
                    <m:r>
                      <a:rPr lang="en-US" sz="2600" i="1" smtClean="0">
                        <a:latin typeface="Cambria Math" charset="0"/>
                      </a:rPr>
                      <m:t>,</m:t>
                    </m:r>
                    <m:r>
                      <a:rPr lang="en-US" sz="2600" i="1" smtClean="0">
                        <a:latin typeface="Cambria Math" charset="0"/>
                      </a:rPr>
                      <m:t>𝑦</m:t>
                    </m:r>
                    <m:r>
                      <a:rPr lang="pl-PL" sz="260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600" dirty="0" smtClean="0"/>
                  <a:t> primal, dual solution</a:t>
                </a:r>
                <a:r>
                  <a:rPr lang="pl-PL" sz="2600" dirty="0" smtClean="0"/>
                  <a:t>s</a:t>
                </a:r>
                <a:endParaRPr lang="en-US" sz="2600" dirty="0" smtClean="0"/>
              </a:p>
              <a:p>
                <a:pPr hangingPunct="1">
                  <a:spcBef>
                    <a:spcPts val="2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260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Helvetica Neue"/>
                          </a:rPr>
                          <m:t>𝑦</m:t>
                        </m:r>
                      </m:e>
                      <m:sub/>
                    </m:sSub>
                  </m:oMath>
                </a14:m>
                <a:r>
                  <a:rPr lang="pl-PL" sz="2600" dirty="0" err="1" smtClean="0"/>
                  <a:t>supported</a:t>
                </a:r>
                <a:r>
                  <a:rPr lang="pl-PL" sz="2600" dirty="0" smtClean="0"/>
                  <a:t> on a</a:t>
                </a:r>
                <a:r>
                  <a:rPr lang="en-US" sz="2600" dirty="0" smtClean="0"/>
                  <a:t> </a:t>
                </a:r>
                <a:r>
                  <a:rPr lang="en-US" sz="2600" i="1" dirty="0" smtClean="0"/>
                  <a:t>laminar </a:t>
                </a:r>
                <a:r>
                  <a:rPr lang="en-US" sz="2600" dirty="0" smtClean="0"/>
                  <a:t>family of </a:t>
                </a:r>
                <a:r>
                  <a:rPr lang="en-US" sz="2600" i="1" dirty="0" smtClean="0"/>
                  <a:t>tight </a:t>
                </a:r>
                <a:r>
                  <a:rPr lang="en-US" sz="2600" dirty="0" smtClean="0"/>
                  <a:t>sets </a:t>
                </a:r>
                <a:r>
                  <a:rPr lang="en-US" sz="1800" i="1" dirty="0" smtClean="0"/>
                  <a:t>(LP says that we should visit each such set once)</a:t>
                </a:r>
              </a:p>
              <a:p>
                <a:pPr hangingPunct="1">
                  <a:spcBef>
                    <a:spcPts val="2200"/>
                  </a:spcBef>
                </a:pPr>
                <a:r>
                  <a:rPr lang="en-US" sz="2600" dirty="0" smtClean="0"/>
                  <a:t>weights induced by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sz="2600" dirty="0" smtClean="0"/>
                  <a:t>:</a:t>
                </a:r>
              </a:p>
              <a:p>
                <a:pPr marL="0" indent="0" hangingPunct="1">
                  <a:buFont typeface="Helvetica Neue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charset="0"/>
                        </a:rPr>
                        <m:t>𝑤</m:t>
                      </m:r>
                      <m:d>
                        <m:d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smtClean="0">
                              <a:latin typeface="Cambria Math" charset="0"/>
                            </a:rPr>
                            <m:t>𝑒</m:t>
                          </m:r>
                        </m:e>
                      </m:d>
                      <m:r>
                        <a:rPr lang="en-US" sz="260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𝑆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:</m:t>
                          </m:r>
                          <m:r>
                            <a:rPr lang="en-US" sz="26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∈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𝛿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𝑆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𝑆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600" dirty="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0" indent="0" algn="ctr" hangingPunct="0">
                  <a:spcBef>
                    <a:spcPts val="0"/>
                  </a:spcBef>
                  <a:buSzTx/>
                  <a:buFont typeface="Helvetica Neue"/>
                  <a:buNone/>
                </a:pPr>
                <a:endParaRPr lang="en-US" sz="2800" dirty="0">
                  <a:solidFill>
                    <a:srgbClr val="000000"/>
                  </a:solidFill>
                </a:endParaRPr>
              </a:p>
              <a:p>
                <a:pPr marL="0" indent="0" hangingPunct="1">
                  <a:buFont typeface="Helvetica Neue"/>
                  <a:buNone/>
                </a:pPr>
                <a:endParaRPr lang="en-US" sz="2600" dirty="0" smtClean="0"/>
              </a:p>
            </p:txBody>
          </p:sp>
        </mc:Choice>
        <mc:Fallback>
          <p:sp>
            <p:nvSpPr>
              <p:cNvPr id="18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84" y="2366883"/>
                <a:ext cx="12312837" cy="4710315"/>
              </a:xfrm>
              <a:prstGeom prst="rect">
                <a:avLst/>
              </a:prstGeom>
              <a:blipFill rotWithShape="0">
                <a:blip r:embed="rId3"/>
                <a:stretch>
                  <a:fillRect l="-1238" t="-103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Placeholder 2"/>
              <p:cNvSpPr txBox="1">
                <a:spLocks/>
              </p:cNvSpPr>
              <p:nvPr/>
            </p:nvSpPr>
            <p:spPr>
              <a:xfrm>
                <a:off x="8298401" y="5045435"/>
                <a:ext cx="2753591" cy="76823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50800" tIns="50800" rIns="50800" bIns="50800">
                <a:normAutofit/>
              </a:bodyPr>
              <a:lstStyle>
                <a:lvl1pPr marL="4572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1pPr>
                <a:lvl2pPr marL="9144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2pPr>
                <a:lvl3pPr marL="13716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3pPr>
                <a:lvl4pPr marL="18288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4pPr>
                <a:lvl5pPr marL="22860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5pPr>
                <a:lvl6pPr marL="27432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6pPr>
                <a:lvl7pPr marL="32004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7pPr>
                <a:lvl8pPr marL="36576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8pPr>
                <a:lvl9pPr marL="41148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 typeface="Helvetica Neue"/>
                  <a:buChar char="•"/>
                  <a:tabLst/>
                  <a:defRPr sz="3600" b="0" i="0" u="none" strike="noStrike" cap="none" spc="0" baseline="0">
                    <a:ln>
                      <a:noFill/>
                    </a:ln>
                    <a:solidFill>
                      <a:srgbClr val="424242"/>
                    </a:solidFill>
                    <a:uFillTx/>
                    <a:latin typeface="+mn-lt"/>
                    <a:ea typeface="+mn-ea"/>
                    <a:cs typeface="+mn-cs"/>
                    <a:sym typeface="Helvetica Neue Light"/>
                  </a:defRPr>
                </a:lvl9pPr>
              </a:lstStyle>
              <a:p>
                <a:pPr marL="0" indent="0" hangingPunct="1">
                  <a:buFont typeface="Helvetica Neue"/>
                  <a:buNone/>
                </a:pPr>
                <a:r>
                  <a:rPr lang="en-US" sz="2600" dirty="0" smtClean="0"/>
                  <a:t>for every edge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charset="0"/>
                      </a:rPr>
                      <m:t>𝑒</m:t>
                    </m:r>
                  </m:oMath>
                </a14:m>
                <a:endParaRPr lang="en-US" sz="2800" dirty="0">
                  <a:solidFill>
                    <a:srgbClr val="000000"/>
                  </a:solidFill>
                </a:endParaRPr>
              </a:p>
              <a:p>
                <a:pPr marL="0" indent="0" hangingPunct="1">
                  <a:buFont typeface="Helvetica Neue"/>
                  <a:buNone/>
                </a:pPr>
                <a:endParaRPr lang="en-US" sz="2600" dirty="0" smtClean="0"/>
              </a:p>
            </p:txBody>
          </p:sp>
        </mc:Choice>
        <mc:Fallback>
          <p:sp>
            <p:nvSpPr>
              <p:cNvPr id="19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401" y="5045435"/>
                <a:ext cx="2753591" cy="768234"/>
              </a:xfrm>
              <a:prstGeom prst="rect">
                <a:avLst/>
              </a:prstGeom>
              <a:blipFill rotWithShape="0">
                <a:blip r:embed="rId4"/>
                <a:stretch>
                  <a:fillRect l="-5310" t="-714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0485120" y="1905000"/>
            <a:ext cx="1978799" cy="875451"/>
            <a:chOff x="10485120" y="1905000"/>
            <a:chExt cx="1978799" cy="875451"/>
          </a:xfrm>
        </p:grpSpPr>
        <p:sp>
          <p:nvSpPr>
            <p:cNvPr id="21" name="Freeform 20"/>
            <p:cNvSpPr/>
            <p:nvPr/>
          </p:nvSpPr>
          <p:spPr>
            <a:xfrm>
              <a:off x="10485120" y="1905000"/>
              <a:ext cx="1493520" cy="492468"/>
            </a:xfrm>
            <a:custGeom>
              <a:avLst/>
              <a:gdLst>
                <a:gd name="connsiteX0" fmla="*/ 1493520 w 1493520"/>
                <a:gd name="connsiteY0" fmla="*/ 0 h 606210"/>
                <a:gd name="connsiteX1" fmla="*/ 777240 w 1493520"/>
                <a:gd name="connsiteY1" fmla="*/ 594360 h 606210"/>
                <a:gd name="connsiteX2" fmla="*/ 0 w 1493520"/>
                <a:gd name="connsiteY2" fmla="*/ 411480 h 606210"/>
                <a:gd name="connsiteX0" fmla="*/ 1493520 w 1493520"/>
                <a:gd name="connsiteY0" fmla="*/ 0 h 492468"/>
                <a:gd name="connsiteX1" fmla="*/ 914400 w 1493520"/>
                <a:gd name="connsiteY1" fmla="*/ 472440 h 492468"/>
                <a:gd name="connsiteX2" fmla="*/ 0 w 1493520"/>
                <a:gd name="connsiteY2" fmla="*/ 411480 h 49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3520" h="492468">
                  <a:moveTo>
                    <a:pt x="1493520" y="0"/>
                  </a:moveTo>
                  <a:cubicBezTo>
                    <a:pt x="1259840" y="262890"/>
                    <a:pt x="1163320" y="403860"/>
                    <a:pt x="914400" y="472440"/>
                  </a:cubicBezTo>
                  <a:cubicBezTo>
                    <a:pt x="665480" y="541020"/>
                    <a:pt x="0" y="411480"/>
                    <a:pt x="0" y="411480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743897" y="2370082"/>
              <a:ext cx="1720022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spc="0" normalizeH="0" baseline="0" dirty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rPr>
                <a:t>weight=2+5+1</a:t>
              </a: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22920" y="103598"/>
            <a:ext cx="3307080" cy="571156"/>
            <a:chOff x="8122920" y="103598"/>
            <a:chExt cx="3307080" cy="571156"/>
          </a:xfrm>
        </p:grpSpPr>
        <p:sp>
          <p:nvSpPr>
            <p:cNvPr id="24" name="Freeform 23"/>
            <p:cNvSpPr/>
            <p:nvPr/>
          </p:nvSpPr>
          <p:spPr>
            <a:xfrm>
              <a:off x="8122920" y="103598"/>
              <a:ext cx="3307080" cy="521242"/>
            </a:xfrm>
            <a:custGeom>
              <a:avLst/>
              <a:gdLst>
                <a:gd name="connsiteX0" fmla="*/ 0 w 3368040"/>
                <a:gd name="connsiteY0" fmla="*/ 430878 h 430878"/>
                <a:gd name="connsiteX1" fmla="*/ 1691640 w 3368040"/>
                <a:gd name="connsiteY1" fmla="*/ 4158 h 430878"/>
                <a:gd name="connsiteX2" fmla="*/ 3368040 w 3368040"/>
                <a:gd name="connsiteY2" fmla="*/ 202278 h 430878"/>
                <a:gd name="connsiteX0" fmla="*/ 0 w 3291840"/>
                <a:gd name="connsiteY0" fmla="*/ 430878 h 430878"/>
                <a:gd name="connsiteX1" fmla="*/ 1691640 w 3291840"/>
                <a:gd name="connsiteY1" fmla="*/ 4158 h 430878"/>
                <a:gd name="connsiteX2" fmla="*/ 3291840 w 3291840"/>
                <a:gd name="connsiteY2" fmla="*/ 202278 h 430878"/>
                <a:gd name="connsiteX0" fmla="*/ 0 w 3261360"/>
                <a:gd name="connsiteY0" fmla="*/ 446616 h 446616"/>
                <a:gd name="connsiteX1" fmla="*/ 1661160 w 3261360"/>
                <a:gd name="connsiteY1" fmla="*/ 4656 h 446616"/>
                <a:gd name="connsiteX2" fmla="*/ 3261360 w 3261360"/>
                <a:gd name="connsiteY2" fmla="*/ 202776 h 446616"/>
                <a:gd name="connsiteX0" fmla="*/ 0 w 3307080"/>
                <a:gd name="connsiteY0" fmla="*/ 445891 h 445891"/>
                <a:gd name="connsiteX1" fmla="*/ 1661160 w 3307080"/>
                <a:gd name="connsiteY1" fmla="*/ 3931 h 445891"/>
                <a:gd name="connsiteX2" fmla="*/ 3307080 w 3307080"/>
                <a:gd name="connsiteY2" fmla="*/ 217291 h 445891"/>
                <a:gd name="connsiteX0" fmla="*/ 0 w 3307080"/>
                <a:gd name="connsiteY0" fmla="*/ 521242 h 521242"/>
                <a:gd name="connsiteX1" fmla="*/ 1600200 w 3307080"/>
                <a:gd name="connsiteY1" fmla="*/ 3082 h 521242"/>
                <a:gd name="connsiteX2" fmla="*/ 3307080 w 3307080"/>
                <a:gd name="connsiteY2" fmla="*/ 292642 h 52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7080" h="521242">
                  <a:moveTo>
                    <a:pt x="0" y="521242"/>
                  </a:moveTo>
                  <a:cubicBezTo>
                    <a:pt x="565150" y="326932"/>
                    <a:pt x="1049020" y="41182"/>
                    <a:pt x="1600200" y="3082"/>
                  </a:cubicBezTo>
                  <a:cubicBezTo>
                    <a:pt x="2151380" y="-35018"/>
                    <a:pt x="3307080" y="292642"/>
                    <a:pt x="3307080" y="292642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727319" y="264385"/>
              <a:ext cx="2016578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spc="0" normalizeH="0" baseline="0" dirty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rPr>
                <a:t>weight=1+3+2+5</a:t>
              </a: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</p:grpSp>
      <p:sp>
        <p:nvSpPr>
          <p:cNvPr id="26" name="Freeform 25"/>
          <p:cNvSpPr/>
          <p:nvPr/>
        </p:nvSpPr>
        <p:spPr>
          <a:xfrm>
            <a:off x="8122920" y="441960"/>
            <a:ext cx="3322320" cy="461604"/>
          </a:xfrm>
          <a:custGeom>
            <a:avLst/>
            <a:gdLst>
              <a:gd name="connsiteX0" fmla="*/ 3322320 w 3322320"/>
              <a:gd name="connsiteY0" fmla="*/ 0 h 461604"/>
              <a:gd name="connsiteX1" fmla="*/ 1661160 w 3322320"/>
              <a:gd name="connsiteY1" fmla="*/ 457200 h 461604"/>
              <a:gd name="connsiteX2" fmla="*/ 0 w 3322320"/>
              <a:gd name="connsiteY2" fmla="*/ 243840 h 46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2320" h="461604">
                <a:moveTo>
                  <a:pt x="3322320" y="0"/>
                </a:moveTo>
                <a:cubicBezTo>
                  <a:pt x="2768600" y="208280"/>
                  <a:pt x="2214880" y="416560"/>
                  <a:pt x="1661160" y="457200"/>
                </a:cubicBezTo>
                <a:cubicBezTo>
                  <a:pt x="1107440" y="497840"/>
                  <a:pt x="0" y="243840"/>
                  <a:pt x="0" y="243840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959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aps2yea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675" y="2937074"/>
            <a:ext cx="6346327" cy="5325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9" name="Group 38"/>
          <p:cNvGrpSpPr/>
          <p:nvPr/>
        </p:nvGrpSpPr>
        <p:grpSpPr>
          <a:xfrm>
            <a:off x="4412807" y="4289491"/>
            <a:ext cx="3399113" cy="3252975"/>
            <a:chOff x="1865549" y="4289491"/>
            <a:chExt cx="3399113" cy="3252975"/>
          </a:xfrm>
        </p:grpSpPr>
        <p:sp>
          <p:nvSpPr>
            <p:cNvPr id="16" name="Freeform 15"/>
            <p:cNvSpPr/>
            <p:nvPr/>
          </p:nvSpPr>
          <p:spPr>
            <a:xfrm>
              <a:off x="3856388" y="5104064"/>
              <a:ext cx="898761" cy="1754251"/>
            </a:xfrm>
            <a:custGeom>
              <a:avLst/>
              <a:gdLst>
                <a:gd name="connsiteX0" fmla="*/ 553250 w 553250"/>
                <a:gd name="connsiteY0" fmla="*/ 945137 h 945137"/>
                <a:gd name="connsiteX1" fmla="*/ 376517 w 553250"/>
                <a:gd name="connsiteY1" fmla="*/ 391886 h 945137"/>
                <a:gd name="connsiteX2" fmla="*/ 0 w 553250"/>
                <a:gd name="connsiteY2" fmla="*/ 0 h 945137"/>
                <a:gd name="connsiteX0" fmla="*/ 553250 w 553250"/>
                <a:gd name="connsiteY0" fmla="*/ 945137 h 945137"/>
                <a:gd name="connsiteX1" fmla="*/ 484093 w 553250"/>
                <a:gd name="connsiteY1" fmla="*/ 322730 h 945137"/>
                <a:gd name="connsiteX2" fmla="*/ 0 w 553250"/>
                <a:gd name="connsiteY2" fmla="*/ 0 h 945137"/>
                <a:gd name="connsiteX0" fmla="*/ 553250 w 553250"/>
                <a:gd name="connsiteY0" fmla="*/ 945137 h 945137"/>
                <a:gd name="connsiteX1" fmla="*/ 484093 w 553250"/>
                <a:gd name="connsiteY1" fmla="*/ 322730 h 945137"/>
                <a:gd name="connsiteX2" fmla="*/ 0 w 553250"/>
                <a:gd name="connsiteY2" fmla="*/ 0 h 945137"/>
                <a:gd name="connsiteX0" fmla="*/ 553250 w 653141"/>
                <a:gd name="connsiteY0" fmla="*/ 945137 h 945137"/>
                <a:gd name="connsiteX1" fmla="*/ 484093 w 653141"/>
                <a:gd name="connsiteY1" fmla="*/ 322730 h 945137"/>
                <a:gd name="connsiteX2" fmla="*/ 0 w 653141"/>
                <a:gd name="connsiteY2" fmla="*/ 0 h 945137"/>
                <a:gd name="connsiteX0" fmla="*/ 553250 w 653141"/>
                <a:gd name="connsiteY0" fmla="*/ 945137 h 945137"/>
                <a:gd name="connsiteX1" fmla="*/ 484093 w 653141"/>
                <a:gd name="connsiteY1" fmla="*/ 322730 h 945137"/>
                <a:gd name="connsiteX2" fmla="*/ 0 w 653141"/>
                <a:gd name="connsiteY2" fmla="*/ 0 h 945137"/>
                <a:gd name="connsiteX0" fmla="*/ 553250 w 668129"/>
                <a:gd name="connsiteY0" fmla="*/ 945137 h 945137"/>
                <a:gd name="connsiteX1" fmla="*/ 484093 w 668129"/>
                <a:gd name="connsiteY1" fmla="*/ 322730 h 945137"/>
                <a:gd name="connsiteX2" fmla="*/ 0 w 668129"/>
                <a:gd name="connsiteY2" fmla="*/ 0 h 945137"/>
                <a:gd name="connsiteX0" fmla="*/ 553250 w 639360"/>
                <a:gd name="connsiteY0" fmla="*/ 945137 h 945137"/>
                <a:gd name="connsiteX1" fmla="*/ 368833 w 639360"/>
                <a:gd name="connsiteY1" fmla="*/ 437990 h 945137"/>
                <a:gd name="connsiteX2" fmla="*/ 0 w 639360"/>
                <a:gd name="connsiteY2" fmla="*/ 0 h 945137"/>
                <a:gd name="connsiteX0" fmla="*/ 583987 w 661258"/>
                <a:gd name="connsiteY0" fmla="*/ 922084 h 922084"/>
                <a:gd name="connsiteX1" fmla="*/ 399570 w 661258"/>
                <a:gd name="connsiteY1" fmla="*/ 414937 h 922084"/>
                <a:gd name="connsiteX2" fmla="*/ 0 w 661258"/>
                <a:gd name="connsiteY2" fmla="*/ 0 h 922084"/>
                <a:gd name="connsiteX0" fmla="*/ 583987 w 661258"/>
                <a:gd name="connsiteY0" fmla="*/ 922084 h 922084"/>
                <a:gd name="connsiteX1" fmla="*/ 399570 w 661258"/>
                <a:gd name="connsiteY1" fmla="*/ 414937 h 922084"/>
                <a:gd name="connsiteX2" fmla="*/ 0 w 661258"/>
                <a:gd name="connsiteY2" fmla="*/ 0 h 922084"/>
                <a:gd name="connsiteX0" fmla="*/ 583987 w 583987"/>
                <a:gd name="connsiteY0" fmla="*/ 922084 h 922084"/>
                <a:gd name="connsiteX1" fmla="*/ 0 w 583987"/>
                <a:gd name="connsiteY1" fmla="*/ 0 h 922084"/>
                <a:gd name="connsiteX0" fmla="*/ 583987 w 583987"/>
                <a:gd name="connsiteY0" fmla="*/ 922084 h 922084"/>
                <a:gd name="connsiteX1" fmla="*/ 0 w 583987"/>
                <a:gd name="connsiteY1" fmla="*/ 0 h 922084"/>
                <a:gd name="connsiteX0" fmla="*/ 583987 w 583987"/>
                <a:gd name="connsiteY0" fmla="*/ 922084 h 922084"/>
                <a:gd name="connsiteX1" fmla="*/ 0 w 583987"/>
                <a:gd name="connsiteY1" fmla="*/ 0 h 922084"/>
                <a:gd name="connsiteX0" fmla="*/ 3104 w 721006"/>
                <a:gd name="connsiteY0" fmla="*/ 1198710 h 1198710"/>
                <a:gd name="connsiteX1" fmla="*/ 694666 w 721006"/>
                <a:gd name="connsiteY1" fmla="*/ 0 h 1198710"/>
                <a:gd name="connsiteX0" fmla="*/ 3010 w 750917"/>
                <a:gd name="connsiteY0" fmla="*/ 1260182 h 1260182"/>
                <a:gd name="connsiteX1" fmla="*/ 725308 w 750917"/>
                <a:gd name="connsiteY1" fmla="*/ 0 h 1260182"/>
                <a:gd name="connsiteX0" fmla="*/ 3103 w 721005"/>
                <a:gd name="connsiteY0" fmla="*/ 1260182 h 1260182"/>
                <a:gd name="connsiteX1" fmla="*/ 694665 w 721005"/>
                <a:gd name="connsiteY1" fmla="*/ 0 h 1260182"/>
                <a:gd name="connsiteX0" fmla="*/ 6053 w 697615"/>
                <a:gd name="connsiteY0" fmla="*/ 1260182 h 1260182"/>
                <a:gd name="connsiteX1" fmla="*/ 697615 w 697615"/>
                <a:gd name="connsiteY1" fmla="*/ 0 h 126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7615" h="1260182">
                  <a:moveTo>
                    <a:pt x="6053" y="1260182"/>
                  </a:moveTo>
                  <a:cubicBezTo>
                    <a:pt x="-57981" y="753037"/>
                    <a:pt x="400499" y="453357"/>
                    <a:pt x="697615" y="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865549" y="4289491"/>
              <a:ext cx="3399113" cy="3252975"/>
            </a:xfrm>
            <a:custGeom>
              <a:avLst/>
              <a:gdLst>
                <a:gd name="connsiteX0" fmla="*/ 2255417 w 2729589"/>
                <a:gd name="connsiteY0" fmla="*/ 524532 h 2314084"/>
                <a:gd name="connsiteX1" fmla="*/ 2598317 w 2729589"/>
                <a:gd name="connsiteY1" fmla="*/ 272120 h 2314084"/>
                <a:gd name="connsiteX2" fmla="*/ 2588792 w 2729589"/>
                <a:gd name="connsiteY2" fmla="*/ 657 h 2314084"/>
                <a:gd name="connsiteX3" fmla="*/ 917154 w 2729589"/>
                <a:gd name="connsiteY3" fmla="*/ 353082 h 2314084"/>
                <a:gd name="connsiteX4" fmla="*/ 1026692 w 2729589"/>
                <a:gd name="connsiteY4" fmla="*/ 1553232 h 2314084"/>
                <a:gd name="connsiteX5" fmla="*/ 17042 w 2729589"/>
                <a:gd name="connsiteY5" fmla="*/ 2181882 h 2314084"/>
                <a:gd name="connsiteX6" fmla="*/ 1988717 w 2729589"/>
                <a:gd name="connsiteY6" fmla="*/ 2286657 h 2314084"/>
                <a:gd name="connsiteX7" fmla="*/ 1569617 w 2729589"/>
                <a:gd name="connsiteY7" fmla="*/ 1815170 h 2314084"/>
                <a:gd name="connsiteX0" fmla="*/ 2255417 w 2727737"/>
                <a:gd name="connsiteY0" fmla="*/ 524532 h 2314084"/>
                <a:gd name="connsiteX1" fmla="*/ 2593554 w 2727737"/>
                <a:gd name="connsiteY1" fmla="*/ 272120 h 2314084"/>
                <a:gd name="connsiteX2" fmla="*/ 2588792 w 2727737"/>
                <a:gd name="connsiteY2" fmla="*/ 657 h 2314084"/>
                <a:gd name="connsiteX3" fmla="*/ 917154 w 2727737"/>
                <a:gd name="connsiteY3" fmla="*/ 353082 h 2314084"/>
                <a:gd name="connsiteX4" fmla="*/ 1026692 w 2727737"/>
                <a:gd name="connsiteY4" fmla="*/ 1553232 h 2314084"/>
                <a:gd name="connsiteX5" fmla="*/ 17042 w 2727737"/>
                <a:gd name="connsiteY5" fmla="*/ 2181882 h 2314084"/>
                <a:gd name="connsiteX6" fmla="*/ 1988717 w 2727737"/>
                <a:gd name="connsiteY6" fmla="*/ 2286657 h 2314084"/>
                <a:gd name="connsiteX7" fmla="*/ 1569617 w 2727737"/>
                <a:gd name="connsiteY7" fmla="*/ 1815170 h 2314084"/>
                <a:gd name="connsiteX0" fmla="*/ 2255417 w 2642054"/>
                <a:gd name="connsiteY0" fmla="*/ 534033 h 2323585"/>
                <a:gd name="connsiteX1" fmla="*/ 2593554 w 2642054"/>
                <a:gd name="connsiteY1" fmla="*/ 281621 h 2323585"/>
                <a:gd name="connsiteX2" fmla="*/ 2455442 w 2642054"/>
                <a:gd name="connsiteY2" fmla="*/ 633 h 2323585"/>
                <a:gd name="connsiteX3" fmla="*/ 917154 w 2642054"/>
                <a:gd name="connsiteY3" fmla="*/ 362583 h 2323585"/>
                <a:gd name="connsiteX4" fmla="*/ 1026692 w 2642054"/>
                <a:gd name="connsiteY4" fmla="*/ 1562733 h 2323585"/>
                <a:gd name="connsiteX5" fmla="*/ 17042 w 2642054"/>
                <a:gd name="connsiteY5" fmla="*/ 2191383 h 2323585"/>
                <a:gd name="connsiteX6" fmla="*/ 1988717 w 2642054"/>
                <a:gd name="connsiteY6" fmla="*/ 2296158 h 2323585"/>
                <a:gd name="connsiteX7" fmla="*/ 1569617 w 2642054"/>
                <a:gd name="connsiteY7" fmla="*/ 1824671 h 2323585"/>
                <a:gd name="connsiteX0" fmla="*/ 2255499 w 2640174"/>
                <a:gd name="connsiteY0" fmla="*/ 535448 h 2325000"/>
                <a:gd name="connsiteX1" fmla="*/ 2593636 w 2640174"/>
                <a:gd name="connsiteY1" fmla="*/ 283036 h 2325000"/>
                <a:gd name="connsiteX2" fmla="*/ 2455524 w 2640174"/>
                <a:gd name="connsiteY2" fmla="*/ 2048 h 2325000"/>
                <a:gd name="connsiteX3" fmla="*/ 950574 w 2640174"/>
                <a:gd name="connsiteY3" fmla="*/ 435436 h 2325000"/>
                <a:gd name="connsiteX4" fmla="*/ 1026774 w 2640174"/>
                <a:gd name="connsiteY4" fmla="*/ 1564148 h 2325000"/>
                <a:gd name="connsiteX5" fmla="*/ 17124 w 2640174"/>
                <a:gd name="connsiteY5" fmla="*/ 2192798 h 2325000"/>
                <a:gd name="connsiteX6" fmla="*/ 1988799 w 2640174"/>
                <a:gd name="connsiteY6" fmla="*/ 2297573 h 2325000"/>
                <a:gd name="connsiteX7" fmla="*/ 1569699 w 2640174"/>
                <a:gd name="connsiteY7" fmla="*/ 1826086 h 2325000"/>
                <a:gd name="connsiteX0" fmla="*/ 2255465 w 2640978"/>
                <a:gd name="connsiteY0" fmla="*/ 535448 h 2325000"/>
                <a:gd name="connsiteX1" fmla="*/ 2593602 w 2640978"/>
                <a:gd name="connsiteY1" fmla="*/ 283036 h 2325000"/>
                <a:gd name="connsiteX2" fmla="*/ 2455490 w 2640978"/>
                <a:gd name="connsiteY2" fmla="*/ 2048 h 2325000"/>
                <a:gd name="connsiteX3" fmla="*/ 936253 w 2640978"/>
                <a:gd name="connsiteY3" fmla="*/ 435436 h 2325000"/>
                <a:gd name="connsiteX4" fmla="*/ 1026740 w 2640978"/>
                <a:gd name="connsiteY4" fmla="*/ 1564148 h 2325000"/>
                <a:gd name="connsiteX5" fmla="*/ 17090 w 2640978"/>
                <a:gd name="connsiteY5" fmla="*/ 2192798 h 2325000"/>
                <a:gd name="connsiteX6" fmla="*/ 1988765 w 2640978"/>
                <a:gd name="connsiteY6" fmla="*/ 2297573 h 2325000"/>
                <a:gd name="connsiteX7" fmla="*/ 1569665 w 2640978"/>
                <a:gd name="connsiteY7" fmla="*/ 1826086 h 2325000"/>
                <a:gd name="connsiteX0" fmla="*/ 2252866 w 2638379"/>
                <a:gd name="connsiteY0" fmla="*/ 535448 h 2336804"/>
                <a:gd name="connsiteX1" fmla="*/ 2591003 w 2638379"/>
                <a:gd name="connsiteY1" fmla="*/ 283036 h 2336804"/>
                <a:gd name="connsiteX2" fmla="*/ 2452891 w 2638379"/>
                <a:gd name="connsiteY2" fmla="*/ 2048 h 2336804"/>
                <a:gd name="connsiteX3" fmla="*/ 933654 w 2638379"/>
                <a:gd name="connsiteY3" fmla="*/ 435436 h 2336804"/>
                <a:gd name="connsiteX4" fmla="*/ 1024141 w 2638379"/>
                <a:gd name="connsiteY4" fmla="*/ 1564148 h 2336804"/>
                <a:gd name="connsiteX5" fmla="*/ 14491 w 2638379"/>
                <a:gd name="connsiteY5" fmla="*/ 2192798 h 2336804"/>
                <a:gd name="connsiteX6" fmla="*/ 1900441 w 2638379"/>
                <a:gd name="connsiteY6" fmla="*/ 2311861 h 2336804"/>
                <a:gd name="connsiteX7" fmla="*/ 1567066 w 2638379"/>
                <a:gd name="connsiteY7" fmla="*/ 1826086 h 2336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8379" h="2336804">
                  <a:moveTo>
                    <a:pt x="2252866" y="535448"/>
                  </a:moveTo>
                  <a:cubicBezTo>
                    <a:pt x="2396535" y="452898"/>
                    <a:pt x="2557665" y="371936"/>
                    <a:pt x="2591003" y="283036"/>
                  </a:cubicBezTo>
                  <a:cubicBezTo>
                    <a:pt x="2624341" y="194136"/>
                    <a:pt x="2729116" y="-23352"/>
                    <a:pt x="2452891" y="2048"/>
                  </a:cubicBezTo>
                  <a:cubicBezTo>
                    <a:pt x="2176666" y="27448"/>
                    <a:pt x="1171779" y="175086"/>
                    <a:pt x="933654" y="435436"/>
                  </a:cubicBezTo>
                  <a:cubicBezTo>
                    <a:pt x="695529" y="695786"/>
                    <a:pt x="1177335" y="1271254"/>
                    <a:pt x="1024141" y="1564148"/>
                  </a:cubicBezTo>
                  <a:cubicBezTo>
                    <a:pt x="870947" y="1857042"/>
                    <a:pt x="-131559" y="2068179"/>
                    <a:pt x="14491" y="2192798"/>
                  </a:cubicBezTo>
                  <a:cubicBezTo>
                    <a:pt x="160541" y="2317417"/>
                    <a:pt x="1641679" y="2372980"/>
                    <a:pt x="1900441" y="2311861"/>
                  </a:cubicBezTo>
                  <a:cubicBezTo>
                    <a:pt x="2159203" y="2250742"/>
                    <a:pt x="1905997" y="2031270"/>
                    <a:pt x="1567066" y="1826086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/>
          <p:cNvSpPr/>
          <p:nvPr/>
        </p:nvSpPr>
        <p:spPr>
          <a:xfrm>
            <a:off x="5520189" y="4859620"/>
            <a:ext cx="124555" cy="1284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89868" y="4268172"/>
            <a:ext cx="124555" cy="1284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84667" y="7405424"/>
            <a:ext cx="124555" cy="1284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364238" y="7276960"/>
            <a:ext cx="124555" cy="1284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44744" y="6390381"/>
            <a:ext cx="124555" cy="1284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266405" y="4999509"/>
            <a:ext cx="124555" cy="1284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55279" y="6754983"/>
            <a:ext cx="124555" cy="1284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shortest tour that visits </a:t>
            </a:r>
            <a:r>
              <a:rPr lang="en-US" i="1" dirty="0" smtClean="0"/>
              <a:t>n</a:t>
            </a:r>
            <a:r>
              <a:rPr lang="en-US" dirty="0" smtClean="0"/>
              <a:t> given cities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66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70000" y="3765909"/>
            <a:ext cx="10464800" cy="1764586"/>
          </a:xfrm>
        </p:spPr>
        <p:txBody>
          <a:bodyPr/>
          <a:lstStyle/>
          <a:p>
            <a:r>
              <a:rPr lang="pl-PL" sz="5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Key</a:t>
            </a:r>
            <a:r>
              <a:rPr lang="pl-PL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idea: </a:t>
            </a:r>
            <a:r>
              <a:rPr lang="pl-PL" sz="5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recursive</a:t>
            </a:r>
            <a:r>
              <a:rPr lang="pl-PL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5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approach</a:t>
            </a:r>
            <a:r>
              <a:rPr lang="pl-PL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via </a:t>
            </a:r>
            <a:r>
              <a:rPr lang="pl-PL" sz="5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contracting</a:t>
            </a:r>
            <a:r>
              <a:rPr lang="pl-PL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5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laminar</a:t>
            </a:r>
            <a:r>
              <a:rPr lang="pl-PL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5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sets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93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>
          <a:xfrm rot="16200000">
            <a:off x="1652739" y="2972025"/>
            <a:ext cx="2722228" cy="448009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588691" y="5684493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584339" y="4600275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90533" y="4669816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0" name="Oval 39"/>
          <p:cNvSpPr/>
          <p:nvPr/>
        </p:nvSpPr>
        <p:spPr>
          <a:xfrm rot="14587709">
            <a:off x="3430244" y="4487159"/>
            <a:ext cx="1778563" cy="1394312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9" name="Oval 38"/>
          <p:cNvSpPr/>
          <p:nvPr/>
        </p:nvSpPr>
        <p:spPr>
          <a:xfrm rot="14712130">
            <a:off x="4212673" y="5376293"/>
            <a:ext cx="576588" cy="410659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Contraction of tight </a:t>
            </a:r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25990" y="4254185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 flipH="1">
            <a:off x="1029873" y="492236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 flipH="1">
            <a:off x="1370701" y="476471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 flipH="1">
            <a:off x="2649705" y="466957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 flipH="1">
            <a:off x="3977753" y="455806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 flipH="1">
            <a:off x="3877607" y="521555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 flipH="1">
            <a:off x="4387056" y="539409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 flipH="1">
            <a:off x="4495911" y="563358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 flipH="1">
            <a:off x="4574294" y="482368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 flipH="1">
            <a:off x="2662764" y="575379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 flipH="1">
            <a:off x="1447916" y="5653647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71500" y="3919797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 flipH="1">
            <a:off x="636866" y="3989097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2044404" y="3194392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 flipH="1">
            <a:off x="2109770" y="326369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 rot="17882352">
            <a:off x="4343743" y="2870014"/>
            <a:ext cx="1006713" cy="1296187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772127" y="3377209"/>
            <a:ext cx="548355" cy="532581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 flipH="1">
            <a:off x="4894049" y="368852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 flipH="1">
            <a:off x="5069412" y="346119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 flipH="1">
            <a:off x="4405055" y="321579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4452" y="6655127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 flipH="1">
            <a:off x="749818" y="6724427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584339" y="6874881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 flipH="1">
            <a:off x="2723679" y="699679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 flipH="1">
            <a:off x="3064507" y="712653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924652" y="6712829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 flipH="1">
            <a:off x="4990018" y="678212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632086" y="5320985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165998" y="4357817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473846" y="3815273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647840" y="4124796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193654" y="499886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811069" y="2677738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47005" y="306585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071655" y="285448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6423" y="3528097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39679" y="6323113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7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894615" y="655780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950754" y="6361983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8978946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>
          <a:xfrm rot="16200000">
            <a:off x="1652739" y="2972025"/>
            <a:ext cx="2722228" cy="448009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588691" y="5684493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584339" y="4600275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90533" y="4669816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0" name="Oval 39"/>
          <p:cNvSpPr/>
          <p:nvPr/>
        </p:nvSpPr>
        <p:spPr>
          <a:xfrm rot="14587709">
            <a:off x="3430244" y="4487159"/>
            <a:ext cx="1778563" cy="1394312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9" name="Oval 38"/>
          <p:cNvSpPr/>
          <p:nvPr/>
        </p:nvSpPr>
        <p:spPr>
          <a:xfrm rot="14712130">
            <a:off x="4212673" y="5376293"/>
            <a:ext cx="576588" cy="410659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Contraction of tight </a:t>
            </a:r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25990" y="4254185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 flipH="1">
            <a:off x="1029873" y="492236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 flipH="1">
            <a:off x="1370701" y="476471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 flipH="1">
            <a:off x="2649705" y="466957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 flipH="1">
            <a:off x="3977753" y="455806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 flipH="1">
            <a:off x="3877607" y="521555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 flipH="1">
            <a:off x="4387056" y="539409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 flipH="1">
            <a:off x="4495911" y="563358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 flipH="1">
            <a:off x="4574294" y="482368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 flipH="1">
            <a:off x="2662764" y="575379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 flipH="1">
            <a:off x="1447916" y="5653647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71500" y="3919797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 flipH="1">
            <a:off x="636866" y="3989097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2044404" y="3194392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 flipH="1">
            <a:off x="2109770" y="326369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 rot="17882352">
            <a:off x="4343743" y="2870014"/>
            <a:ext cx="1006713" cy="1296187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772127" y="3377209"/>
            <a:ext cx="548355" cy="532581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 flipH="1">
            <a:off x="4894049" y="368852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 flipH="1">
            <a:off x="5069412" y="346119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 flipH="1">
            <a:off x="4405055" y="321579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4452" y="6655127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 flipH="1">
            <a:off x="749818" y="6724427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584339" y="6874881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 flipH="1">
            <a:off x="2723679" y="699679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 flipH="1">
            <a:off x="3064507" y="712653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924652" y="6712829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 flipH="1">
            <a:off x="4990018" y="678212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632086" y="5320985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165998" y="4357817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473846" y="3815273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647840" y="4124796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193654" y="499886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811069" y="2677738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47005" y="306585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071655" y="285448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6423" y="3528097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39679" y="6323113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7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894615" y="655780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950754" y="6361983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811178" y="3605198"/>
            <a:ext cx="4328591" cy="3198019"/>
            <a:chOff x="811178" y="3605198"/>
            <a:chExt cx="4328591" cy="3198019"/>
          </a:xfrm>
        </p:grpSpPr>
        <p:cxnSp>
          <p:nvCxnSpPr>
            <p:cNvPr id="67" name="Straight Arrow Connector 66"/>
            <p:cNvCxnSpPr>
              <a:stCxn id="37" idx="3"/>
              <a:endCxn id="62" idx="7"/>
            </p:cNvCxnSpPr>
            <p:nvPr/>
          </p:nvCxnSpPr>
          <p:spPr>
            <a:xfrm>
              <a:off x="4616019" y="5756495"/>
              <a:ext cx="394606" cy="1046722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Group 145"/>
            <p:cNvGrpSpPr/>
            <p:nvPr/>
          </p:nvGrpSpPr>
          <p:grpSpPr>
            <a:xfrm>
              <a:off x="811178" y="3605198"/>
              <a:ext cx="4328591" cy="3049929"/>
              <a:chOff x="811178" y="3605198"/>
              <a:chExt cx="4328591" cy="3049929"/>
            </a:xfrm>
          </p:grpSpPr>
          <p:cxnSp>
            <p:nvCxnSpPr>
              <p:cNvPr id="4" name="Straight Arrow Connector 3"/>
              <p:cNvCxnSpPr>
                <a:stCxn id="47" idx="5"/>
                <a:endCxn id="31" idx="7"/>
              </p:cNvCxnSpPr>
              <p:nvPr/>
            </p:nvCxnSpPr>
            <p:spPr>
              <a:xfrm>
                <a:off x="811178" y="4164507"/>
                <a:ext cx="239302" cy="778941"/>
              </a:xfrm>
              <a:prstGeom prst="straightConnector1">
                <a:avLst/>
              </a:prstGeom>
              <a:ln>
                <a:prstDash val="solid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56" idx="0"/>
                <a:endCxn id="44" idx="5"/>
              </p:cNvCxnSpPr>
              <p:nvPr/>
            </p:nvCxnSpPr>
            <p:spPr>
              <a:xfrm flipV="1">
                <a:off x="824852" y="5776559"/>
                <a:ext cx="643671" cy="878568"/>
              </a:xfrm>
              <a:prstGeom prst="straightConnector1">
                <a:avLst/>
              </a:prstGeom>
              <a:ln>
                <a:prstDash val="solid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34" idx="1"/>
                <a:endCxn id="53" idx="5"/>
              </p:cNvCxnSpPr>
              <p:nvPr/>
            </p:nvCxnSpPr>
            <p:spPr>
              <a:xfrm flipV="1">
                <a:off x="4097861" y="3811432"/>
                <a:ext cx="816795" cy="767725"/>
              </a:xfrm>
              <a:prstGeom prst="straightConnector1">
                <a:avLst/>
              </a:prstGeom>
              <a:ln>
                <a:prstDash val="solid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38" idx="2"/>
                <a:endCxn id="54" idx="4"/>
              </p:cNvCxnSpPr>
              <p:nvPr/>
            </p:nvCxnSpPr>
            <p:spPr>
              <a:xfrm flipV="1">
                <a:off x="4715009" y="3605198"/>
                <a:ext cx="424760" cy="1290482"/>
              </a:xfrm>
              <a:prstGeom prst="curvedConnector2">
                <a:avLst/>
              </a:prstGeom>
              <a:ln>
                <a:prstDash val="solid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5" name="TextBox 144"/>
          <p:cNvSpPr txBox="1"/>
          <p:nvPr/>
        </p:nvSpPr>
        <p:spPr>
          <a:xfrm>
            <a:off x="1160775" y="8276321"/>
            <a:ext cx="1127252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Contraction gives smaller instance</a:t>
            </a:r>
            <a:r>
              <a:rPr lang="en-US" sz="2400" dirty="0" smtClean="0"/>
              <a:t>: </a:t>
            </a:r>
            <a:r>
              <a:rPr lang="en-US" sz="2400" i="1" dirty="0" smtClean="0"/>
              <a:t>G, </a:t>
            </a:r>
            <a:r>
              <a:rPr lang="en-US" sz="2400" i="1" dirty="0" smtClean="0"/>
              <a:t>x</a:t>
            </a:r>
            <a:r>
              <a:rPr lang="pl-PL" sz="2400" i="1" dirty="0" smtClean="0"/>
              <a:t> </a:t>
            </a:r>
            <a:r>
              <a:rPr lang="en-US" sz="2400" dirty="0" smtClean="0"/>
              <a:t>easy </a:t>
            </a:r>
            <a:r>
              <a:rPr lang="en-US" sz="2400" dirty="0" smtClean="0"/>
              <a:t>to contract 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Remains to specify </a:t>
            </a:r>
            <a:r>
              <a:rPr lang="en-US" sz="2400" i="1" dirty="0" smtClean="0"/>
              <a:t>y</a:t>
            </a:r>
            <a:r>
              <a:rPr lang="en-US" sz="2400" dirty="0" smtClean="0"/>
              <a:t>-value of new vertex/set  </a:t>
            </a:r>
            <a:endParaRPr kumimoji="0" lang="en-US" sz="24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  <p:grpSp>
        <p:nvGrpSpPr>
          <p:cNvPr id="180" name="Group 179"/>
          <p:cNvGrpSpPr/>
          <p:nvPr/>
        </p:nvGrpSpPr>
        <p:grpSpPr>
          <a:xfrm>
            <a:off x="5695821" y="2681221"/>
            <a:ext cx="6903140" cy="4714502"/>
            <a:chOff x="5695821" y="2681221"/>
            <a:chExt cx="6903140" cy="4714502"/>
          </a:xfrm>
        </p:grpSpPr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95821" y="4908710"/>
              <a:ext cx="1612472" cy="533400"/>
            </a:xfrm>
            <a:prstGeom prst="rect">
              <a:avLst/>
            </a:prstGeom>
          </p:spPr>
        </p:pic>
        <p:sp>
          <p:nvSpPr>
            <p:cNvPr id="182" name="Oval 181"/>
            <p:cNvSpPr/>
            <p:nvPr/>
          </p:nvSpPr>
          <p:spPr>
            <a:xfrm rot="16200000">
              <a:off x="9931715" y="5067978"/>
              <a:ext cx="288627" cy="288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9975084" y="4726019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?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184" name="Oval 183"/>
            <p:cNvSpPr>
              <a:spLocks noChangeAspect="1"/>
            </p:cNvSpPr>
            <p:nvPr/>
          </p:nvSpPr>
          <p:spPr>
            <a:xfrm flipH="1">
              <a:off x="9998799" y="5141409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7675268" y="3923280"/>
              <a:ext cx="280800" cy="2866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186" name="Oval 185"/>
            <p:cNvSpPr>
              <a:spLocks noChangeAspect="1"/>
            </p:cNvSpPr>
            <p:nvPr/>
          </p:nvSpPr>
          <p:spPr>
            <a:xfrm flipH="1">
              <a:off x="7740634" y="3992580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9148172" y="3197875"/>
              <a:ext cx="280800" cy="2866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188" name="Oval 187"/>
            <p:cNvSpPr>
              <a:spLocks noChangeAspect="1"/>
            </p:cNvSpPr>
            <p:nvPr/>
          </p:nvSpPr>
          <p:spPr>
            <a:xfrm flipH="1">
              <a:off x="9213538" y="3267175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 rot="17882352">
              <a:off x="11447511" y="2873497"/>
              <a:ext cx="1006713" cy="12961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11875895" y="3380692"/>
              <a:ext cx="548355" cy="53258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>
            <a:xfrm flipH="1">
              <a:off x="11997817" y="3692003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 flipH="1">
              <a:off x="12173180" y="3464681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93" name="Oval 192"/>
            <p:cNvSpPr>
              <a:spLocks noChangeAspect="1"/>
            </p:cNvSpPr>
            <p:nvPr/>
          </p:nvSpPr>
          <p:spPr>
            <a:xfrm flipH="1">
              <a:off x="11508823" y="3219275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7788220" y="6658610"/>
              <a:ext cx="280800" cy="2866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>
            <a:xfrm flipH="1">
              <a:off x="7853586" y="6727910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9688107" y="6878364"/>
              <a:ext cx="822769" cy="51735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197" name="Oval 196"/>
            <p:cNvSpPr>
              <a:spLocks noChangeAspect="1"/>
            </p:cNvSpPr>
            <p:nvPr/>
          </p:nvSpPr>
          <p:spPr>
            <a:xfrm flipH="1">
              <a:off x="9827447" y="7000279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98" name="Oval 197"/>
            <p:cNvSpPr>
              <a:spLocks noChangeAspect="1"/>
            </p:cNvSpPr>
            <p:nvPr/>
          </p:nvSpPr>
          <p:spPr>
            <a:xfrm flipH="1">
              <a:off x="10168275" y="7130015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12028420" y="6716312"/>
              <a:ext cx="280800" cy="2866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00" name="Oval 199"/>
            <p:cNvSpPr>
              <a:spLocks noChangeAspect="1"/>
            </p:cNvSpPr>
            <p:nvPr/>
          </p:nvSpPr>
          <p:spPr>
            <a:xfrm flipH="1">
              <a:off x="12093786" y="6785612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1914837" y="2681221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6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2150773" y="3069335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9175423" y="2857972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7700191" y="3531580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7843447" y="6326596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7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9998383" y="6561292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12054522" y="6365466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3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cxnSp>
          <p:nvCxnSpPr>
            <p:cNvPr id="208" name="Straight Arrow Connector 207"/>
            <p:cNvCxnSpPr>
              <a:stCxn id="184" idx="3"/>
              <a:endCxn id="200" idx="7"/>
            </p:cNvCxnSpPr>
            <p:nvPr/>
          </p:nvCxnSpPr>
          <p:spPr>
            <a:xfrm>
              <a:off x="10118907" y="5264321"/>
              <a:ext cx="1995486" cy="1542379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>
              <a:stCxn id="184" idx="1"/>
            </p:cNvCxnSpPr>
            <p:nvPr/>
          </p:nvCxnSpPr>
          <p:spPr>
            <a:xfrm flipV="1">
              <a:off x="10118907" y="3814916"/>
              <a:ext cx="1899517" cy="1347581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67"/>
            <p:cNvCxnSpPr>
              <a:stCxn id="184" idx="2"/>
              <a:endCxn id="192" idx="4"/>
            </p:cNvCxnSpPr>
            <p:nvPr/>
          </p:nvCxnSpPr>
          <p:spPr>
            <a:xfrm flipV="1">
              <a:off x="10139514" y="3608681"/>
              <a:ext cx="2104023" cy="1604728"/>
            </a:xfrm>
            <a:prstGeom prst="curvedConnector2">
              <a:avLst/>
            </a:prstGeom>
            <a:ln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>
              <a:endCxn id="184" idx="5"/>
            </p:cNvCxnSpPr>
            <p:nvPr/>
          </p:nvCxnSpPr>
          <p:spPr>
            <a:xfrm flipV="1">
              <a:off x="7973694" y="5264321"/>
              <a:ext cx="2045712" cy="1484677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>
              <a:stCxn id="186" idx="3"/>
              <a:endCxn id="184" idx="7"/>
            </p:cNvCxnSpPr>
            <p:nvPr/>
          </p:nvCxnSpPr>
          <p:spPr>
            <a:xfrm>
              <a:off x="7860742" y="4115492"/>
              <a:ext cx="2158664" cy="1047005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89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>
          <a:xfrm rot="16200000">
            <a:off x="1652739" y="2972025"/>
            <a:ext cx="2722228" cy="448009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588691" y="5684493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584339" y="4600275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90533" y="4669816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0" name="Oval 39"/>
          <p:cNvSpPr/>
          <p:nvPr/>
        </p:nvSpPr>
        <p:spPr>
          <a:xfrm rot="14587709">
            <a:off x="3430244" y="4487159"/>
            <a:ext cx="1778563" cy="1394312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9" name="Oval 38"/>
          <p:cNvSpPr/>
          <p:nvPr/>
        </p:nvSpPr>
        <p:spPr>
          <a:xfrm rot="14712130">
            <a:off x="4212673" y="5376293"/>
            <a:ext cx="576588" cy="410659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Lifting a tour in the contracted instance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25990" y="4254185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 flipH="1">
            <a:off x="1029873" y="492236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 flipH="1">
            <a:off x="1370701" y="476471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 flipH="1">
            <a:off x="2649705" y="466957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 flipH="1">
            <a:off x="3977753" y="455806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 flipH="1">
            <a:off x="3877607" y="521555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 flipH="1">
            <a:off x="4387056" y="539409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 flipH="1">
            <a:off x="4495911" y="563358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 flipH="1">
            <a:off x="4574294" y="482368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 flipH="1">
            <a:off x="2662764" y="575379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 flipH="1">
            <a:off x="1447916" y="5653647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71500" y="3919797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 flipH="1">
            <a:off x="636866" y="3989097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2044404" y="3194392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 flipH="1">
            <a:off x="2109770" y="326369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 rot="17882352">
            <a:off x="4343743" y="2870014"/>
            <a:ext cx="1006713" cy="1296187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772127" y="3377209"/>
            <a:ext cx="548355" cy="532581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 flipH="1">
            <a:off x="4894049" y="368852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 flipH="1">
            <a:off x="5069412" y="346119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 flipH="1">
            <a:off x="4405055" y="321579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4452" y="6655127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 flipH="1">
            <a:off x="749818" y="6724427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584339" y="6874881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 flipH="1">
            <a:off x="2723679" y="699679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 flipH="1">
            <a:off x="3064507" y="712653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924652" y="6712829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 flipH="1">
            <a:off x="4990018" y="678212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632086" y="5320985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165998" y="4357817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473846" y="3815273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647840" y="4124796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193654" y="499886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811069" y="2677738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47005" y="306585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071655" y="285448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6423" y="3528097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39679" y="6323113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7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894615" y="655780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950754" y="6361983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821" y="4908710"/>
            <a:ext cx="1612472" cy="533400"/>
          </a:xfrm>
          <a:prstGeom prst="rect">
            <a:avLst/>
          </a:prstGeom>
        </p:spPr>
      </p:pic>
      <p:sp>
        <p:nvSpPr>
          <p:cNvPr id="135" name="Oval 134"/>
          <p:cNvSpPr/>
          <p:nvPr/>
        </p:nvSpPr>
        <p:spPr>
          <a:xfrm rot="16200000">
            <a:off x="9931715" y="5067978"/>
            <a:ext cx="288627" cy="288000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9975084" y="472601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?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51" name="Oval 150"/>
          <p:cNvSpPr>
            <a:spLocks noChangeAspect="1"/>
          </p:cNvSpPr>
          <p:nvPr/>
        </p:nvSpPr>
        <p:spPr>
          <a:xfrm flipH="1">
            <a:off x="9998799" y="514140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7675268" y="3923280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60" name="Oval 159"/>
          <p:cNvSpPr>
            <a:spLocks noChangeAspect="1"/>
          </p:cNvSpPr>
          <p:nvPr/>
        </p:nvSpPr>
        <p:spPr>
          <a:xfrm flipH="1">
            <a:off x="7740634" y="399258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9148172" y="3197875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62" name="Oval 161"/>
          <p:cNvSpPr>
            <a:spLocks noChangeAspect="1"/>
          </p:cNvSpPr>
          <p:nvPr/>
        </p:nvSpPr>
        <p:spPr>
          <a:xfrm flipH="1">
            <a:off x="9213538" y="326717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 rot="17882352">
            <a:off x="11447511" y="2873497"/>
            <a:ext cx="1006713" cy="1296187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11875895" y="3380692"/>
            <a:ext cx="548355" cy="532581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65" name="Oval 164"/>
          <p:cNvSpPr>
            <a:spLocks noChangeAspect="1"/>
          </p:cNvSpPr>
          <p:nvPr/>
        </p:nvSpPr>
        <p:spPr>
          <a:xfrm flipH="1">
            <a:off x="11997817" y="369200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6" name="Oval 165"/>
          <p:cNvSpPr>
            <a:spLocks noChangeAspect="1"/>
          </p:cNvSpPr>
          <p:nvPr/>
        </p:nvSpPr>
        <p:spPr>
          <a:xfrm flipH="1">
            <a:off x="12173180" y="3464681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7" name="Oval 166"/>
          <p:cNvSpPr>
            <a:spLocks noChangeAspect="1"/>
          </p:cNvSpPr>
          <p:nvPr/>
        </p:nvSpPr>
        <p:spPr>
          <a:xfrm flipH="1">
            <a:off x="11508823" y="321927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7788220" y="6658610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69" name="Oval 168"/>
          <p:cNvSpPr>
            <a:spLocks noChangeAspect="1"/>
          </p:cNvSpPr>
          <p:nvPr/>
        </p:nvSpPr>
        <p:spPr>
          <a:xfrm flipH="1">
            <a:off x="7853586" y="672791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9688107" y="6878364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71" name="Oval 170"/>
          <p:cNvSpPr>
            <a:spLocks noChangeAspect="1"/>
          </p:cNvSpPr>
          <p:nvPr/>
        </p:nvSpPr>
        <p:spPr>
          <a:xfrm flipH="1">
            <a:off x="9827447" y="700027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2" name="Oval 171"/>
          <p:cNvSpPr>
            <a:spLocks noChangeAspect="1"/>
          </p:cNvSpPr>
          <p:nvPr/>
        </p:nvSpPr>
        <p:spPr>
          <a:xfrm flipH="1">
            <a:off x="10168275" y="713001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12028420" y="6716312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74" name="Oval 173"/>
          <p:cNvSpPr>
            <a:spLocks noChangeAspect="1"/>
          </p:cNvSpPr>
          <p:nvPr/>
        </p:nvSpPr>
        <p:spPr>
          <a:xfrm flipH="1">
            <a:off x="12093786" y="678561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1914837" y="2681221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2150773" y="3069335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9175423" y="285797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700191" y="3531580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7843447" y="6326596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7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9998383" y="656129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2054522" y="6365466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cxnSp>
        <p:nvCxnSpPr>
          <p:cNvPr id="88" name="Straight Arrow Connector 87"/>
          <p:cNvCxnSpPr>
            <a:stCxn id="167" idx="6"/>
            <a:endCxn id="162" idx="2"/>
          </p:cNvCxnSpPr>
          <p:nvPr/>
        </p:nvCxnSpPr>
        <p:spPr>
          <a:xfrm flipH="1">
            <a:off x="9354253" y="3291275"/>
            <a:ext cx="2154570" cy="47900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62" idx="5"/>
            <a:endCxn id="160" idx="1"/>
          </p:cNvCxnSpPr>
          <p:nvPr/>
        </p:nvCxnSpPr>
        <p:spPr>
          <a:xfrm flipH="1">
            <a:off x="7860742" y="3390087"/>
            <a:ext cx="1373403" cy="623581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60" idx="3"/>
            <a:endCxn id="151" idx="7"/>
          </p:cNvCxnSpPr>
          <p:nvPr/>
        </p:nvCxnSpPr>
        <p:spPr>
          <a:xfrm>
            <a:off x="7860742" y="4115492"/>
            <a:ext cx="2158664" cy="1047005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51" idx="3"/>
            <a:endCxn id="174" idx="7"/>
          </p:cNvCxnSpPr>
          <p:nvPr/>
        </p:nvCxnSpPr>
        <p:spPr>
          <a:xfrm>
            <a:off x="10118907" y="5264321"/>
            <a:ext cx="1995486" cy="1542379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74" idx="6"/>
            <a:endCxn id="172" idx="2"/>
          </p:cNvCxnSpPr>
          <p:nvPr/>
        </p:nvCxnSpPr>
        <p:spPr>
          <a:xfrm flipH="1">
            <a:off x="10308990" y="6857612"/>
            <a:ext cx="1784796" cy="344403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72" idx="6"/>
            <a:endCxn id="171" idx="3"/>
          </p:cNvCxnSpPr>
          <p:nvPr/>
        </p:nvCxnSpPr>
        <p:spPr>
          <a:xfrm flipH="1" flipV="1">
            <a:off x="9947555" y="7123191"/>
            <a:ext cx="220720" cy="78824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71" idx="6"/>
            <a:endCxn id="169" idx="2"/>
          </p:cNvCxnSpPr>
          <p:nvPr/>
        </p:nvCxnSpPr>
        <p:spPr>
          <a:xfrm flipH="1" flipV="1">
            <a:off x="7994301" y="6799910"/>
            <a:ext cx="1833146" cy="272369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69" idx="1"/>
            <a:endCxn id="151" idx="5"/>
          </p:cNvCxnSpPr>
          <p:nvPr/>
        </p:nvCxnSpPr>
        <p:spPr>
          <a:xfrm flipV="1">
            <a:off x="7973694" y="5264321"/>
            <a:ext cx="2045712" cy="1484677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67"/>
          <p:cNvCxnSpPr>
            <a:stCxn id="151" idx="2"/>
            <a:endCxn id="166" idx="3"/>
          </p:cNvCxnSpPr>
          <p:nvPr/>
        </p:nvCxnSpPr>
        <p:spPr>
          <a:xfrm flipV="1">
            <a:off x="10139514" y="3587593"/>
            <a:ext cx="2153774" cy="1625816"/>
          </a:xfrm>
          <a:prstGeom prst="curvedConnector2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66" idx="5"/>
            <a:endCxn id="165" idx="1"/>
          </p:cNvCxnSpPr>
          <p:nvPr/>
        </p:nvCxnSpPr>
        <p:spPr>
          <a:xfrm flipH="1">
            <a:off x="12117925" y="3587593"/>
            <a:ext cx="75862" cy="125498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65" idx="7"/>
            <a:endCxn id="167" idx="3"/>
          </p:cNvCxnSpPr>
          <p:nvPr/>
        </p:nvCxnSpPr>
        <p:spPr>
          <a:xfrm flipH="1" flipV="1">
            <a:off x="11628931" y="3342187"/>
            <a:ext cx="389493" cy="370904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4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>
          <a:xfrm rot="16200000">
            <a:off x="1652739" y="2972025"/>
            <a:ext cx="2722228" cy="448009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588691" y="5684493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584339" y="4600275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90533" y="4669816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0" name="Oval 39"/>
          <p:cNvSpPr/>
          <p:nvPr/>
        </p:nvSpPr>
        <p:spPr>
          <a:xfrm rot="14587709">
            <a:off x="3430244" y="4487159"/>
            <a:ext cx="1778563" cy="1394312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9" name="Oval 38"/>
          <p:cNvSpPr/>
          <p:nvPr/>
        </p:nvSpPr>
        <p:spPr>
          <a:xfrm rot="14712130">
            <a:off x="4212673" y="5376293"/>
            <a:ext cx="576588" cy="410659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Lifting a tour in the contracted instance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25990" y="4254185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 flipH="1">
            <a:off x="1029873" y="492236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 flipH="1">
            <a:off x="1370701" y="476471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 flipH="1">
            <a:off x="2649705" y="466957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 flipH="1">
            <a:off x="3977753" y="455806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 flipH="1">
            <a:off x="3877607" y="521555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 flipH="1">
            <a:off x="4387056" y="539409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 flipH="1">
            <a:off x="4495911" y="563358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 flipH="1">
            <a:off x="4574294" y="482368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 flipH="1">
            <a:off x="2662764" y="575379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 flipH="1">
            <a:off x="1447916" y="5653647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71500" y="3919797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 flipH="1">
            <a:off x="636866" y="3989097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2044404" y="3194392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 flipH="1">
            <a:off x="2109770" y="326369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 rot="17882352">
            <a:off x="4343743" y="2870014"/>
            <a:ext cx="1006713" cy="1296187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772127" y="3377209"/>
            <a:ext cx="548355" cy="532581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 flipH="1">
            <a:off x="4894049" y="368852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 flipH="1">
            <a:off x="5069412" y="346119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 flipH="1">
            <a:off x="4405055" y="321579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4452" y="6655127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 flipH="1">
            <a:off x="749818" y="6724427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584339" y="6874881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 flipH="1">
            <a:off x="2723679" y="699679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 flipH="1">
            <a:off x="3064507" y="712653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924652" y="6712829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 flipH="1">
            <a:off x="4990018" y="678212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632086" y="5320985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165998" y="4357817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473846" y="3815273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647840" y="4124796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193654" y="499886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811069" y="2677738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47005" y="306585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071655" y="285448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6423" y="3528097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39679" y="6323113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7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894615" y="655780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950754" y="6361983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695821" y="4908710"/>
            <a:ext cx="1612472" cy="533400"/>
          </a:xfrm>
          <a:prstGeom prst="rect">
            <a:avLst/>
          </a:prstGeom>
        </p:spPr>
      </p:pic>
      <p:sp>
        <p:nvSpPr>
          <p:cNvPr id="135" name="Oval 134"/>
          <p:cNvSpPr/>
          <p:nvPr/>
        </p:nvSpPr>
        <p:spPr>
          <a:xfrm rot="16200000">
            <a:off x="9931715" y="5067978"/>
            <a:ext cx="288627" cy="288000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9975084" y="472601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?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51" name="Oval 150"/>
          <p:cNvSpPr>
            <a:spLocks noChangeAspect="1"/>
          </p:cNvSpPr>
          <p:nvPr/>
        </p:nvSpPr>
        <p:spPr>
          <a:xfrm flipH="1">
            <a:off x="9998799" y="514140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7675268" y="3923280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60" name="Oval 159"/>
          <p:cNvSpPr>
            <a:spLocks noChangeAspect="1"/>
          </p:cNvSpPr>
          <p:nvPr/>
        </p:nvSpPr>
        <p:spPr>
          <a:xfrm flipH="1">
            <a:off x="7740634" y="399258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9148172" y="3197875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62" name="Oval 161"/>
          <p:cNvSpPr>
            <a:spLocks noChangeAspect="1"/>
          </p:cNvSpPr>
          <p:nvPr/>
        </p:nvSpPr>
        <p:spPr>
          <a:xfrm flipH="1">
            <a:off x="9213538" y="326717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 rot="17882352">
            <a:off x="11447511" y="2873497"/>
            <a:ext cx="1006713" cy="1296187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11875895" y="3380692"/>
            <a:ext cx="548355" cy="532581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65" name="Oval 164"/>
          <p:cNvSpPr>
            <a:spLocks noChangeAspect="1"/>
          </p:cNvSpPr>
          <p:nvPr/>
        </p:nvSpPr>
        <p:spPr>
          <a:xfrm flipH="1">
            <a:off x="11997817" y="369200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6" name="Oval 165"/>
          <p:cNvSpPr>
            <a:spLocks noChangeAspect="1"/>
          </p:cNvSpPr>
          <p:nvPr/>
        </p:nvSpPr>
        <p:spPr>
          <a:xfrm flipH="1">
            <a:off x="12173180" y="3464681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7" name="Oval 166"/>
          <p:cNvSpPr>
            <a:spLocks noChangeAspect="1"/>
          </p:cNvSpPr>
          <p:nvPr/>
        </p:nvSpPr>
        <p:spPr>
          <a:xfrm flipH="1">
            <a:off x="11508823" y="321927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7788220" y="6658610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69" name="Oval 168"/>
          <p:cNvSpPr>
            <a:spLocks noChangeAspect="1"/>
          </p:cNvSpPr>
          <p:nvPr/>
        </p:nvSpPr>
        <p:spPr>
          <a:xfrm flipH="1">
            <a:off x="7853586" y="672791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9688107" y="6878364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71" name="Oval 170"/>
          <p:cNvSpPr>
            <a:spLocks noChangeAspect="1"/>
          </p:cNvSpPr>
          <p:nvPr/>
        </p:nvSpPr>
        <p:spPr>
          <a:xfrm flipH="1">
            <a:off x="9827447" y="700027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2" name="Oval 171"/>
          <p:cNvSpPr>
            <a:spLocks noChangeAspect="1"/>
          </p:cNvSpPr>
          <p:nvPr/>
        </p:nvSpPr>
        <p:spPr>
          <a:xfrm flipH="1">
            <a:off x="10168275" y="713001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12028420" y="6716312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74" name="Oval 173"/>
          <p:cNvSpPr>
            <a:spLocks noChangeAspect="1"/>
          </p:cNvSpPr>
          <p:nvPr/>
        </p:nvSpPr>
        <p:spPr>
          <a:xfrm flipH="1">
            <a:off x="12093786" y="678561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1914837" y="2681221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2150773" y="3069335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9175423" y="285797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700191" y="3531580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7843447" y="6326596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7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9998383" y="656129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2054522" y="6365466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cxnSp>
        <p:nvCxnSpPr>
          <p:cNvPr id="88" name="Straight Arrow Connector 87"/>
          <p:cNvCxnSpPr>
            <a:stCxn id="167" idx="6"/>
            <a:endCxn id="162" idx="2"/>
          </p:cNvCxnSpPr>
          <p:nvPr/>
        </p:nvCxnSpPr>
        <p:spPr>
          <a:xfrm flipH="1">
            <a:off x="9354253" y="3291275"/>
            <a:ext cx="2154570" cy="47900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62" idx="5"/>
            <a:endCxn id="160" idx="1"/>
          </p:cNvCxnSpPr>
          <p:nvPr/>
        </p:nvCxnSpPr>
        <p:spPr>
          <a:xfrm flipH="1">
            <a:off x="7860742" y="3390087"/>
            <a:ext cx="1373403" cy="623581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60" idx="3"/>
            <a:endCxn id="151" idx="7"/>
          </p:cNvCxnSpPr>
          <p:nvPr/>
        </p:nvCxnSpPr>
        <p:spPr>
          <a:xfrm>
            <a:off x="7860742" y="4115492"/>
            <a:ext cx="2158664" cy="1047005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51" idx="3"/>
            <a:endCxn id="174" idx="7"/>
          </p:cNvCxnSpPr>
          <p:nvPr/>
        </p:nvCxnSpPr>
        <p:spPr>
          <a:xfrm>
            <a:off x="10118907" y="5264321"/>
            <a:ext cx="1995486" cy="1542379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74" idx="6"/>
            <a:endCxn id="172" idx="2"/>
          </p:cNvCxnSpPr>
          <p:nvPr/>
        </p:nvCxnSpPr>
        <p:spPr>
          <a:xfrm flipH="1">
            <a:off x="10308990" y="6857612"/>
            <a:ext cx="1784796" cy="344403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72" idx="6"/>
            <a:endCxn id="171" idx="3"/>
          </p:cNvCxnSpPr>
          <p:nvPr/>
        </p:nvCxnSpPr>
        <p:spPr>
          <a:xfrm flipH="1" flipV="1">
            <a:off x="9947555" y="7123191"/>
            <a:ext cx="220720" cy="78824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71" idx="6"/>
            <a:endCxn id="169" idx="2"/>
          </p:cNvCxnSpPr>
          <p:nvPr/>
        </p:nvCxnSpPr>
        <p:spPr>
          <a:xfrm flipH="1" flipV="1">
            <a:off x="7994301" y="6799910"/>
            <a:ext cx="1833146" cy="272369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69" idx="1"/>
            <a:endCxn id="151" idx="5"/>
          </p:cNvCxnSpPr>
          <p:nvPr/>
        </p:nvCxnSpPr>
        <p:spPr>
          <a:xfrm flipV="1">
            <a:off x="7973694" y="5264321"/>
            <a:ext cx="2045712" cy="1484677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67"/>
          <p:cNvCxnSpPr>
            <a:stCxn id="151" idx="2"/>
            <a:endCxn id="166" idx="3"/>
          </p:cNvCxnSpPr>
          <p:nvPr/>
        </p:nvCxnSpPr>
        <p:spPr>
          <a:xfrm flipV="1">
            <a:off x="10139514" y="3587593"/>
            <a:ext cx="2153774" cy="1625816"/>
          </a:xfrm>
          <a:prstGeom prst="curvedConnector2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66" idx="5"/>
            <a:endCxn id="165" idx="1"/>
          </p:cNvCxnSpPr>
          <p:nvPr/>
        </p:nvCxnSpPr>
        <p:spPr>
          <a:xfrm flipH="1">
            <a:off x="12117925" y="3587593"/>
            <a:ext cx="75862" cy="125498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65" idx="7"/>
            <a:endCxn id="167" idx="3"/>
          </p:cNvCxnSpPr>
          <p:nvPr/>
        </p:nvCxnSpPr>
        <p:spPr>
          <a:xfrm flipH="1" flipV="1">
            <a:off x="11628931" y="3342187"/>
            <a:ext cx="389493" cy="370904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160775" y="8871532"/>
            <a:ext cx="1127252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Lift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 tour in contracted instance to </a:t>
            </a:r>
            <a:r>
              <a:rPr kumimoji="0" lang="en-US" sz="2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subtour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 in original instance</a:t>
            </a:r>
          </a:p>
        </p:txBody>
      </p:sp>
      <p:cxnSp>
        <p:nvCxnSpPr>
          <p:cNvPr id="89" name="Straight Arrow Connector 88"/>
          <p:cNvCxnSpPr>
            <a:stCxn id="55" idx="6"/>
            <a:endCxn id="50" idx="2"/>
          </p:cNvCxnSpPr>
          <p:nvPr/>
        </p:nvCxnSpPr>
        <p:spPr>
          <a:xfrm flipH="1">
            <a:off x="2250485" y="3287792"/>
            <a:ext cx="2154570" cy="47900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7"/>
            <a:endCxn id="55" idx="3"/>
          </p:cNvCxnSpPr>
          <p:nvPr/>
        </p:nvCxnSpPr>
        <p:spPr>
          <a:xfrm flipH="1" flipV="1">
            <a:off x="4525163" y="3338704"/>
            <a:ext cx="389493" cy="370904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54" idx="5"/>
            <a:endCxn id="53" idx="1"/>
          </p:cNvCxnSpPr>
          <p:nvPr/>
        </p:nvCxnSpPr>
        <p:spPr>
          <a:xfrm flipH="1">
            <a:off x="5014157" y="3584110"/>
            <a:ext cx="75862" cy="125498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67"/>
          <p:cNvCxnSpPr/>
          <p:nvPr/>
        </p:nvCxnSpPr>
        <p:spPr>
          <a:xfrm flipV="1">
            <a:off x="4715009" y="3605198"/>
            <a:ext cx="424760" cy="1290482"/>
          </a:xfrm>
          <a:prstGeom prst="curvedConnector2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50" idx="6"/>
            <a:endCxn id="48" idx="1"/>
          </p:cNvCxnSpPr>
          <p:nvPr/>
        </p:nvCxnSpPr>
        <p:spPr>
          <a:xfrm flipH="1">
            <a:off x="756974" y="3335692"/>
            <a:ext cx="1352796" cy="674493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48" idx="4"/>
            <a:endCxn id="31" idx="7"/>
          </p:cNvCxnSpPr>
          <p:nvPr/>
        </p:nvCxnSpPr>
        <p:spPr>
          <a:xfrm>
            <a:off x="707223" y="4133097"/>
            <a:ext cx="343257" cy="810351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37" idx="3"/>
            <a:endCxn id="62" idx="7"/>
          </p:cNvCxnSpPr>
          <p:nvPr/>
        </p:nvCxnSpPr>
        <p:spPr>
          <a:xfrm>
            <a:off x="4616019" y="5756495"/>
            <a:ext cx="394606" cy="1046722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849101" y="7676795"/>
            <a:ext cx="2711539" cy="888615"/>
            <a:chOff x="3849101" y="7676795"/>
            <a:chExt cx="2711539" cy="88861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9101" y="7676795"/>
              <a:ext cx="888615" cy="88861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830999" y="7919852"/>
              <a:ext cx="1729641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spc="0" normalizeH="0" baseline="0" dirty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rPr>
                <a:t>What to do?</a:t>
              </a:r>
              <a:endParaRPr kumimoji="0" lang="en-US" sz="22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34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>
          <a:xfrm rot="16200000">
            <a:off x="1652739" y="2972025"/>
            <a:ext cx="2722228" cy="448009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588691" y="5684493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584339" y="4600275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90533" y="4669816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0" name="Oval 39"/>
          <p:cNvSpPr/>
          <p:nvPr/>
        </p:nvSpPr>
        <p:spPr>
          <a:xfrm rot="14587709">
            <a:off x="3430244" y="4487159"/>
            <a:ext cx="1778563" cy="1394312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9" name="Oval 38"/>
          <p:cNvSpPr/>
          <p:nvPr/>
        </p:nvSpPr>
        <p:spPr>
          <a:xfrm rot="14712130">
            <a:off x="4212673" y="5376293"/>
            <a:ext cx="576588" cy="410659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Lifting a tour in the contracted instance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25990" y="4254185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 flipH="1">
            <a:off x="1029873" y="492236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 flipH="1">
            <a:off x="1370701" y="476471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 flipH="1">
            <a:off x="2649705" y="466957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 flipH="1">
            <a:off x="3977753" y="455806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 flipH="1">
            <a:off x="3877607" y="521555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 flipH="1">
            <a:off x="4387056" y="539409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 flipH="1">
            <a:off x="4495911" y="563358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 flipH="1">
            <a:off x="4574294" y="482368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 flipH="1">
            <a:off x="2662764" y="575379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 flipH="1">
            <a:off x="1447916" y="5653647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71500" y="3919797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 flipH="1">
            <a:off x="636866" y="3989097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2044404" y="3194392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 flipH="1">
            <a:off x="2109770" y="326369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 rot="17882352">
            <a:off x="4343743" y="2870014"/>
            <a:ext cx="1006713" cy="1296187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772127" y="3377209"/>
            <a:ext cx="548355" cy="532581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 flipH="1">
            <a:off x="4894049" y="368852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 flipH="1">
            <a:off x="5069412" y="346119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 flipH="1">
            <a:off x="4405055" y="321579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4452" y="6655127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 flipH="1">
            <a:off x="749818" y="6724427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584339" y="6874881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 flipH="1">
            <a:off x="2723679" y="699679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 flipH="1">
            <a:off x="3064507" y="712653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924652" y="6712829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 flipH="1">
            <a:off x="4990018" y="678212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632086" y="5320985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165998" y="4357817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473846" y="3815273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647840" y="4124796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193654" y="499886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811069" y="2677738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47005" y="306585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071655" y="285448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6423" y="3528097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39679" y="6323113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7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894615" y="655780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950754" y="6361983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695821" y="4908710"/>
            <a:ext cx="1612472" cy="533400"/>
          </a:xfrm>
          <a:prstGeom prst="rect">
            <a:avLst/>
          </a:prstGeom>
        </p:spPr>
      </p:pic>
      <p:sp>
        <p:nvSpPr>
          <p:cNvPr id="135" name="Oval 134"/>
          <p:cNvSpPr/>
          <p:nvPr/>
        </p:nvSpPr>
        <p:spPr>
          <a:xfrm rot="16200000">
            <a:off x="9931715" y="5067978"/>
            <a:ext cx="288627" cy="288000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9975084" y="472601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?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51" name="Oval 150"/>
          <p:cNvSpPr>
            <a:spLocks noChangeAspect="1"/>
          </p:cNvSpPr>
          <p:nvPr/>
        </p:nvSpPr>
        <p:spPr>
          <a:xfrm flipH="1">
            <a:off x="9998799" y="514140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7675268" y="3923280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60" name="Oval 159"/>
          <p:cNvSpPr>
            <a:spLocks noChangeAspect="1"/>
          </p:cNvSpPr>
          <p:nvPr/>
        </p:nvSpPr>
        <p:spPr>
          <a:xfrm flipH="1">
            <a:off x="7740634" y="399258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9148172" y="3197875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62" name="Oval 161"/>
          <p:cNvSpPr>
            <a:spLocks noChangeAspect="1"/>
          </p:cNvSpPr>
          <p:nvPr/>
        </p:nvSpPr>
        <p:spPr>
          <a:xfrm flipH="1">
            <a:off x="9213538" y="326717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 rot="17882352">
            <a:off x="11447511" y="2873497"/>
            <a:ext cx="1006713" cy="1296187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11875895" y="3380692"/>
            <a:ext cx="548355" cy="532581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65" name="Oval 164"/>
          <p:cNvSpPr>
            <a:spLocks noChangeAspect="1"/>
          </p:cNvSpPr>
          <p:nvPr/>
        </p:nvSpPr>
        <p:spPr>
          <a:xfrm flipH="1">
            <a:off x="11997817" y="369200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6" name="Oval 165"/>
          <p:cNvSpPr>
            <a:spLocks noChangeAspect="1"/>
          </p:cNvSpPr>
          <p:nvPr/>
        </p:nvSpPr>
        <p:spPr>
          <a:xfrm flipH="1">
            <a:off x="12173180" y="3464681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7" name="Oval 166"/>
          <p:cNvSpPr>
            <a:spLocks noChangeAspect="1"/>
          </p:cNvSpPr>
          <p:nvPr/>
        </p:nvSpPr>
        <p:spPr>
          <a:xfrm flipH="1">
            <a:off x="11508823" y="321927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7788220" y="6658610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69" name="Oval 168"/>
          <p:cNvSpPr>
            <a:spLocks noChangeAspect="1"/>
          </p:cNvSpPr>
          <p:nvPr/>
        </p:nvSpPr>
        <p:spPr>
          <a:xfrm flipH="1">
            <a:off x="7853586" y="672791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9688107" y="6878364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71" name="Oval 170"/>
          <p:cNvSpPr>
            <a:spLocks noChangeAspect="1"/>
          </p:cNvSpPr>
          <p:nvPr/>
        </p:nvSpPr>
        <p:spPr>
          <a:xfrm flipH="1">
            <a:off x="9827447" y="700027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2" name="Oval 171"/>
          <p:cNvSpPr>
            <a:spLocks noChangeAspect="1"/>
          </p:cNvSpPr>
          <p:nvPr/>
        </p:nvSpPr>
        <p:spPr>
          <a:xfrm flipH="1">
            <a:off x="10168275" y="713001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12028420" y="6716312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74" name="Oval 173"/>
          <p:cNvSpPr>
            <a:spLocks noChangeAspect="1"/>
          </p:cNvSpPr>
          <p:nvPr/>
        </p:nvSpPr>
        <p:spPr>
          <a:xfrm flipH="1">
            <a:off x="12093786" y="678561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1914837" y="2681221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2150773" y="3069335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9175423" y="285797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700191" y="3531580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7843447" y="6326596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7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9998383" y="656129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2054522" y="6365466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cxnSp>
        <p:nvCxnSpPr>
          <p:cNvPr id="88" name="Straight Arrow Connector 87"/>
          <p:cNvCxnSpPr>
            <a:stCxn id="167" idx="6"/>
            <a:endCxn id="162" idx="2"/>
          </p:cNvCxnSpPr>
          <p:nvPr/>
        </p:nvCxnSpPr>
        <p:spPr>
          <a:xfrm flipH="1">
            <a:off x="9354253" y="3291275"/>
            <a:ext cx="2154570" cy="47900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62" idx="5"/>
            <a:endCxn id="160" idx="1"/>
          </p:cNvCxnSpPr>
          <p:nvPr/>
        </p:nvCxnSpPr>
        <p:spPr>
          <a:xfrm flipH="1">
            <a:off x="7860742" y="3390087"/>
            <a:ext cx="1373403" cy="623581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60" idx="3"/>
            <a:endCxn id="151" idx="7"/>
          </p:cNvCxnSpPr>
          <p:nvPr/>
        </p:nvCxnSpPr>
        <p:spPr>
          <a:xfrm>
            <a:off x="7860742" y="4115492"/>
            <a:ext cx="2158664" cy="1047005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51" idx="3"/>
            <a:endCxn id="174" idx="7"/>
          </p:cNvCxnSpPr>
          <p:nvPr/>
        </p:nvCxnSpPr>
        <p:spPr>
          <a:xfrm>
            <a:off x="10118907" y="5264321"/>
            <a:ext cx="1995486" cy="1542379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74" idx="6"/>
            <a:endCxn id="172" idx="2"/>
          </p:cNvCxnSpPr>
          <p:nvPr/>
        </p:nvCxnSpPr>
        <p:spPr>
          <a:xfrm flipH="1">
            <a:off x="10308990" y="6857612"/>
            <a:ext cx="1784796" cy="344403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72" idx="6"/>
            <a:endCxn id="171" idx="3"/>
          </p:cNvCxnSpPr>
          <p:nvPr/>
        </p:nvCxnSpPr>
        <p:spPr>
          <a:xfrm flipH="1" flipV="1">
            <a:off x="9947555" y="7123191"/>
            <a:ext cx="220720" cy="78824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71" idx="6"/>
            <a:endCxn id="169" idx="2"/>
          </p:cNvCxnSpPr>
          <p:nvPr/>
        </p:nvCxnSpPr>
        <p:spPr>
          <a:xfrm flipH="1" flipV="1">
            <a:off x="7994301" y="6799910"/>
            <a:ext cx="1833146" cy="272369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69" idx="1"/>
            <a:endCxn id="151" idx="5"/>
          </p:cNvCxnSpPr>
          <p:nvPr/>
        </p:nvCxnSpPr>
        <p:spPr>
          <a:xfrm flipV="1">
            <a:off x="7973694" y="5264321"/>
            <a:ext cx="2045712" cy="1484677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67"/>
          <p:cNvCxnSpPr>
            <a:stCxn id="151" idx="2"/>
            <a:endCxn id="166" idx="3"/>
          </p:cNvCxnSpPr>
          <p:nvPr/>
        </p:nvCxnSpPr>
        <p:spPr>
          <a:xfrm flipV="1">
            <a:off x="10139514" y="3587593"/>
            <a:ext cx="2153774" cy="1625816"/>
          </a:xfrm>
          <a:prstGeom prst="curvedConnector2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66" idx="5"/>
            <a:endCxn id="165" idx="1"/>
          </p:cNvCxnSpPr>
          <p:nvPr/>
        </p:nvCxnSpPr>
        <p:spPr>
          <a:xfrm flipH="1">
            <a:off x="12117925" y="3587593"/>
            <a:ext cx="75862" cy="125498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65" idx="7"/>
            <a:endCxn id="167" idx="3"/>
          </p:cNvCxnSpPr>
          <p:nvPr/>
        </p:nvCxnSpPr>
        <p:spPr>
          <a:xfrm flipH="1" flipV="1">
            <a:off x="11628931" y="3342187"/>
            <a:ext cx="389493" cy="370904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160775" y="8871532"/>
            <a:ext cx="1127252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Lift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 tour in contracted instance to </a:t>
            </a:r>
            <a:r>
              <a:rPr kumimoji="0" lang="en-US" sz="2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subtour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 in original instance</a:t>
            </a:r>
          </a:p>
        </p:txBody>
      </p:sp>
      <p:cxnSp>
        <p:nvCxnSpPr>
          <p:cNvPr id="89" name="Straight Arrow Connector 88"/>
          <p:cNvCxnSpPr>
            <a:stCxn id="55" idx="6"/>
            <a:endCxn id="50" idx="2"/>
          </p:cNvCxnSpPr>
          <p:nvPr/>
        </p:nvCxnSpPr>
        <p:spPr>
          <a:xfrm flipH="1">
            <a:off x="2250485" y="3287792"/>
            <a:ext cx="2154570" cy="47900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7"/>
            <a:endCxn id="55" idx="3"/>
          </p:cNvCxnSpPr>
          <p:nvPr/>
        </p:nvCxnSpPr>
        <p:spPr>
          <a:xfrm flipH="1" flipV="1">
            <a:off x="4525163" y="3338704"/>
            <a:ext cx="389493" cy="370904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54" idx="5"/>
            <a:endCxn id="53" idx="1"/>
          </p:cNvCxnSpPr>
          <p:nvPr/>
        </p:nvCxnSpPr>
        <p:spPr>
          <a:xfrm flipH="1">
            <a:off x="5014157" y="3584110"/>
            <a:ext cx="75862" cy="125498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67"/>
          <p:cNvCxnSpPr/>
          <p:nvPr/>
        </p:nvCxnSpPr>
        <p:spPr>
          <a:xfrm flipV="1">
            <a:off x="4715009" y="3605198"/>
            <a:ext cx="424760" cy="1290482"/>
          </a:xfrm>
          <a:prstGeom prst="curvedConnector2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50" idx="6"/>
            <a:endCxn id="48" idx="1"/>
          </p:cNvCxnSpPr>
          <p:nvPr/>
        </p:nvCxnSpPr>
        <p:spPr>
          <a:xfrm flipH="1">
            <a:off x="756974" y="3335692"/>
            <a:ext cx="1352796" cy="674493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48" idx="4"/>
            <a:endCxn id="31" idx="7"/>
          </p:cNvCxnSpPr>
          <p:nvPr/>
        </p:nvCxnSpPr>
        <p:spPr>
          <a:xfrm>
            <a:off x="707223" y="4133097"/>
            <a:ext cx="343257" cy="810351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37" idx="3"/>
            <a:endCxn id="62" idx="7"/>
          </p:cNvCxnSpPr>
          <p:nvPr/>
        </p:nvCxnSpPr>
        <p:spPr>
          <a:xfrm>
            <a:off x="4616019" y="5756495"/>
            <a:ext cx="394606" cy="1046722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849101" y="7676795"/>
            <a:ext cx="2711539" cy="888615"/>
            <a:chOff x="3849101" y="7676795"/>
            <a:chExt cx="2711539" cy="88861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9101" y="7676795"/>
              <a:ext cx="888615" cy="88861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830999" y="7919852"/>
              <a:ext cx="1729641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spc="0" normalizeH="0" baseline="0" dirty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rPr>
                <a:t>What to do?</a:t>
              </a:r>
              <a:endParaRPr kumimoji="0" lang="en-US" sz="22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658489" y="7920112"/>
            <a:ext cx="378148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Simply</a:t>
            </a:r>
            <a:r>
              <a:rPr kumimoji="0" lang="en-US" sz="2200" b="1" i="0" u="none" strike="noStrike" cap="none" spc="0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kumimoji="0" lang="en-US" sz="22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dd a shortest</a:t>
            </a:r>
            <a:r>
              <a:rPr kumimoji="0" lang="en-US" sz="2200" b="1" i="0" u="none" strike="noStrike" cap="none" spc="0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path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120" name="Straight Arrow Connector 119"/>
          <p:cNvCxnSpPr>
            <a:stCxn id="31" idx="3"/>
            <a:endCxn id="41" idx="7"/>
          </p:cNvCxnSpPr>
          <p:nvPr/>
        </p:nvCxnSpPr>
        <p:spPr>
          <a:xfrm>
            <a:off x="1149981" y="5045272"/>
            <a:ext cx="1533390" cy="729612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41" idx="2"/>
            <a:endCxn id="35" idx="5"/>
          </p:cNvCxnSpPr>
          <p:nvPr/>
        </p:nvCxnSpPr>
        <p:spPr>
          <a:xfrm flipV="1">
            <a:off x="2803479" y="5338470"/>
            <a:ext cx="1094735" cy="48732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35" idx="3"/>
            <a:endCxn id="37" idx="5"/>
          </p:cNvCxnSpPr>
          <p:nvPr/>
        </p:nvCxnSpPr>
        <p:spPr>
          <a:xfrm>
            <a:off x="3997715" y="5338470"/>
            <a:ext cx="518803" cy="418025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62" idx="5"/>
            <a:endCxn id="60" idx="3"/>
          </p:cNvCxnSpPr>
          <p:nvPr/>
        </p:nvCxnSpPr>
        <p:spPr>
          <a:xfrm flipH="1">
            <a:off x="3184615" y="6905041"/>
            <a:ext cx="1826010" cy="344403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60" idx="6"/>
            <a:endCxn id="59" idx="3"/>
          </p:cNvCxnSpPr>
          <p:nvPr/>
        </p:nvCxnSpPr>
        <p:spPr>
          <a:xfrm flipH="1" flipV="1">
            <a:off x="2843787" y="7119708"/>
            <a:ext cx="220720" cy="78824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59" idx="6"/>
            <a:endCxn id="57" idx="3"/>
          </p:cNvCxnSpPr>
          <p:nvPr/>
        </p:nvCxnSpPr>
        <p:spPr>
          <a:xfrm flipH="1" flipV="1">
            <a:off x="869926" y="6847339"/>
            <a:ext cx="1853753" cy="221457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57" idx="1"/>
            <a:endCxn id="44" idx="5"/>
          </p:cNvCxnSpPr>
          <p:nvPr/>
        </p:nvCxnSpPr>
        <p:spPr>
          <a:xfrm flipV="1">
            <a:off x="869926" y="5776559"/>
            <a:ext cx="598597" cy="968956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44" idx="1"/>
            <a:endCxn id="33" idx="5"/>
          </p:cNvCxnSpPr>
          <p:nvPr/>
        </p:nvCxnSpPr>
        <p:spPr>
          <a:xfrm flipV="1">
            <a:off x="1568024" y="4792487"/>
            <a:ext cx="1102288" cy="882248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33" idx="2"/>
            <a:endCxn id="34" idx="6"/>
          </p:cNvCxnSpPr>
          <p:nvPr/>
        </p:nvCxnSpPr>
        <p:spPr>
          <a:xfrm flipV="1">
            <a:off x="2790420" y="4630069"/>
            <a:ext cx="1187333" cy="111506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34" idx="3"/>
            <a:endCxn id="38" idx="6"/>
          </p:cNvCxnSpPr>
          <p:nvPr/>
        </p:nvCxnSpPr>
        <p:spPr>
          <a:xfrm>
            <a:off x="4097861" y="4680981"/>
            <a:ext cx="476433" cy="214699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1" name="Group 140"/>
          <p:cNvGrpSpPr/>
          <p:nvPr/>
        </p:nvGrpSpPr>
        <p:grpSpPr>
          <a:xfrm>
            <a:off x="8414622" y="3663590"/>
            <a:ext cx="3216916" cy="1388206"/>
            <a:chOff x="5371677" y="2385391"/>
            <a:chExt cx="1913756" cy="1005979"/>
          </a:xfrm>
        </p:grpSpPr>
        <p:sp>
          <p:nvSpPr>
            <p:cNvPr id="142" name="Line Callout 2 141"/>
            <p:cNvSpPr/>
            <p:nvPr/>
          </p:nvSpPr>
          <p:spPr>
            <a:xfrm flipV="1">
              <a:off x="6286341" y="3166916"/>
              <a:ext cx="168925" cy="224454"/>
            </a:xfrm>
            <a:prstGeom prst="borderCallout2">
              <a:avLst>
                <a:gd name="adj1" fmla="val 100329"/>
                <a:gd name="adj2" fmla="val 58512"/>
                <a:gd name="adj3" fmla="val 128427"/>
                <a:gd name="adj4" fmla="val 39166"/>
                <a:gd name="adj5" fmla="val 223884"/>
                <a:gd name="adj6" fmla="val 39522"/>
              </a:avLst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 flipH="1">
              <a:off x="5371677" y="2385391"/>
              <a:ext cx="1913756" cy="51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Set so that we always pay for the rewiring in lift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78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1500" y="2677738"/>
            <a:ext cx="12027461" cy="4717985"/>
            <a:chOff x="571500" y="2677738"/>
            <a:chExt cx="12027461" cy="4717985"/>
          </a:xfrm>
        </p:grpSpPr>
        <p:sp>
          <p:nvSpPr>
            <p:cNvPr id="43" name="Oval 42"/>
            <p:cNvSpPr/>
            <p:nvPr/>
          </p:nvSpPr>
          <p:spPr>
            <a:xfrm rot="16200000">
              <a:off x="1652739" y="2972025"/>
              <a:ext cx="2722228" cy="448009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588691" y="5684493"/>
              <a:ext cx="280800" cy="2866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584339" y="4600275"/>
              <a:ext cx="280800" cy="2866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90533" y="4669816"/>
              <a:ext cx="822769" cy="51735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 rot="14587709">
              <a:off x="3430244" y="4487159"/>
              <a:ext cx="1778563" cy="139431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 rot="14712130">
              <a:off x="4212673" y="5376293"/>
              <a:ext cx="576588" cy="410659"/>
            </a:xfrm>
            <a:prstGeom prst="ellipse">
              <a:avLst/>
            </a:prstGeom>
            <a:solidFill>
              <a:schemeClr val="accent5">
                <a:lumMod val="75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25990" y="4254185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 flipH="1">
              <a:off x="1029873" y="4922360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 flipH="1">
              <a:off x="1370701" y="4764710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 flipH="1">
              <a:off x="2649705" y="4669575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 flipH="1">
              <a:off x="3977753" y="4558069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 flipH="1">
              <a:off x="3877607" y="5215558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 flipH="1">
              <a:off x="4387056" y="5394093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 flipH="1">
              <a:off x="4495911" y="5633583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 flipH="1">
              <a:off x="4574294" y="4823680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 flipH="1">
              <a:off x="2662764" y="5753796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 flipH="1">
              <a:off x="1447916" y="5653647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71500" y="3919797"/>
              <a:ext cx="280800" cy="2866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 flipH="1">
              <a:off x="636866" y="3989097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2044404" y="3194392"/>
              <a:ext cx="280800" cy="2866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 flipH="1">
              <a:off x="2109770" y="3263692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 rot="17882352">
              <a:off x="4343743" y="2870014"/>
              <a:ext cx="1006713" cy="12961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772127" y="3377209"/>
              <a:ext cx="548355" cy="53258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 flipH="1">
              <a:off x="4894049" y="3688520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 flipH="1">
              <a:off x="5069412" y="3461198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 flipH="1">
              <a:off x="4405055" y="3215792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84452" y="6655127"/>
              <a:ext cx="280800" cy="2866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 flipH="1">
              <a:off x="749818" y="6724427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584339" y="6874881"/>
              <a:ext cx="822769" cy="51735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 flipH="1">
              <a:off x="2723679" y="6996796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 flipH="1">
              <a:off x="3064507" y="7126532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924652" y="6712829"/>
              <a:ext cx="280800" cy="2866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 flipH="1">
              <a:off x="4990018" y="6782129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632086" y="5320985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65998" y="4357817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473846" y="3815273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5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647840" y="4124796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4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193654" y="4998862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3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811069" y="2677738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6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047005" y="3065852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71655" y="2854489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96423" y="3528097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39679" y="6323113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7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894615" y="6557809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950754" y="6361983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3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5695821" y="4908710"/>
              <a:ext cx="1612472" cy="533400"/>
            </a:xfrm>
            <a:prstGeom prst="rect">
              <a:avLst/>
            </a:prstGeom>
          </p:spPr>
        </p:pic>
        <p:sp>
          <p:nvSpPr>
            <p:cNvPr id="135" name="Oval 134"/>
            <p:cNvSpPr/>
            <p:nvPr/>
          </p:nvSpPr>
          <p:spPr>
            <a:xfrm rot="16200000">
              <a:off x="9931715" y="5067978"/>
              <a:ext cx="288627" cy="288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9975084" y="4726019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?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151" name="Oval 150"/>
            <p:cNvSpPr>
              <a:spLocks noChangeAspect="1"/>
            </p:cNvSpPr>
            <p:nvPr/>
          </p:nvSpPr>
          <p:spPr>
            <a:xfrm flipH="1">
              <a:off x="9998799" y="5141409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7675268" y="3923280"/>
              <a:ext cx="280800" cy="2866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160" name="Oval 159"/>
            <p:cNvSpPr>
              <a:spLocks noChangeAspect="1"/>
            </p:cNvSpPr>
            <p:nvPr/>
          </p:nvSpPr>
          <p:spPr>
            <a:xfrm flipH="1">
              <a:off x="7740634" y="3992580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9148172" y="3197875"/>
              <a:ext cx="280800" cy="2866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162" name="Oval 161"/>
            <p:cNvSpPr>
              <a:spLocks noChangeAspect="1"/>
            </p:cNvSpPr>
            <p:nvPr/>
          </p:nvSpPr>
          <p:spPr>
            <a:xfrm flipH="1">
              <a:off x="9213538" y="3267175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 rot="17882352">
              <a:off x="11447511" y="2873497"/>
              <a:ext cx="1006713" cy="12961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11875895" y="3380692"/>
              <a:ext cx="548355" cy="53258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165" name="Oval 164"/>
            <p:cNvSpPr>
              <a:spLocks noChangeAspect="1"/>
            </p:cNvSpPr>
            <p:nvPr/>
          </p:nvSpPr>
          <p:spPr>
            <a:xfrm flipH="1">
              <a:off x="11997817" y="3692003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66" name="Oval 165"/>
            <p:cNvSpPr>
              <a:spLocks noChangeAspect="1"/>
            </p:cNvSpPr>
            <p:nvPr/>
          </p:nvSpPr>
          <p:spPr>
            <a:xfrm flipH="1">
              <a:off x="12173180" y="3464681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67" name="Oval 166"/>
            <p:cNvSpPr>
              <a:spLocks noChangeAspect="1"/>
            </p:cNvSpPr>
            <p:nvPr/>
          </p:nvSpPr>
          <p:spPr>
            <a:xfrm flipH="1">
              <a:off x="11508823" y="3219275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7788220" y="6658610"/>
              <a:ext cx="280800" cy="2866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169" name="Oval 168"/>
            <p:cNvSpPr>
              <a:spLocks noChangeAspect="1"/>
            </p:cNvSpPr>
            <p:nvPr/>
          </p:nvSpPr>
          <p:spPr>
            <a:xfrm flipH="1">
              <a:off x="7853586" y="6727910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9688107" y="6878364"/>
              <a:ext cx="822769" cy="51735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171" name="Oval 170"/>
            <p:cNvSpPr>
              <a:spLocks noChangeAspect="1"/>
            </p:cNvSpPr>
            <p:nvPr/>
          </p:nvSpPr>
          <p:spPr>
            <a:xfrm flipH="1">
              <a:off x="9827447" y="7000279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72" name="Oval 171"/>
            <p:cNvSpPr>
              <a:spLocks noChangeAspect="1"/>
            </p:cNvSpPr>
            <p:nvPr/>
          </p:nvSpPr>
          <p:spPr>
            <a:xfrm flipH="1">
              <a:off x="10168275" y="7130015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12028420" y="6716312"/>
              <a:ext cx="280800" cy="2866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174" name="Oval 173"/>
            <p:cNvSpPr>
              <a:spLocks noChangeAspect="1"/>
            </p:cNvSpPr>
            <p:nvPr/>
          </p:nvSpPr>
          <p:spPr>
            <a:xfrm flipH="1">
              <a:off x="12093786" y="6785612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1914837" y="2681221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6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2150773" y="3069335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9175423" y="2857972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7700191" y="3531580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7843447" y="6326596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7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9998383" y="6561292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2054522" y="6365466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3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cxnSp>
          <p:nvCxnSpPr>
            <p:cNvPr id="88" name="Straight Arrow Connector 87"/>
            <p:cNvCxnSpPr>
              <a:stCxn id="167" idx="6"/>
              <a:endCxn id="162" idx="2"/>
            </p:cNvCxnSpPr>
            <p:nvPr/>
          </p:nvCxnSpPr>
          <p:spPr>
            <a:xfrm flipH="1">
              <a:off x="9354253" y="3291275"/>
              <a:ext cx="2154570" cy="47900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162" idx="5"/>
              <a:endCxn id="160" idx="1"/>
            </p:cNvCxnSpPr>
            <p:nvPr/>
          </p:nvCxnSpPr>
          <p:spPr>
            <a:xfrm flipH="1">
              <a:off x="7860742" y="3390087"/>
              <a:ext cx="1373403" cy="623581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160" idx="3"/>
              <a:endCxn id="151" idx="7"/>
            </p:cNvCxnSpPr>
            <p:nvPr/>
          </p:nvCxnSpPr>
          <p:spPr>
            <a:xfrm>
              <a:off x="7860742" y="4115492"/>
              <a:ext cx="2158664" cy="1047005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51" idx="3"/>
              <a:endCxn id="174" idx="7"/>
            </p:cNvCxnSpPr>
            <p:nvPr/>
          </p:nvCxnSpPr>
          <p:spPr>
            <a:xfrm>
              <a:off x="10118907" y="5264321"/>
              <a:ext cx="1995486" cy="1542379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174" idx="6"/>
              <a:endCxn id="172" idx="2"/>
            </p:cNvCxnSpPr>
            <p:nvPr/>
          </p:nvCxnSpPr>
          <p:spPr>
            <a:xfrm flipH="1">
              <a:off x="10308990" y="6857612"/>
              <a:ext cx="1784796" cy="344403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72" idx="6"/>
              <a:endCxn id="171" idx="3"/>
            </p:cNvCxnSpPr>
            <p:nvPr/>
          </p:nvCxnSpPr>
          <p:spPr>
            <a:xfrm flipH="1" flipV="1">
              <a:off x="9947555" y="7123191"/>
              <a:ext cx="220720" cy="78824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171" idx="6"/>
              <a:endCxn id="169" idx="2"/>
            </p:cNvCxnSpPr>
            <p:nvPr/>
          </p:nvCxnSpPr>
          <p:spPr>
            <a:xfrm flipH="1" flipV="1">
              <a:off x="7994301" y="6799910"/>
              <a:ext cx="1833146" cy="272369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69" idx="1"/>
              <a:endCxn id="151" idx="5"/>
            </p:cNvCxnSpPr>
            <p:nvPr/>
          </p:nvCxnSpPr>
          <p:spPr>
            <a:xfrm flipV="1">
              <a:off x="7973694" y="5264321"/>
              <a:ext cx="2045712" cy="1484677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67"/>
            <p:cNvCxnSpPr>
              <a:stCxn id="151" idx="2"/>
              <a:endCxn id="166" idx="3"/>
            </p:cNvCxnSpPr>
            <p:nvPr/>
          </p:nvCxnSpPr>
          <p:spPr>
            <a:xfrm flipV="1">
              <a:off x="10139514" y="3587593"/>
              <a:ext cx="2153774" cy="1625816"/>
            </a:xfrm>
            <a:prstGeom prst="curvedConnector2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66" idx="5"/>
              <a:endCxn id="165" idx="1"/>
            </p:cNvCxnSpPr>
            <p:nvPr/>
          </p:nvCxnSpPr>
          <p:spPr>
            <a:xfrm flipH="1">
              <a:off x="12117925" y="3587593"/>
              <a:ext cx="75862" cy="125498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65" idx="7"/>
              <a:endCxn id="167" idx="3"/>
            </p:cNvCxnSpPr>
            <p:nvPr/>
          </p:nvCxnSpPr>
          <p:spPr>
            <a:xfrm flipH="1" flipV="1">
              <a:off x="11628931" y="3342187"/>
              <a:ext cx="389493" cy="370904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55" idx="6"/>
              <a:endCxn id="50" idx="2"/>
            </p:cNvCxnSpPr>
            <p:nvPr/>
          </p:nvCxnSpPr>
          <p:spPr>
            <a:xfrm flipH="1">
              <a:off x="2250485" y="3287792"/>
              <a:ext cx="2154570" cy="47900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53" idx="7"/>
              <a:endCxn id="55" idx="3"/>
            </p:cNvCxnSpPr>
            <p:nvPr/>
          </p:nvCxnSpPr>
          <p:spPr>
            <a:xfrm flipH="1" flipV="1">
              <a:off x="4525163" y="3338704"/>
              <a:ext cx="389493" cy="370904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54" idx="5"/>
              <a:endCxn id="53" idx="1"/>
            </p:cNvCxnSpPr>
            <p:nvPr/>
          </p:nvCxnSpPr>
          <p:spPr>
            <a:xfrm flipH="1">
              <a:off x="5014157" y="3584110"/>
              <a:ext cx="75862" cy="125498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67"/>
            <p:cNvCxnSpPr/>
            <p:nvPr/>
          </p:nvCxnSpPr>
          <p:spPr>
            <a:xfrm flipV="1">
              <a:off x="4715009" y="3605198"/>
              <a:ext cx="424760" cy="1290482"/>
            </a:xfrm>
            <a:prstGeom prst="curvedConnector2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50" idx="6"/>
              <a:endCxn id="48" idx="1"/>
            </p:cNvCxnSpPr>
            <p:nvPr/>
          </p:nvCxnSpPr>
          <p:spPr>
            <a:xfrm flipH="1">
              <a:off x="756974" y="3335692"/>
              <a:ext cx="1352796" cy="674493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48" idx="4"/>
              <a:endCxn id="31" idx="7"/>
            </p:cNvCxnSpPr>
            <p:nvPr/>
          </p:nvCxnSpPr>
          <p:spPr>
            <a:xfrm>
              <a:off x="707223" y="4133097"/>
              <a:ext cx="343257" cy="810351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37" idx="3"/>
              <a:endCxn id="62" idx="7"/>
            </p:cNvCxnSpPr>
            <p:nvPr/>
          </p:nvCxnSpPr>
          <p:spPr>
            <a:xfrm>
              <a:off x="4616019" y="5756495"/>
              <a:ext cx="394606" cy="1046722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31" idx="3"/>
              <a:endCxn id="41" idx="7"/>
            </p:cNvCxnSpPr>
            <p:nvPr/>
          </p:nvCxnSpPr>
          <p:spPr>
            <a:xfrm>
              <a:off x="1149981" y="5045272"/>
              <a:ext cx="1533390" cy="729612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41" idx="2"/>
              <a:endCxn id="35" idx="5"/>
            </p:cNvCxnSpPr>
            <p:nvPr/>
          </p:nvCxnSpPr>
          <p:spPr>
            <a:xfrm flipV="1">
              <a:off x="2803479" y="5338470"/>
              <a:ext cx="1094735" cy="48732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35" idx="3"/>
              <a:endCxn id="37" idx="5"/>
            </p:cNvCxnSpPr>
            <p:nvPr/>
          </p:nvCxnSpPr>
          <p:spPr>
            <a:xfrm>
              <a:off x="3997715" y="5338470"/>
              <a:ext cx="518803" cy="41802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62" idx="5"/>
              <a:endCxn id="60" idx="3"/>
            </p:cNvCxnSpPr>
            <p:nvPr/>
          </p:nvCxnSpPr>
          <p:spPr>
            <a:xfrm flipH="1">
              <a:off x="3184615" y="6905041"/>
              <a:ext cx="1826010" cy="344403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60" idx="6"/>
              <a:endCxn id="59" idx="3"/>
            </p:cNvCxnSpPr>
            <p:nvPr/>
          </p:nvCxnSpPr>
          <p:spPr>
            <a:xfrm flipH="1" flipV="1">
              <a:off x="2843787" y="7119708"/>
              <a:ext cx="220720" cy="78824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59" idx="6"/>
              <a:endCxn id="57" idx="3"/>
            </p:cNvCxnSpPr>
            <p:nvPr/>
          </p:nvCxnSpPr>
          <p:spPr>
            <a:xfrm flipH="1" flipV="1">
              <a:off x="869926" y="6847339"/>
              <a:ext cx="1853753" cy="221457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57" idx="1"/>
              <a:endCxn id="44" idx="5"/>
            </p:cNvCxnSpPr>
            <p:nvPr/>
          </p:nvCxnSpPr>
          <p:spPr>
            <a:xfrm flipV="1">
              <a:off x="869926" y="5776559"/>
              <a:ext cx="598597" cy="968956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stCxn id="44" idx="1"/>
              <a:endCxn id="33" idx="5"/>
            </p:cNvCxnSpPr>
            <p:nvPr/>
          </p:nvCxnSpPr>
          <p:spPr>
            <a:xfrm flipV="1">
              <a:off x="1568024" y="4792487"/>
              <a:ext cx="1102288" cy="882248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33" idx="2"/>
              <a:endCxn id="34" idx="6"/>
            </p:cNvCxnSpPr>
            <p:nvPr/>
          </p:nvCxnSpPr>
          <p:spPr>
            <a:xfrm flipV="1">
              <a:off x="2790420" y="4630069"/>
              <a:ext cx="1187333" cy="111506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34" idx="3"/>
              <a:endCxn id="38" idx="6"/>
            </p:cNvCxnSpPr>
            <p:nvPr/>
          </p:nvCxnSpPr>
          <p:spPr>
            <a:xfrm>
              <a:off x="4097861" y="4680981"/>
              <a:ext cx="476433" cy="214699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1" name="Group 140"/>
            <p:cNvGrpSpPr/>
            <p:nvPr/>
          </p:nvGrpSpPr>
          <p:grpSpPr>
            <a:xfrm>
              <a:off x="8414622" y="3663590"/>
              <a:ext cx="3216916" cy="1388206"/>
              <a:chOff x="5371677" y="2385391"/>
              <a:chExt cx="1913756" cy="1005979"/>
            </a:xfrm>
          </p:grpSpPr>
          <p:sp>
            <p:nvSpPr>
              <p:cNvPr id="142" name="Line Callout 2 141"/>
              <p:cNvSpPr/>
              <p:nvPr/>
            </p:nvSpPr>
            <p:spPr>
              <a:xfrm flipV="1">
                <a:off x="6286341" y="3166916"/>
                <a:ext cx="168925" cy="224454"/>
              </a:xfrm>
              <a:prstGeom prst="borderCallout2">
                <a:avLst>
                  <a:gd name="adj1" fmla="val 100329"/>
                  <a:gd name="adj2" fmla="val 58512"/>
                  <a:gd name="adj3" fmla="val 128427"/>
                  <a:gd name="adj4" fmla="val 39166"/>
                  <a:gd name="adj5" fmla="val 223884"/>
                  <a:gd name="adj6" fmla="val 39522"/>
                </a:avLst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 flipH="1">
                <a:off x="5371677" y="2385391"/>
                <a:ext cx="1913756" cy="51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Set so that we always pay for the rewiring in lift</a:t>
                </a:r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265" name="TextBox 264"/>
          <p:cNvSpPr txBox="1"/>
          <p:nvPr/>
        </p:nvSpPr>
        <p:spPr>
          <a:xfrm>
            <a:off x="1589916" y="5009180"/>
            <a:ext cx="10580676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Set y-value of new set to pay for</a:t>
            </a:r>
            <a:endParaRPr kumimoji="0" lang="pl-PL" sz="2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600" dirty="0" smtClean="0"/>
              <a:t>maximum cost over all possible ways to enter and exit </a:t>
            </a:r>
            <a:r>
              <a:rPr lang="pl-PL" sz="2600" dirty="0" smtClean="0"/>
              <a:t>the </a:t>
            </a:r>
            <a:r>
              <a:rPr lang="pl-PL" sz="2600" dirty="0" err="1" smtClean="0"/>
              <a:t>original</a:t>
            </a:r>
            <a:r>
              <a:rPr lang="en-US" sz="2600" dirty="0" smtClean="0"/>
              <a:t> set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30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375E-6 1.19792E-6 L 0.00244 -0.281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40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122"/>
          <p:cNvSpPr/>
          <p:nvPr/>
        </p:nvSpPr>
        <p:spPr>
          <a:xfrm rot="16200000">
            <a:off x="1677662" y="216538"/>
            <a:ext cx="2722228" cy="448009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2613614" y="2929006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2609262" y="1844788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915456" y="1914329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37" name="Oval 136"/>
          <p:cNvSpPr/>
          <p:nvPr/>
        </p:nvSpPr>
        <p:spPr>
          <a:xfrm rot="14587709">
            <a:off x="3455167" y="1731671"/>
            <a:ext cx="1778563" cy="1394312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39" name="Oval 138"/>
          <p:cNvSpPr/>
          <p:nvPr/>
        </p:nvSpPr>
        <p:spPr>
          <a:xfrm rot="14712130">
            <a:off x="4237596" y="2620806"/>
            <a:ext cx="576588" cy="410659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650913" y="1498698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45" name="Oval 144"/>
          <p:cNvSpPr>
            <a:spLocks noChangeAspect="1"/>
          </p:cNvSpPr>
          <p:nvPr/>
        </p:nvSpPr>
        <p:spPr>
          <a:xfrm flipH="1">
            <a:off x="1054796" y="2166873"/>
            <a:ext cx="140715" cy="144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6" name="Oval 145"/>
          <p:cNvSpPr>
            <a:spLocks noChangeAspect="1"/>
          </p:cNvSpPr>
          <p:nvPr/>
        </p:nvSpPr>
        <p:spPr>
          <a:xfrm flipH="1">
            <a:off x="1395624" y="200922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7" name="Oval 146"/>
          <p:cNvSpPr>
            <a:spLocks noChangeAspect="1"/>
          </p:cNvSpPr>
          <p:nvPr/>
        </p:nvSpPr>
        <p:spPr>
          <a:xfrm flipH="1">
            <a:off x="2674628" y="191408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8" name="Oval 147"/>
          <p:cNvSpPr>
            <a:spLocks noChangeAspect="1"/>
          </p:cNvSpPr>
          <p:nvPr/>
        </p:nvSpPr>
        <p:spPr>
          <a:xfrm flipH="1">
            <a:off x="4002676" y="180258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9" name="Oval 148"/>
          <p:cNvSpPr>
            <a:spLocks noChangeAspect="1"/>
          </p:cNvSpPr>
          <p:nvPr/>
        </p:nvSpPr>
        <p:spPr>
          <a:xfrm flipH="1">
            <a:off x="3902530" y="2460071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0" name="Oval 149"/>
          <p:cNvSpPr>
            <a:spLocks noChangeAspect="1"/>
          </p:cNvSpPr>
          <p:nvPr/>
        </p:nvSpPr>
        <p:spPr>
          <a:xfrm flipH="1">
            <a:off x="4411979" y="2638606"/>
            <a:ext cx="140715" cy="144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2" name="Oval 151"/>
          <p:cNvSpPr>
            <a:spLocks noChangeAspect="1"/>
          </p:cNvSpPr>
          <p:nvPr/>
        </p:nvSpPr>
        <p:spPr>
          <a:xfrm flipH="1">
            <a:off x="4520834" y="2878096"/>
            <a:ext cx="140715" cy="144000"/>
          </a:xfrm>
          <a:prstGeom prst="ellipse">
            <a:avLst/>
          </a:prstGeom>
          <a:solidFill>
            <a:srgbClr val="88885A"/>
          </a:solidFill>
          <a:ln w="25400">
            <a:solidFill>
              <a:srgbClr val="6262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3" name="Oval 152"/>
          <p:cNvSpPr>
            <a:spLocks noChangeAspect="1"/>
          </p:cNvSpPr>
          <p:nvPr/>
        </p:nvSpPr>
        <p:spPr>
          <a:xfrm flipH="1">
            <a:off x="4599217" y="206819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4" name="Oval 153"/>
          <p:cNvSpPr>
            <a:spLocks noChangeAspect="1"/>
          </p:cNvSpPr>
          <p:nvPr/>
        </p:nvSpPr>
        <p:spPr>
          <a:xfrm flipH="1">
            <a:off x="2687687" y="299830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5" name="Oval 154"/>
          <p:cNvSpPr>
            <a:spLocks noChangeAspect="1"/>
          </p:cNvSpPr>
          <p:nvPr/>
        </p:nvSpPr>
        <p:spPr>
          <a:xfrm flipH="1">
            <a:off x="1472839" y="289816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596423" y="1164310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57" name="Oval 156"/>
          <p:cNvSpPr>
            <a:spLocks noChangeAspect="1"/>
          </p:cNvSpPr>
          <p:nvPr/>
        </p:nvSpPr>
        <p:spPr>
          <a:xfrm flipH="1">
            <a:off x="661789" y="123361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2069327" y="438905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75" name="Oval 174"/>
          <p:cNvSpPr>
            <a:spLocks noChangeAspect="1"/>
          </p:cNvSpPr>
          <p:nvPr/>
        </p:nvSpPr>
        <p:spPr>
          <a:xfrm flipH="1">
            <a:off x="2134693" y="50820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6" name="Oval 175"/>
          <p:cNvSpPr/>
          <p:nvPr/>
        </p:nvSpPr>
        <p:spPr>
          <a:xfrm rot="17882352">
            <a:off x="4368666" y="114527"/>
            <a:ext cx="1006713" cy="1296187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4797050" y="621722"/>
            <a:ext cx="548355" cy="532581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78" name="Oval 177"/>
          <p:cNvSpPr>
            <a:spLocks noChangeAspect="1"/>
          </p:cNvSpPr>
          <p:nvPr/>
        </p:nvSpPr>
        <p:spPr>
          <a:xfrm flipH="1">
            <a:off x="4918972" y="93303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9" name="Oval 178"/>
          <p:cNvSpPr>
            <a:spLocks noChangeAspect="1"/>
          </p:cNvSpPr>
          <p:nvPr/>
        </p:nvSpPr>
        <p:spPr>
          <a:xfrm flipH="1">
            <a:off x="5094335" y="705711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7" name="Oval 186"/>
          <p:cNvSpPr>
            <a:spLocks noChangeAspect="1"/>
          </p:cNvSpPr>
          <p:nvPr/>
        </p:nvSpPr>
        <p:spPr>
          <a:xfrm flipH="1">
            <a:off x="4429978" y="46030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709375" y="3899640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89" name="Oval 188"/>
          <p:cNvSpPr>
            <a:spLocks noChangeAspect="1"/>
          </p:cNvSpPr>
          <p:nvPr/>
        </p:nvSpPr>
        <p:spPr>
          <a:xfrm flipH="1">
            <a:off x="774741" y="396894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2609262" y="4119394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91" name="Oval 190"/>
          <p:cNvSpPr>
            <a:spLocks noChangeAspect="1"/>
          </p:cNvSpPr>
          <p:nvPr/>
        </p:nvSpPr>
        <p:spPr>
          <a:xfrm flipH="1">
            <a:off x="2748602" y="424130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2" name="Oval 191"/>
          <p:cNvSpPr>
            <a:spLocks noChangeAspect="1"/>
          </p:cNvSpPr>
          <p:nvPr/>
        </p:nvSpPr>
        <p:spPr>
          <a:xfrm flipH="1">
            <a:off x="3089430" y="437104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4949575" y="3957342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94" name="Oval 193"/>
          <p:cNvSpPr>
            <a:spLocks noChangeAspect="1"/>
          </p:cNvSpPr>
          <p:nvPr/>
        </p:nvSpPr>
        <p:spPr>
          <a:xfrm flipH="1">
            <a:off x="5014941" y="402664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2657009" y="2565498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1190921" y="1602330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1498769" y="1059786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672763" y="136930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4218577" y="2243375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4835992" y="-7774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5071928" y="310365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2096578" y="9900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621346" y="772610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764602" y="3567626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7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2919538" y="380232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4975677" y="3606496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pic>
        <p:nvPicPr>
          <p:cNvPr id="207" name="Picture 2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720744" y="2153223"/>
            <a:ext cx="1612472" cy="533400"/>
          </a:xfrm>
          <a:prstGeom prst="rect">
            <a:avLst/>
          </a:prstGeom>
        </p:spPr>
      </p:pic>
      <p:sp>
        <p:nvSpPr>
          <p:cNvPr id="208" name="Oval 207"/>
          <p:cNvSpPr/>
          <p:nvPr/>
        </p:nvSpPr>
        <p:spPr>
          <a:xfrm rot="16200000">
            <a:off x="9956638" y="2312491"/>
            <a:ext cx="288627" cy="288000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0000007" y="197053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?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210" name="Oval 209"/>
          <p:cNvSpPr>
            <a:spLocks noChangeAspect="1"/>
          </p:cNvSpPr>
          <p:nvPr/>
        </p:nvSpPr>
        <p:spPr>
          <a:xfrm flipH="1">
            <a:off x="10023722" y="238592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7700191" y="1167793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12" name="Oval 211"/>
          <p:cNvSpPr>
            <a:spLocks noChangeAspect="1"/>
          </p:cNvSpPr>
          <p:nvPr/>
        </p:nvSpPr>
        <p:spPr>
          <a:xfrm flipH="1">
            <a:off x="7765557" y="123709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9173095" y="442388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14" name="Oval 213"/>
          <p:cNvSpPr>
            <a:spLocks noChangeAspect="1"/>
          </p:cNvSpPr>
          <p:nvPr/>
        </p:nvSpPr>
        <p:spPr>
          <a:xfrm flipH="1">
            <a:off x="9238461" y="51168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15" name="Oval 214"/>
          <p:cNvSpPr/>
          <p:nvPr/>
        </p:nvSpPr>
        <p:spPr>
          <a:xfrm rot="17882352">
            <a:off x="11472434" y="118010"/>
            <a:ext cx="1006713" cy="1296187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11900818" y="625205"/>
            <a:ext cx="548355" cy="532581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17" name="Oval 216"/>
          <p:cNvSpPr>
            <a:spLocks noChangeAspect="1"/>
          </p:cNvSpPr>
          <p:nvPr/>
        </p:nvSpPr>
        <p:spPr>
          <a:xfrm flipH="1">
            <a:off x="12022740" y="93651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18" name="Oval 217"/>
          <p:cNvSpPr>
            <a:spLocks noChangeAspect="1"/>
          </p:cNvSpPr>
          <p:nvPr/>
        </p:nvSpPr>
        <p:spPr>
          <a:xfrm flipH="1">
            <a:off x="12198103" y="709194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19" name="Oval 218"/>
          <p:cNvSpPr>
            <a:spLocks noChangeAspect="1"/>
          </p:cNvSpPr>
          <p:nvPr/>
        </p:nvSpPr>
        <p:spPr>
          <a:xfrm flipH="1">
            <a:off x="11533746" y="46378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7813143" y="3903123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21" name="Oval 220"/>
          <p:cNvSpPr>
            <a:spLocks noChangeAspect="1"/>
          </p:cNvSpPr>
          <p:nvPr/>
        </p:nvSpPr>
        <p:spPr>
          <a:xfrm flipH="1">
            <a:off x="7878509" y="397242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9713030" y="4122877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23" name="Oval 222"/>
          <p:cNvSpPr>
            <a:spLocks noChangeAspect="1"/>
          </p:cNvSpPr>
          <p:nvPr/>
        </p:nvSpPr>
        <p:spPr>
          <a:xfrm flipH="1">
            <a:off x="9852370" y="424479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4" name="Oval 223"/>
          <p:cNvSpPr>
            <a:spLocks noChangeAspect="1"/>
          </p:cNvSpPr>
          <p:nvPr/>
        </p:nvSpPr>
        <p:spPr>
          <a:xfrm flipH="1">
            <a:off x="10193198" y="437452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12053343" y="3960825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>
          <a:xfrm flipH="1">
            <a:off x="12118709" y="403012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1939760" y="-74266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12175696" y="313848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9200346" y="102485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7725114" y="776093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7868370" y="357110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7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10023306" y="3805805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12079445" y="360997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grpSp>
        <p:nvGrpSpPr>
          <p:cNvPr id="262" name="Group 261"/>
          <p:cNvGrpSpPr/>
          <p:nvPr/>
        </p:nvGrpSpPr>
        <p:grpSpPr>
          <a:xfrm>
            <a:off x="8439545" y="908103"/>
            <a:ext cx="3216916" cy="1388206"/>
            <a:chOff x="5371677" y="2385391"/>
            <a:chExt cx="1913756" cy="1005979"/>
          </a:xfrm>
        </p:grpSpPr>
        <p:sp>
          <p:nvSpPr>
            <p:cNvPr id="263" name="Line Callout 2 262"/>
            <p:cNvSpPr/>
            <p:nvPr/>
          </p:nvSpPr>
          <p:spPr>
            <a:xfrm flipV="1">
              <a:off x="6286341" y="3166916"/>
              <a:ext cx="168925" cy="224454"/>
            </a:xfrm>
            <a:prstGeom prst="borderCallout2">
              <a:avLst>
                <a:gd name="adj1" fmla="val 100329"/>
                <a:gd name="adj2" fmla="val 58512"/>
                <a:gd name="adj3" fmla="val 128427"/>
                <a:gd name="adj4" fmla="val 39166"/>
                <a:gd name="adj5" fmla="val 223884"/>
                <a:gd name="adj6" fmla="val 39522"/>
              </a:avLst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TextBox 263"/>
            <p:cNvSpPr txBox="1"/>
            <p:nvPr/>
          </p:nvSpPr>
          <p:spPr>
            <a:xfrm flipH="1">
              <a:off x="5371677" y="2385391"/>
              <a:ext cx="1913756" cy="51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Set so that we always pay for the rewiring in lift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265" name="Straight Arrow Connector 264"/>
          <p:cNvCxnSpPr>
            <a:endCxn id="145" idx="6"/>
          </p:cNvCxnSpPr>
          <p:nvPr/>
        </p:nvCxnSpPr>
        <p:spPr>
          <a:xfrm>
            <a:off x="463463" y="1802582"/>
            <a:ext cx="591333" cy="436291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>
            <a:stCxn id="152" idx="1"/>
          </p:cNvCxnSpPr>
          <p:nvPr/>
        </p:nvCxnSpPr>
        <p:spPr>
          <a:xfrm flipV="1">
            <a:off x="4640942" y="1748900"/>
            <a:ext cx="1039721" cy="1150284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>
            <a:stCxn id="145" idx="3"/>
            <a:endCxn id="146" idx="6"/>
          </p:cNvCxnSpPr>
          <p:nvPr/>
        </p:nvCxnSpPr>
        <p:spPr>
          <a:xfrm flipV="1">
            <a:off x="1174904" y="2081223"/>
            <a:ext cx="220720" cy="208562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stCxn id="154" idx="7"/>
            <a:endCxn id="147" idx="4"/>
          </p:cNvCxnSpPr>
          <p:nvPr/>
        </p:nvCxnSpPr>
        <p:spPr>
          <a:xfrm flipV="1">
            <a:off x="2708294" y="2058088"/>
            <a:ext cx="36691" cy="961309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>
            <a:stCxn id="147" idx="2"/>
            <a:endCxn id="148" idx="6"/>
          </p:cNvCxnSpPr>
          <p:nvPr/>
        </p:nvCxnSpPr>
        <p:spPr>
          <a:xfrm flipV="1">
            <a:off x="2815343" y="1874582"/>
            <a:ext cx="1187333" cy="111506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>
            <a:stCxn id="148" idx="4"/>
            <a:endCxn id="153" idx="7"/>
          </p:cNvCxnSpPr>
          <p:nvPr/>
        </p:nvCxnSpPr>
        <p:spPr>
          <a:xfrm>
            <a:off x="4073033" y="1946582"/>
            <a:ext cx="546791" cy="142699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>
            <a:stCxn id="149" idx="2"/>
            <a:endCxn id="150" idx="0"/>
          </p:cNvCxnSpPr>
          <p:nvPr/>
        </p:nvCxnSpPr>
        <p:spPr>
          <a:xfrm>
            <a:off x="4043245" y="2532071"/>
            <a:ext cx="439091" cy="106535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89916" y="5009180"/>
            <a:ext cx="10580676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Set y-value of new set to pay for</a:t>
            </a:r>
            <a:endParaRPr kumimoji="0" lang="pl-PL" sz="2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600" dirty="0" smtClean="0"/>
              <a:t>maximum cost over all possible ways to enter and exit </a:t>
            </a:r>
            <a:r>
              <a:rPr lang="pl-PL" sz="2600" dirty="0" smtClean="0"/>
              <a:t>the </a:t>
            </a:r>
            <a:r>
              <a:rPr lang="pl-PL" sz="2600" dirty="0" err="1" smtClean="0"/>
              <a:t>original</a:t>
            </a:r>
            <a:r>
              <a:rPr lang="pl-PL" sz="2600" dirty="0" smtClean="0"/>
              <a:t> </a:t>
            </a:r>
            <a:r>
              <a:rPr lang="en-US" sz="2600" dirty="0" smtClean="0"/>
              <a:t>set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1582779" y="6235546"/>
            <a:ext cx="10580676" cy="11028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In example:</a:t>
            </a:r>
          </a:p>
          <a:p>
            <a:pPr marL="0" marR="0" indent="0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r>
              <a:rPr lang="en-US" sz="2600" dirty="0" smtClean="0"/>
              <a:t> = 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5+2+2+1+4+3</a:t>
            </a:r>
            <a:r>
              <a:rPr lang="en-US" sz="2600" dirty="0" smtClean="0"/>
              <a:t> = 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17</a:t>
            </a:r>
            <a:r>
              <a:rPr lang="en-US" sz="2600" dirty="0" smtClean="0"/>
              <a:t>       </a:t>
            </a:r>
            <a:r>
              <a:rPr lang="en-US" sz="2000" i="1" dirty="0" smtClean="0"/>
              <a:t>(path crosses every tight </a:t>
            </a:r>
            <a:r>
              <a:rPr lang="en-US" sz="2000" i="1" dirty="0" smtClean="0"/>
              <a:t>set)</a:t>
            </a:r>
            <a:endParaRPr kumimoji="0" lang="en-US" sz="20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  <p:cxnSp>
        <p:nvCxnSpPr>
          <p:cNvPr id="87" name="Straight Arrow Connector 86"/>
          <p:cNvCxnSpPr>
            <a:stCxn id="155" idx="2"/>
            <a:endCxn id="154" idx="7"/>
          </p:cNvCxnSpPr>
          <p:nvPr/>
        </p:nvCxnSpPr>
        <p:spPr>
          <a:xfrm>
            <a:off x="1613554" y="2970160"/>
            <a:ext cx="1094740" cy="49237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46" idx="4"/>
            <a:endCxn id="155" idx="0"/>
          </p:cNvCxnSpPr>
          <p:nvPr/>
        </p:nvCxnSpPr>
        <p:spPr>
          <a:xfrm>
            <a:off x="1465981" y="2153223"/>
            <a:ext cx="77215" cy="744937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53" idx="5"/>
            <a:endCxn id="149" idx="1"/>
          </p:cNvCxnSpPr>
          <p:nvPr/>
        </p:nvCxnSpPr>
        <p:spPr>
          <a:xfrm flipH="1">
            <a:off x="4022638" y="2191105"/>
            <a:ext cx="597186" cy="290054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150" idx="6"/>
            <a:endCxn id="152" idx="5"/>
          </p:cNvCxnSpPr>
          <p:nvPr/>
        </p:nvCxnSpPr>
        <p:spPr>
          <a:xfrm rot="10800000" flipH="1" flipV="1">
            <a:off x="4411979" y="2710606"/>
            <a:ext cx="129462" cy="290402"/>
          </a:xfrm>
          <a:prstGeom prst="curvedConnector4">
            <a:avLst>
              <a:gd name="adj1" fmla="val -38626"/>
              <a:gd name="adj2" fmla="val 67083"/>
            </a:avLst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1378746" y="7939728"/>
            <a:ext cx="11070427" cy="6565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Fact: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lang="pl-PL" sz="2600" dirty="0" err="1" smtClean="0">
                <a:solidFill>
                  <a:srgbClr val="FFFFFF"/>
                </a:solidFill>
              </a:rPr>
              <a:t>This</a:t>
            </a:r>
            <a:r>
              <a:rPr lang="pl-PL" sz="2600" dirty="0" smtClean="0">
                <a:solidFill>
                  <a:srgbClr val="FFFFFF"/>
                </a:solidFill>
              </a:rPr>
              <a:t> </a:t>
            </a:r>
            <a:r>
              <a:rPr lang="pl-PL" sz="2600" dirty="0" err="1" smtClean="0">
                <a:solidFill>
                  <a:srgbClr val="FFFFFF"/>
                </a:solidFill>
              </a:rPr>
              <a:t>is</a:t>
            </a:r>
            <a:r>
              <a:rPr lang="pl-PL" sz="2600" dirty="0" smtClean="0">
                <a:solidFill>
                  <a:srgbClr val="FFFFFF"/>
                </a:solidFill>
              </a:rPr>
              <a:t> the </a:t>
            </a:r>
            <a:r>
              <a:rPr lang="pl-PL" sz="2600" dirty="0" err="1" smtClean="0">
                <a:solidFill>
                  <a:srgbClr val="FFFFFF"/>
                </a:solidFill>
              </a:rPr>
              <a:t>worst</a:t>
            </a:r>
            <a:r>
              <a:rPr lang="pl-PL" sz="2600" dirty="0" smtClean="0">
                <a:solidFill>
                  <a:srgbClr val="FFFFFF"/>
                </a:solidFill>
              </a:rPr>
              <a:t> </a:t>
            </a:r>
            <a:r>
              <a:rPr lang="pl-PL" sz="2600" dirty="0" err="1" smtClean="0">
                <a:solidFill>
                  <a:srgbClr val="FFFFFF"/>
                </a:solidFill>
              </a:rPr>
              <a:t>case</a:t>
            </a:r>
            <a:r>
              <a:rPr lang="pl-PL" sz="2600" dirty="0" smtClean="0">
                <a:solidFill>
                  <a:srgbClr val="FFFFFF"/>
                </a:solidFill>
              </a:rPr>
              <a:t>. </a:t>
            </a:r>
            <a:r>
              <a:rPr lang="pl-PL" sz="2600" dirty="0" err="1" smtClean="0">
                <a:solidFill>
                  <a:srgbClr val="FFFFFF"/>
                </a:solidFill>
              </a:rPr>
              <a:t>So</a:t>
            </a:r>
            <a:r>
              <a:rPr lang="pl-PL" sz="2600" dirty="0" smtClean="0">
                <a:solidFill>
                  <a:srgbClr val="FFFFFF"/>
                </a:solidFill>
              </a:rPr>
              <a:t> </a:t>
            </a:r>
            <a:r>
              <a:rPr lang="en-US" sz="2600" dirty="0" smtClean="0">
                <a:solidFill>
                  <a:srgbClr val="FFFFFF"/>
                </a:solidFill>
              </a:rPr>
              <a:t>contraction does not increase LP-value</a:t>
            </a:r>
            <a:endParaRPr kumimoji="0" lang="en-US" sz="26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sym typeface="Helvetica Neue Light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370807" y="8856383"/>
            <a:ext cx="11070427" cy="6565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Def: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lang="en-US" sz="2600" dirty="0" smtClean="0">
                <a:solidFill>
                  <a:srgbClr val="FFFFFF"/>
                </a:solidFill>
              </a:rPr>
              <a:t>Set is </a:t>
            </a:r>
            <a:r>
              <a:rPr lang="en-US" sz="2600" b="1" dirty="0" smtClean="0">
                <a:solidFill>
                  <a:srgbClr val="FFFFFF"/>
                </a:solidFill>
              </a:rPr>
              <a:t>reducible</a:t>
            </a:r>
            <a:r>
              <a:rPr lang="en-US" sz="2600" dirty="0" smtClean="0">
                <a:solidFill>
                  <a:srgbClr val="FFFFFF"/>
                </a:solidFill>
              </a:rPr>
              <a:t> if contraction decreases LP-value a lot</a:t>
            </a:r>
            <a:endParaRPr kumimoji="0" lang="en-US" sz="26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sym typeface="Helvetica Neue Ligh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9944877" y="1962739"/>
            <a:ext cx="35907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17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 flipH="1">
            <a:off x="4409007" y="263513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0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/>
      <p:bldP spid="118" grpId="0" animBg="1"/>
      <p:bldP spid="119" grpId="0" animBg="1"/>
      <p:bldP spid="1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contraction</a:t>
            </a:r>
            <a:endParaRPr lang="en-US" dirty="0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348" y="52327"/>
            <a:ext cx="6715784" cy="2852001"/>
          </a:xfrm>
          <a:prstGeom prst="rect">
            <a:avLst/>
          </a:prstGeom>
        </p:spPr>
      </p:pic>
      <p:sp>
        <p:nvSpPr>
          <p:cNvPr id="110" name="Rectangle 109"/>
          <p:cNvSpPr/>
          <p:nvPr/>
        </p:nvSpPr>
        <p:spPr>
          <a:xfrm>
            <a:off x="734605" y="3397490"/>
            <a:ext cx="11535589" cy="6565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Fact: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lang="en-US" sz="2600" dirty="0" smtClean="0">
                <a:solidFill>
                  <a:srgbClr val="FFFFFF"/>
                </a:solidFill>
              </a:rPr>
              <a:t>Lift no more expensive than tour in contracted instance </a:t>
            </a:r>
            <a:r>
              <a:rPr lang="en-US" sz="2200" dirty="0" smtClean="0">
                <a:solidFill>
                  <a:srgbClr val="FFFFFF"/>
                </a:solidFill>
              </a:rPr>
              <a:t>(by design)</a:t>
            </a:r>
            <a:endParaRPr kumimoji="0" lang="en-US" sz="22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sym typeface="Helvetica Neue Light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77288" y="6155436"/>
            <a:ext cx="11535589" cy="1256754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Negative </a:t>
            </a:r>
            <a:r>
              <a:rPr kumimoji="0" lang="en-US" sz="30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f</a:t>
            </a:r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act: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lang="en-US" sz="2600" dirty="0" smtClean="0">
                <a:solidFill>
                  <a:srgbClr val="FFFFFF"/>
                </a:solidFill>
              </a:rPr>
              <a:t>Lift is a </a:t>
            </a:r>
            <a:r>
              <a:rPr lang="en-US" sz="2600" dirty="0" err="1" smtClean="0">
                <a:solidFill>
                  <a:srgbClr val="FFFFFF"/>
                </a:solidFill>
              </a:rPr>
              <a:t>subtour</a:t>
            </a:r>
            <a:r>
              <a:rPr lang="en-US" sz="2600" dirty="0" smtClean="0">
                <a:solidFill>
                  <a:srgbClr val="FFFFFF"/>
                </a:solidFill>
              </a:rPr>
              <a:t> but </a:t>
            </a:r>
            <a:r>
              <a:rPr lang="en-US" sz="2600" b="1" dirty="0" smtClean="0">
                <a:solidFill>
                  <a:srgbClr val="FFFFFF"/>
                </a:solidFill>
              </a:rPr>
              <a:t>may not be a tour</a:t>
            </a:r>
            <a:r>
              <a:rPr lang="en-US" sz="2600" dirty="0" smtClean="0">
                <a:solidFill>
                  <a:srgbClr val="FFFFFF"/>
                </a:solidFill>
              </a:rPr>
              <a:t>: </a:t>
            </a:r>
          </a:p>
          <a:p>
            <a:pPr algn="l">
              <a:lnSpc>
                <a:spcPct val="150000"/>
              </a:lnSpc>
            </a:pPr>
            <a:r>
              <a:rPr lang="en-US" sz="2600" dirty="0">
                <a:solidFill>
                  <a:srgbClr val="FFFFFF"/>
                </a:solidFill>
              </a:rPr>
              <a:t>	</a:t>
            </a:r>
            <a:r>
              <a:rPr lang="en-US" sz="2600" dirty="0" smtClean="0">
                <a:solidFill>
                  <a:srgbClr val="FFFFFF"/>
                </a:solidFill>
              </a:rPr>
              <a:t>		</a:t>
            </a:r>
            <a:r>
              <a:rPr lang="pl-PL" sz="2600" dirty="0" smtClean="0">
                <a:solidFill>
                  <a:srgbClr val="FFFFFF"/>
                </a:solidFill>
              </a:rPr>
              <a:t>           </a:t>
            </a:r>
            <a:r>
              <a:rPr lang="en-US" sz="2600" dirty="0" smtClean="0">
                <a:solidFill>
                  <a:srgbClr val="FFFFFF"/>
                </a:solidFill>
              </a:rPr>
              <a:t>it visits all vertices outside contracted set but not inside</a:t>
            </a:r>
            <a:endParaRPr kumimoji="0" lang="en-US" sz="26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sym typeface="Helvetica Neue Ligh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77288" y="9002365"/>
            <a:ext cx="1064623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T</a:t>
            </a:r>
            <a:r>
              <a:rPr lang="en-US" sz="2400" dirty="0" smtClean="0"/>
              <a:t>hen we can </a:t>
            </a:r>
            <a:r>
              <a:rPr lang="en-US" sz="2400" b="1" dirty="0" smtClean="0"/>
              <a:t>use remaining budget to complete </a:t>
            </a:r>
            <a:r>
              <a:rPr lang="en-US" sz="2400" dirty="0" smtClean="0"/>
              <a:t>the lift into tour!</a:t>
            </a:r>
            <a:endParaRPr kumimoji="0" lang="en-US" sz="24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" y="5724370"/>
            <a:ext cx="3356519" cy="21705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7288" y="8191341"/>
            <a:ext cx="11535589" cy="6565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Def: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lang="en-US" sz="2600" dirty="0" smtClean="0">
                <a:solidFill>
                  <a:srgbClr val="FFFFFF"/>
                </a:solidFill>
              </a:rPr>
              <a:t>Set is </a:t>
            </a:r>
            <a:r>
              <a:rPr lang="en-US" sz="2600" b="1" dirty="0" smtClean="0">
                <a:solidFill>
                  <a:srgbClr val="FFFFFF"/>
                </a:solidFill>
              </a:rPr>
              <a:t>reducible</a:t>
            </a:r>
            <a:r>
              <a:rPr lang="en-US" sz="2600" dirty="0" smtClean="0">
                <a:solidFill>
                  <a:srgbClr val="FFFFFF"/>
                </a:solidFill>
              </a:rPr>
              <a:t> if contraction decreases LP-value a lot</a:t>
            </a:r>
            <a:endParaRPr kumimoji="0" lang="en-US" sz="26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sym typeface="Helvetica Neue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605" y="4687841"/>
            <a:ext cx="326119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So</a:t>
            </a:r>
            <a:r>
              <a:rPr kumimoji="0" lang="pl-PL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are</a:t>
            </a:r>
            <a:r>
              <a:rPr kumimoji="0" lang="pl-PL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we </a:t>
            </a:r>
            <a:r>
              <a:rPr kumimoji="0" lang="pl-PL" sz="32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done</a:t>
            </a:r>
            <a:r>
              <a:rPr kumimoji="0" lang="pl-PL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?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30154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1" animBg="1"/>
      <p:bldP spid="111" grpId="0" animBg="1"/>
      <p:bldP spid="112" grpId="0"/>
      <p:bldP spid="9" grpId="0" animBg="1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70000" y="4181407"/>
            <a:ext cx="10464800" cy="933589"/>
          </a:xfrm>
        </p:spPr>
        <p:txBody>
          <a:bodyPr/>
          <a:lstStyle/>
          <a:p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Implementing recursive strategy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79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raveling Salesman Proble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Traveling Salesman Problem</a:t>
            </a:r>
          </a:p>
        </p:txBody>
      </p:sp>
      <p:sp>
        <p:nvSpPr>
          <p:cNvPr id="143" name="Variants studied in mathematics by Hamilton and Kirkman already in the 1800’s…"/>
          <p:cNvSpPr txBox="1">
            <a:spLocks noGrp="1"/>
          </p:cNvSpPr>
          <p:nvPr>
            <p:ph type="body" sz="half" idx="1"/>
          </p:nvPr>
        </p:nvSpPr>
        <p:spPr>
          <a:xfrm>
            <a:off x="531137" y="2506790"/>
            <a:ext cx="7363917" cy="4861124"/>
          </a:xfrm>
          <a:prstGeom prst="rect">
            <a:avLst/>
          </a:prstGeom>
        </p:spPr>
        <p:txBody>
          <a:bodyPr/>
          <a:lstStyle/>
          <a:p>
            <a: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Variants studied in mathematics by Hamilton and Kirkman already in the 1800’s</a:t>
            </a:r>
          </a:p>
          <a:p>
            <a: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Benchmark problem: one of the most studied NP-hard optimization </a:t>
            </a:r>
            <a:r>
              <a:rPr dirty="0" smtClean="0"/>
              <a:t>problem</a:t>
            </a:r>
            <a:r>
              <a:rPr lang="pl-PL" dirty="0" smtClean="0"/>
              <a:t>s</a:t>
            </a:r>
            <a:endParaRPr lang="en-US" dirty="0" smtClean="0"/>
          </a:p>
          <a:p>
            <a: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 smtClean="0"/>
              <a:t>Intractable: (current) exact algorithms require exponential time </a:t>
            </a:r>
            <a:endParaRPr dirty="0"/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10332198" y="1798099"/>
            <a:ext cx="2029700" cy="2476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80483" y="518931"/>
            <a:ext cx="2029701" cy="2786077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What can efficient computation accomplish?"/>
          <p:cNvSpPr/>
          <p:nvPr/>
        </p:nvSpPr>
        <p:spPr>
          <a:xfrm>
            <a:off x="1339849" y="7484485"/>
            <a:ext cx="10325101" cy="1270000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00" tIns="50800" rIns="50800" bIns="50800" anchor="ctr"/>
          <a:lstStyle/>
          <a:p>
            <a:pPr lvl="1"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pl-PL" dirty="0" smtClean="0"/>
              <a:t>Focus: </a:t>
            </a:r>
            <a:r>
              <a:rPr lang="pl-PL" dirty="0" err="1" smtClean="0"/>
              <a:t>approximation</a:t>
            </a:r>
            <a:r>
              <a:rPr lang="pl-PL" dirty="0" smtClean="0"/>
              <a:t> </a:t>
            </a:r>
            <a:r>
              <a:rPr lang="pl-PL" dirty="0" err="1" smtClean="0"/>
              <a:t>algorithms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8632627" y="4470018"/>
            <a:ext cx="2215270" cy="2232066"/>
            <a:chOff x="3146564" y="2970672"/>
            <a:chExt cx="1055966" cy="10964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200000">
              <a:off x="3146564" y="2970673"/>
              <a:ext cx="810000" cy="108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00000">
              <a:off x="3223555" y="2970672"/>
              <a:ext cx="810000" cy="108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00000">
              <a:off x="3309801" y="2987149"/>
              <a:ext cx="796313" cy="108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00000">
              <a:off x="3392530" y="2984809"/>
              <a:ext cx="810000" cy="108000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624132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 rot="16200000">
            <a:off x="1645041" y="2653371"/>
            <a:ext cx="2722228" cy="448009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580993" y="5365839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576641" y="4281621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82835" y="4351162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4" name="Oval 33"/>
          <p:cNvSpPr/>
          <p:nvPr/>
        </p:nvSpPr>
        <p:spPr>
          <a:xfrm rot="14587709">
            <a:off x="3422546" y="4168505"/>
            <a:ext cx="1778563" cy="1394312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5" name="Oval 34"/>
          <p:cNvSpPr/>
          <p:nvPr/>
        </p:nvSpPr>
        <p:spPr>
          <a:xfrm rot="14712130">
            <a:off x="4204975" y="5057639"/>
            <a:ext cx="576588" cy="410659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18292" y="3935531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 flipH="1">
            <a:off x="1022175" y="460370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 flipH="1">
            <a:off x="1363003" y="444605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 flipH="1">
            <a:off x="2642007" y="4350921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 flipH="1">
            <a:off x="3970055" y="423941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 flipH="1">
            <a:off x="3869909" y="4896904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 flipH="1">
            <a:off x="4379358" y="507543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 flipH="1">
            <a:off x="4488213" y="531492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 flipH="1">
            <a:off x="4566596" y="450502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 flipH="1">
            <a:off x="2655066" y="543514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 flipH="1">
            <a:off x="1440218" y="533499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63802" y="3601143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 flipH="1">
            <a:off x="629168" y="367044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2036706" y="2875738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 flipH="1">
            <a:off x="2102072" y="294503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 rot="17882352">
            <a:off x="4336045" y="2551360"/>
            <a:ext cx="1006713" cy="1296187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764429" y="3058555"/>
            <a:ext cx="548355" cy="532581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 flipH="1">
            <a:off x="4886351" y="336986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 flipH="1">
            <a:off x="5061714" y="3142544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 flipH="1">
            <a:off x="4397357" y="289713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676754" y="6336473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 flipH="1">
            <a:off x="742120" y="640577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576641" y="6556227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 flipH="1">
            <a:off x="2715981" y="667814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 flipH="1">
            <a:off x="3056809" y="680787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916954" y="6394175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 flipH="1">
            <a:off x="4982320" y="646347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24388" y="5002331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58300" y="4039163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66148" y="349661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640142" y="380614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85956" y="4680208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03371" y="2359084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39307" y="2747198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63957" y="2535835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8725" y="3209443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31981" y="600445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7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886917" y="6239155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43056" y="604332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5688123" y="2362567"/>
            <a:ext cx="6903140" cy="4714502"/>
            <a:chOff x="5688123" y="2362567"/>
            <a:chExt cx="6903140" cy="4714502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88123" y="4590056"/>
              <a:ext cx="1612472" cy="533400"/>
            </a:xfrm>
            <a:prstGeom prst="rect">
              <a:avLst/>
            </a:prstGeom>
          </p:spPr>
        </p:pic>
        <p:sp>
          <p:nvSpPr>
            <p:cNvPr id="76" name="Oval 75"/>
            <p:cNvSpPr/>
            <p:nvPr/>
          </p:nvSpPr>
          <p:spPr>
            <a:xfrm rot="16200000">
              <a:off x="9924017" y="4749324"/>
              <a:ext cx="288627" cy="288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903265" y="4407365"/>
              <a:ext cx="359074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14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 flipH="1">
              <a:off x="9991101" y="4822755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7667570" y="3604626"/>
              <a:ext cx="280800" cy="2866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 flipH="1">
              <a:off x="7732936" y="3673926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9140474" y="2879221"/>
              <a:ext cx="280800" cy="2866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 flipH="1">
              <a:off x="9205840" y="2948521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 rot="17882352">
              <a:off x="11439813" y="2554843"/>
              <a:ext cx="1006713" cy="12961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11868197" y="3062038"/>
              <a:ext cx="548355" cy="53258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 flipH="1">
              <a:off x="11990119" y="3373349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 flipH="1">
              <a:off x="12165482" y="3146027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 flipH="1">
              <a:off x="11501125" y="2900621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7780522" y="6339956"/>
              <a:ext cx="280800" cy="2866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 flipH="1">
              <a:off x="7845888" y="6409256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9680409" y="6559710"/>
              <a:ext cx="822769" cy="51735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 flipH="1">
              <a:off x="9819749" y="6681625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 flipH="1">
              <a:off x="10160577" y="6811361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12020722" y="6397658"/>
              <a:ext cx="280800" cy="2866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 flipH="1">
              <a:off x="12086088" y="6466958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907139" y="2362567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6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2143075" y="2750681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9167725" y="2539318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692493" y="3212926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835749" y="6007942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7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9990685" y="6242638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2046824" y="6046812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3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2547752" y="3176263"/>
                <a:ext cx="132908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+mn-ea"/>
                        <a:cs typeface="+mn-cs"/>
                        <a:sym typeface="Helvetica Neue Light"/>
                      </a:rPr>
                      <m:t>𝑆</m:t>
                    </m:r>
                  </m:oMath>
                </a14:m>
                <a:r>
                  <a:rPr kumimoji="0" lang="en-US" sz="20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Helvetica Neue Light"/>
                  </a:rPr>
                  <a:t>:</a:t>
                </a:r>
                <a:r>
                  <a:rPr kumimoji="0" lang="en-US" sz="1400" b="0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Helvetica Neue Light"/>
                  </a:rPr>
                  <a:t>reducible set</a:t>
                </a:r>
                <a:endPara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 Light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752" y="3176263"/>
                <a:ext cx="1329082" cy="410369"/>
              </a:xfrm>
              <a:prstGeom prst="rect">
                <a:avLst/>
              </a:prstGeom>
              <a:blipFill rotWithShape="0">
                <a:blip r:embed="rId3"/>
                <a:stretch>
                  <a:fillRect l="-2294" t="-4478" r="-3670" b="-268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Rectangle 104"/>
          <p:cNvSpPr/>
          <p:nvPr/>
        </p:nvSpPr>
        <p:spPr>
          <a:xfrm>
            <a:off x="7044266" y="56023"/>
            <a:ext cx="5811133" cy="185744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Content Placeholder 2"/>
              <p:cNvSpPr txBox="1">
                <a:spLocks/>
              </p:cNvSpPr>
              <p:nvPr/>
            </p:nvSpPr>
            <p:spPr>
              <a:xfrm>
                <a:off x="7044266" y="132729"/>
                <a:ext cx="5990386" cy="1848470"/>
              </a:xfrm>
              <a:prstGeom prst="rect">
                <a:avLst/>
              </a:prstGeom>
            </p:spPr>
            <p:txBody>
              <a:bodyPr vert="horz" lIns="130048" tIns="65024" rIns="130048" bIns="65024" rtlCol="0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</a:rPr>
                  <a:t>Select reducible set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𝑺</m:t>
                    </m:r>
                  </m:oMath>
                </a14:m>
                <a:endParaRPr lang="en-US" b="1" i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Recursively find tour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in instance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 smtClean="0"/>
                  <a:t> contracted</a:t>
                </a:r>
              </a:p>
              <a:p>
                <a:pPr marL="0" indent="0">
                  <a:buNone/>
                </a:pPr>
                <a:r>
                  <a:rPr lang="en-US" dirty="0" smtClean="0"/>
                  <a:t>Complete lift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𝑇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to a tour in original instance using saved-up budget</a:t>
                </a:r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sz="1707" b="1" dirty="0"/>
              </a:p>
            </p:txBody>
          </p:sp>
        </mc:Choice>
        <mc:Fallback>
          <p:sp>
            <p:nvSpPr>
              <p:cNvPr id="10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266" y="132729"/>
                <a:ext cx="5990386" cy="1848470"/>
              </a:xfrm>
              <a:prstGeom prst="rect">
                <a:avLst/>
              </a:prstGeom>
              <a:blipFill rotWithShape="0">
                <a:blip r:embed="rId4"/>
                <a:stretch>
                  <a:fillRect l="-509" t="-2310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itle 5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</p:spPr>
        <p:txBody>
          <a:bodyPr/>
          <a:lstStyle/>
          <a:p>
            <a:r>
              <a:rPr lang="en-US" dirty="0" err="1" smtClean="0"/>
              <a:t>Alg</a:t>
            </a:r>
            <a:r>
              <a:rPr lang="en-US" dirty="0" smtClean="0"/>
              <a:t> if ∃ reducible set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85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 rot="16200000">
            <a:off x="1645041" y="2653371"/>
            <a:ext cx="2722228" cy="448009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580993" y="5365839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576641" y="4281621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82835" y="4351162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4" name="Oval 33"/>
          <p:cNvSpPr/>
          <p:nvPr/>
        </p:nvSpPr>
        <p:spPr>
          <a:xfrm rot="14587709">
            <a:off x="3422546" y="4168505"/>
            <a:ext cx="1778563" cy="1394312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5" name="Oval 34"/>
          <p:cNvSpPr/>
          <p:nvPr/>
        </p:nvSpPr>
        <p:spPr>
          <a:xfrm rot="14712130">
            <a:off x="4204975" y="5057639"/>
            <a:ext cx="576588" cy="410659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18292" y="3935531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 flipH="1">
            <a:off x="1022175" y="460370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 flipH="1">
            <a:off x="1363003" y="444605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 flipH="1">
            <a:off x="2642007" y="4350921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 flipH="1">
            <a:off x="3970055" y="423941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 flipH="1">
            <a:off x="3869909" y="4896904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 flipH="1">
            <a:off x="4379358" y="507543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 flipH="1">
            <a:off x="4488213" y="531492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 flipH="1">
            <a:off x="4566596" y="450502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 flipH="1">
            <a:off x="2655066" y="543514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 flipH="1">
            <a:off x="1440218" y="533499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63802" y="3601143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 flipH="1">
            <a:off x="629168" y="367044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2036706" y="2875738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 flipH="1">
            <a:off x="2102072" y="294503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 rot="17882352">
            <a:off x="4336045" y="2551360"/>
            <a:ext cx="1006713" cy="1296187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764429" y="3058555"/>
            <a:ext cx="548355" cy="532581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 flipH="1">
            <a:off x="4886351" y="336986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 flipH="1">
            <a:off x="5061714" y="3142544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 flipH="1">
            <a:off x="4397357" y="289713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676754" y="6336473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 flipH="1">
            <a:off x="742120" y="640577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576641" y="6556227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 flipH="1">
            <a:off x="2715981" y="667814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 flipH="1">
            <a:off x="3056809" y="680787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916954" y="6394175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 flipH="1">
            <a:off x="4982320" y="646347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24388" y="5002331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58300" y="4039163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66148" y="349661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640142" y="380614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85956" y="4680208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03371" y="2359084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39307" y="2747198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63957" y="2535835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8725" y="3209443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31981" y="600445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7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886917" y="6239155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43056" y="604332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123" y="4590056"/>
            <a:ext cx="1612472" cy="533400"/>
          </a:xfrm>
          <a:prstGeom prst="rect">
            <a:avLst/>
          </a:prstGeom>
        </p:spPr>
      </p:pic>
      <p:sp>
        <p:nvSpPr>
          <p:cNvPr id="76" name="Oval 75"/>
          <p:cNvSpPr/>
          <p:nvPr/>
        </p:nvSpPr>
        <p:spPr>
          <a:xfrm rot="16200000">
            <a:off x="9924017" y="4749324"/>
            <a:ext cx="288627" cy="288000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903265" y="4407365"/>
            <a:ext cx="35907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14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 flipH="1">
            <a:off x="9991101" y="482275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7667570" y="3604626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 flipH="1">
            <a:off x="7732936" y="367392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9140474" y="2879221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 flipH="1">
            <a:off x="9205840" y="2948521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 rot="17882352">
            <a:off x="11439813" y="2554843"/>
            <a:ext cx="1006713" cy="1296187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11868197" y="3062038"/>
            <a:ext cx="548355" cy="532581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 flipH="1">
            <a:off x="11990119" y="337334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 flipH="1">
            <a:off x="12165482" y="3146027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 flipH="1">
            <a:off x="11501125" y="2900621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7780522" y="6339956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 flipH="1">
            <a:off x="7845888" y="640925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9680409" y="6559710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 flipH="1">
            <a:off x="9819749" y="668162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 flipH="1">
            <a:off x="10160577" y="6811361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12020722" y="6397658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 flipH="1">
            <a:off x="12086088" y="646695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1907139" y="2362567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2143075" y="2750681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167725" y="2539318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692493" y="3212926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835749" y="600794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7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990685" y="6242638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2046824" y="604681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9346555" y="2972621"/>
            <a:ext cx="2154570" cy="47900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7853044" y="3071433"/>
            <a:ext cx="1373403" cy="623581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7853044" y="3796838"/>
            <a:ext cx="2158664" cy="1047005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10111209" y="4945667"/>
            <a:ext cx="1995486" cy="1542379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10301292" y="6538958"/>
            <a:ext cx="1784796" cy="344403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 flipV="1">
            <a:off x="9939857" y="6804537"/>
            <a:ext cx="220720" cy="78824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 flipV="1">
            <a:off x="7986603" y="6481256"/>
            <a:ext cx="1833146" cy="272369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7965996" y="4945667"/>
            <a:ext cx="2045712" cy="1484677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67"/>
          <p:cNvCxnSpPr/>
          <p:nvPr/>
        </p:nvCxnSpPr>
        <p:spPr>
          <a:xfrm flipV="1">
            <a:off x="10131816" y="3268939"/>
            <a:ext cx="2153774" cy="1625816"/>
          </a:xfrm>
          <a:prstGeom prst="curvedConnector2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12110227" y="3268939"/>
            <a:ext cx="75862" cy="125498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 flipV="1">
            <a:off x="11621233" y="3023533"/>
            <a:ext cx="389493" cy="370904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2172429" y="7364722"/>
                <a:ext cx="9519679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lang="en-US" sz="2000" dirty="0" smtClean="0"/>
                  <a:t>Recursive call returns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 smtClean="0"/>
                  <a:t>-</a:t>
                </a:r>
                <a:r>
                  <a:rPr lang="en-US" sz="2000" dirty="0"/>
                  <a:t>approximate solution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sz="2000" dirty="0"/>
                  <a:t> on smaller instance: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charset="0"/>
                        </a:rPr>
                        <m:t>𝑤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𝑇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</a:rPr>
                        <m:t>≤</m:t>
                      </m:r>
                      <m:r>
                        <a:rPr lang="pl-PL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mr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𝑂𝑃𝑇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 −</m:t>
                          </m:r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𝑑𝑟𝑜𝑝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</a:rPr>
                        <m:t>=</m:t>
                      </m:r>
                      <m:r>
                        <a:rPr lang="pl-PL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l-PL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i="1">
                          <a:latin typeface="Cambria Math" charset="0"/>
                        </a:rPr>
                        <m:t>𝑂𝑃𝑇</m:t>
                      </m:r>
                      <m:r>
                        <a:rPr lang="en-US" sz="2000" i="1">
                          <a:latin typeface="Cambria Math" charset="0"/>
                        </a:rPr>
                        <m:t>−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𝑏𝑢𝑑𝑔𝑒𝑡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429" y="7364722"/>
                <a:ext cx="9519679" cy="718145"/>
              </a:xfrm>
              <a:prstGeom prst="rect">
                <a:avLst/>
              </a:prstGeom>
              <a:blipFill rotWithShape="0">
                <a:blip r:embed="rId3"/>
                <a:stretch>
                  <a:fillRect l="-1088" t="-2542" b="-93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2547752" y="3176263"/>
                <a:ext cx="132908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+mn-ea"/>
                        <a:cs typeface="+mn-cs"/>
                        <a:sym typeface="Helvetica Neue Light"/>
                      </a:rPr>
                      <m:t>𝑆</m:t>
                    </m:r>
                  </m:oMath>
                </a14:m>
                <a:r>
                  <a:rPr kumimoji="0" lang="en-US" sz="20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Helvetica Neue Light"/>
                  </a:rPr>
                  <a:t>:</a:t>
                </a:r>
                <a:r>
                  <a:rPr kumimoji="0" lang="en-US" sz="1400" b="0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Helvetica Neue Light"/>
                  </a:rPr>
                  <a:t>reducible set</a:t>
                </a:r>
                <a:endPara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 Light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752" y="3176263"/>
                <a:ext cx="1329082" cy="410369"/>
              </a:xfrm>
              <a:prstGeom prst="rect">
                <a:avLst/>
              </a:prstGeom>
              <a:blipFill rotWithShape="0">
                <a:blip r:embed="rId4"/>
                <a:stretch>
                  <a:fillRect l="-2294" t="-4478" r="-3670" b="-268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Rectangle 114"/>
          <p:cNvSpPr/>
          <p:nvPr/>
        </p:nvSpPr>
        <p:spPr>
          <a:xfrm>
            <a:off x="7044266" y="56023"/>
            <a:ext cx="5811133" cy="185744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Content Placeholder 2"/>
              <p:cNvSpPr txBox="1">
                <a:spLocks/>
              </p:cNvSpPr>
              <p:nvPr/>
            </p:nvSpPr>
            <p:spPr>
              <a:xfrm>
                <a:off x="7044266" y="132729"/>
                <a:ext cx="5990386" cy="1848470"/>
              </a:xfrm>
              <a:prstGeom prst="rect">
                <a:avLst/>
              </a:prstGeom>
            </p:spPr>
            <p:txBody>
              <a:bodyPr vert="horz" lIns="130048" tIns="65024" rIns="130048" bIns="65024" rtlCol="0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Select reducible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endParaRPr lang="en-US" i="1" dirty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</a:rPr>
                  <a:t>Recursively find tour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𝑻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</a:rPr>
                  <a:t/>
                </a:r>
                <a:br>
                  <a:rPr lang="en-US" b="1" dirty="0" smtClean="0">
                    <a:solidFill>
                      <a:schemeClr val="accent1"/>
                    </a:solidFill>
                  </a:rPr>
                </a:br>
                <a:r>
                  <a:rPr lang="en-US" b="1" dirty="0" smtClean="0">
                    <a:solidFill>
                      <a:schemeClr val="accent1"/>
                    </a:solidFill>
                  </a:rPr>
                  <a:t>in instance with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𝑺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</a:rPr>
                  <a:t> contracted</a:t>
                </a:r>
              </a:p>
              <a:p>
                <a:pPr marL="0" indent="0">
                  <a:buNone/>
                </a:pPr>
                <a:r>
                  <a:rPr lang="en-US" dirty="0" smtClean="0"/>
                  <a:t>Complete lift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𝑇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to a tour in original instance using saved-up budget</a:t>
                </a:r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sz="1707" b="1" dirty="0"/>
              </a:p>
            </p:txBody>
          </p:sp>
        </mc:Choice>
        <mc:Fallback>
          <p:sp>
            <p:nvSpPr>
              <p:cNvPr id="1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266" y="132729"/>
                <a:ext cx="5990386" cy="1848470"/>
              </a:xfrm>
              <a:prstGeom prst="rect">
                <a:avLst/>
              </a:prstGeom>
              <a:blipFill rotWithShape="0">
                <a:blip r:embed="rId5"/>
                <a:stretch>
                  <a:fillRect l="-509" t="-2310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itle 5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</p:spPr>
        <p:txBody>
          <a:bodyPr/>
          <a:lstStyle/>
          <a:p>
            <a:r>
              <a:rPr lang="en-US" dirty="0" err="1" smtClean="0"/>
              <a:t>Alg</a:t>
            </a:r>
            <a:r>
              <a:rPr lang="en-US" dirty="0" smtClean="0"/>
              <a:t> if ∃ reducible set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7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688123" y="4590056"/>
            <a:ext cx="1612472" cy="533400"/>
          </a:xfrm>
          <a:prstGeom prst="rect">
            <a:avLst/>
          </a:prstGeom>
        </p:spPr>
      </p:pic>
      <p:sp>
        <p:nvSpPr>
          <p:cNvPr id="76" name="Oval 75"/>
          <p:cNvSpPr/>
          <p:nvPr/>
        </p:nvSpPr>
        <p:spPr>
          <a:xfrm rot="16200000">
            <a:off x="9924017" y="4749324"/>
            <a:ext cx="288627" cy="288000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903265" y="4407365"/>
            <a:ext cx="35907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14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 flipH="1">
            <a:off x="9991101" y="482275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7667570" y="3604626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 flipH="1">
            <a:off x="7732936" y="367392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9140474" y="2879221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 flipH="1">
            <a:off x="9205840" y="2948521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 rot="17882352">
            <a:off x="11439813" y="2554843"/>
            <a:ext cx="1006713" cy="1296187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11868197" y="3062038"/>
            <a:ext cx="548355" cy="532581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 flipH="1">
            <a:off x="11990119" y="337334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 flipH="1">
            <a:off x="12165482" y="3146027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 flipH="1">
            <a:off x="11501125" y="2900621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7780522" y="6339956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 flipH="1">
            <a:off x="7845888" y="640925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9680409" y="6559710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 flipH="1">
            <a:off x="9819749" y="668162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 flipH="1">
            <a:off x="10160577" y="6811361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12020722" y="6397658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 flipH="1">
            <a:off x="12086088" y="646695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1907139" y="2362567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2143075" y="2750681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167725" y="2539318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692493" y="3212926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835749" y="600794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7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990685" y="6242638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2046824" y="604681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9346555" y="2972621"/>
            <a:ext cx="2154570" cy="47900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7853044" y="3071433"/>
            <a:ext cx="1373403" cy="623581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7853044" y="3796838"/>
            <a:ext cx="2158664" cy="1047005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10111209" y="4945667"/>
            <a:ext cx="1995486" cy="1542379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10301292" y="6538958"/>
            <a:ext cx="1784796" cy="344403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 flipV="1">
            <a:off x="9939857" y="6804537"/>
            <a:ext cx="220720" cy="78824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 flipV="1">
            <a:off x="7986603" y="6481256"/>
            <a:ext cx="1833146" cy="272369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7965996" y="4945667"/>
            <a:ext cx="2045712" cy="1484677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67"/>
          <p:cNvCxnSpPr/>
          <p:nvPr/>
        </p:nvCxnSpPr>
        <p:spPr>
          <a:xfrm flipV="1">
            <a:off x="10131816" y="3268939"/>
            <a:ext cx="2153774" cy="1625816"/>
          </a:xfrm>
          <a:prstGeom prst="curvedConnector2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12110227" y="3268939"/>
            <a:ext cx="75862" cy="125498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 flipV="1">
            <a:off x="11621233" y="3023533"/>
            <a:ext cx="389493" cy="370904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 rot="16200000">
            <a:off x="1643838" y="2648099"/>
            <a:ext cx="2722228" cy="448009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2579790" y="5360567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2575438" y="4276349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881632" y="4345890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18" name="Oval 117"/>
          <p:cNvSpPr/>
          <p:nvPr/>
        </p:nvSpPr>
        <p:spPr>
          <a:xfrm rot="14587709">
            <a:off x="3421343" y="4163233"/>
            <a:ext cx="1778563" cy="1394312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19" name="Oval 118"/>
          <p:cNvSpPr/>
          <p:nvPr/>
        </p:nvSpPr>
        <p:spPr>
          <a:xfrm rot="14712130">
            <a:off x="4203772" y="5052367"/>
            <a:ext cx="576588" cy="410659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617089" y="393025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 flipH="1">
            <a:off x="1020972" y="4598434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 flipH="1">
            <a:off x="1361800" y="4440784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 flipH="1">
            <a:off x="2640804" y="434564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 flipH="1">
            <a:off x="3968852" y="423414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 flipH="1">
            <a:off x="3868706" y="489163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 flipH="1">
            <a:off x="4378155" y="5070167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 flipH="1">
            <a:off x="4487010" y="5309657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 flipH="1">
            <a:off x="4565393" y="4499754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 flipH="1">
            <a:off x="2653863" y="542987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 flipH="1">
            <a:off x="1439015" y="5329721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562599" y="3595871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 flipH="1">
            <a:off x="627965" y="3665171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2035503" y="2870466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 flipH="1">
            <a:off x="2100869" y="293976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 rot="17882352">
            <a:off x="4334842" y="2546088"/>
            <a:ext cx="1006713" cy="1296187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4763226" y="3053283"/>
            <a:ext cx="548355" cy="532581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 flipH="1">
            <a:off x="4885148" y="3364594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 flipH="1">
            <a:off x="5060511" y="313727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 flipH="1">
            <a:off x="4396154" y="289186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675551" y="6331201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 flipH="1">
            <a:off x="740917" y="6400501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2575438" y="6550955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43" name="Oval 142"/>
          <p:cNvSpPr>
            <a:spLocks noChangeAspect="1"/>
          </p:cNvSpPr>
          <p:nvPr/>
        </p:nvSpPr>
        <p:spPr>
          <a:xfrm flipH="1">
            <a:off x="2714778" y="6672870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4" name="Oval 143"/>
          <p:cNvSpPr>
            <a:spLocks noChangeAspect="1"/>
          </p:cNvSpPr>
          <p:nvPr/>
        </p:nvSpPr>
        <p:spPr>
          <a:xfrm flipH="1">
            <a:off x="3055606" y="680260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4915751" y="6388903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46" name="Oval 145"/>
          <p:cNvSpPr>
            <a:spLocks noChangeAspect="1"/>
          </p:cNvSpPr>
          <p:nvPr/>
        </p:nvSpPr>
        <p:spPr>
          <a:xfrm flipH="1">
            <a:off x="4981117" y="645820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623185" y="499705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157097" y="4033891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464945" y="3491347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638939" y="3800870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184753" y="4674936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802168" y="235381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038104" y="2741926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062754" y="2530563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87522" y="3204171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730778" y="5999187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7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885714" y="6233883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941853" y="6038057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cxnSp>
        <p:nvCxnSpPr>
          <p:cNvPr id="159" name="Straight Arrow Connector 158"/>
          <p:cNvCxnSpPr>
            <a:endCxn id="162" idx="2"/>
          </p:cNvCxnSpPr>
          <p:nvPr/>
        </p:nvCxnSpPr>
        <p:spPr>
          <a:xfrm flipH="1">
            <a:off x="2241584" y="2963866"/>
            <a:ext cx="2154570" cy="47900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165" idx="7"/>
          </p:cNvCxnSpPr>
          <p:nvPr/>
        </p:nvCxnSpPr>
        <p:spPr>
          <a:xfrm flipH="1" flipV="1">
            <a:off x="4516262" y="3014778"/>
            <a:ext cx="389493" cy="370904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endCxn id="165" idx="1"/>
          </p:cNvCxnSpPr>
          <p:nvPr/>
        </p:nvCxnSpPr>
        <p:spPr>
          <a:xfrm flipH="1">
            <a:off x="5005256" y="3260184"/>
            <a:ext cx="75862" cy="125498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67"/>
          <p:cNvCxnSpPr/>
          <p:nvPr/>
        </p:nvCxnSpPr>
        <p:spPr>
          <a:xfrm flipV="1">
            <a:off x="4706108" y="3281272"/>
            <a:ext cx="424760" cy="1290482"/>
          </a:xfrm>
          <a:prstGeom prst="curvedConnector2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162" idx="6"/>
            <a:endCxn id="160" idx="1"/>
          </p:cNvCxnSpPr>
          <p:nvPr/>
        </p:nvCxnSpPr>
        <p:spPr>
          <a:xfrm flipH="1">
            <a:off x="748073" y="3011766"/>
            <a:ext cx="1352796" cy="674493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60" idx="4"/>
            <a:endCxn id="143" idx="7"/>
          </p:cNvCxnSpPr>
          <p:nvPr/>
        </p:nvCxnSpPr>
        <p:spPr>
          <a:xfrm>
            <a:off x="698322" y="3809171"/>
            <a:ext cx="343257" cy="810351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149" idx="3"/>
            <a:endCxn id="174" idx="7"/>
          </p:cNvCxnSpPr>
          <p:nvPr/>
        </p:nvCxnSpPr>
        <p:spPr>
          <a:xfrm>
            <a:off x="4607118" y="5432569"/>
            <a:ext cx="394606" cy="1046722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125" idx="3"/>
            <a:endCxn id="127" idx="6"/>
          </p:cNvCxnSpPr>
          <p:nvPr/>
        </p:nvCxnSpPr>
        <p:spPr>
          <a:xfrm>
            <a:off x="3988814" y="5014544"/>
            <a:ext cx="498196" cy="36711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74" idx="5"/>
            <a:endCxn id="172" idx="3"/>
          </p:cNvCxnSpPr>
          <p:nvPr/>
        </p:nvCxnSpPr>
        <p:spPr>
          <a:xfrm flipH="1">
            <a:off x="3175714" y="6581115"/>
            <a:ext cx="1826010" cy="344403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172" idx="6"/>
            <a:endCxn id="171" idx="3"/>
          </p:cNvCxnSpPr>
          <p:nvPr/>
        </p:nvCxnSpPr>
        <p:spPr>
          <a:xfrm flipH="1" flipV="1">
            <a:off x="2834886" y="6795782"/>
            <a:ext cx="220720" cy="78824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71" idx="6"/>
            <a:endCxn id="169" idx="3"/>
          </p:cNvCxnSpPr>
          <p:nvPr/>
        </p:nvCxnSpPr>
        <p:spPr>
          <a:xfrm flipH="1" flipV="1">
            <a:off x="861025" y="6523413"/>
            <a:ext cx="1853753" cy="221457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169" idx="1"/>
            <a:endCxn id="156" idx="5"/>
          </p:cNvCxnSpPr>
          <p:nvPr/>
        </p:nvCxnSpPr>
        <p:spPr>
          <a:xfrm flipV="1">
            <a:off x="861025" y="5452633"/>
            <a:ext cx="598597" cy="968956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56" idx="1"/>
            <a:endCxn id="145" idx="5"/>
          </p:cNvCxnSpPr>
          <p:nvPr/>
        </p:nvCxnSpPr>
        <p:spPr>
          <a:xfrm flipV="1">
            <a:off x="1559123" y="4468561"/>
            <a:ext cx="1102288" cy="882248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45" idx="2"/>
            <a:endCxn id="146" idx="6"/>
          </p:cNvCxnSpPr>
          <p:nvPr/>
        </p:nvCxnSpPr>
        <p:spPr>
          <a:xfrm flipV="1">
            <a:off x="2781519" y="4306143"/>
            <a:ext cx="1187333" cy="111506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46" idx="3"/>
            <a:endCxn id="150" idx="6"/>
          </p:cNvCxnSpPr>
          <p:nvPr/>
        </p:nvCxnSpPr>
        <p:spPr>
          <a:xfrm>
            <a:off x="4088960" y="4357055"/>
            <a:ext cx="476433" cy="214699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7" name="Straight Arrow Connector 1016"/>
          <p:cNvCxnSpPr>
            <a:stCxn id="121" idx="2"/>
            <a:endCxn id="125" idx="6"/>
          </p:cNvCxnSpPr>
          <p:nvPr/>
        </p:nvCxnSpPr>
        <p:spPr>
          <a:xfrm>
            <a:off x="1161687" y="4670434"/>
            <a:ext cx="2707019" cy="293198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0" name="Rectangle 1019"/>
              <p:cNvSpPr/>
              <p:nvPr/>
            </p:nvSpPr>
            <p:spPr>
              <a:xfrm>
                <a:off x="3180759" y="7673662"/>
                <a:ext cx="13401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𝑤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𝑙𝑖𝑓𝑡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20" name="Rectangle 10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759" y="7673662"/>
                <a:ext cx="1340174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/>
              <p:cNvSpPr txBox="1"/>
              <p:nvPr/>
            </p:nvSpPr>
            <p:spPr>
              <a:xfrm>
                <a:off x="2547752" y="3176263"/>
                <a:ext cx="132908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+mn-ea"/>
                        <a:cs typeface="+mn-cs"/>
                        <a:sym typeface="Helvetica Neue Light"/>
                      </a:rPr>
                      <m:t>𝑆</m:t>
                    </m:r>
                  </m:oMath>
                </a14:m>
                <a:r>
                  <a:rPr kumimoji="0" lang="en-US" sz="20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Helvetica Neue Light"/>
                  </a:rPr>
                  <a:t>:</a:t>
                </a:r>
                <a:r>
                  <a:rPr kumimoji="0" lang="en-US" sz="1400" b="0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Helvetica Neue Light"/>
                  </a:rPr>
                  <a:t>reducible set</a:t>
                </a:r>
                <a:endPara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 Light"/>
                </a:endParaRPr>
              </a:p>
            </p:txBody>
          </p:sp>
        </mc:Choice>
        <mc:Fallback xmlns="">
          <p:sp>
            <p:nvSpPr>
              <p:cNvPr id="1024" name="TextBox 10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752" y="3176263"/>
                <a:ext cx="1329082" cy="410369"/>
              </a:xfrm>
              <a:prstGeom prst="rect">
                <a:avLst/>
              </a:prstGeom>
              <a:blipFill rotWithShape="0">
                <a:blip r:embed="rId4"/>
                <a:stretch>
                  <a:fillRect l="-2294" t="-4478" r="-3670" b="-268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ectangle 165"/>
          <p:cNvSpPr/>
          <p:nvPr/>
        </p:nvSpPr>
        <p:spPr>
          <a:xfrm>
            <a:off x="7044266" y="56023"/>
            <a:ext cx="5811133" cy="185744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7" name="Content Placeholder 2"/>
              <p:cNvSpPr txBox="1">
                <a:spLocks/>
              </p:cNvSpPr>
              <p:nvPr/>
            </p:nvSpPr>
            <p:spPr>
              <a:xfrm>
                <a:off x="7044266" y="132729"/>
                <a:ext cx="5990386" cy="1848470"/>
              </a:xfrm>
              <a:prstGeom prst="rect">
                <a:avLst/>
              </a:prstGeom>
            </p:spPr>
            <p:txBody>
              <a:bodyPr vert="horz" lIns="130048" tIns="65024" rIns="130048" bIns="65024" rtlCol="0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Select reducible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endParaRPr lang="en-US" i="1" dirty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</a:rPr>
                  <a:t>Recursively find tour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𝑻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</a:rPr>
                  <a:t/>
                </a:r>
                <a:br>
                  <a:rPr lang="en-US" b="1" dirty="0" smtClean="0">
                    <a:solidFill>
                      <a:schemeClr val="accent1"/>
                    </a:solidFill>
                  </a:rPr>
                </a:br>
                <a:r>
                  <a:rPr lang="en-US" b="1" dirty="0" smtClean="0">
                    <a:solidFill>
                      <a:schemeClr val="accent1"/>
                    </a:solidFill>
                  </a:rPr>
                  <a:t>in instance with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𝑺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</a:rPr>
                  <a:t> contracted</a:t>
                </a:r>
              </a:p>
              <a:p>
                <a:pPr marL="0" indent="0">
                  <a:buNone/>
                </a:pPr>
                <a:r>
                  <a:rPr lang="en-US" dirty="0" smtClean="0"/>
                  <a:t>Complete lift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𝑇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to a tour in original instance using saved-up budget</a:t>
                </a:r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sz="1707" b="1" dirty="0"/>
              </a:p>
            </p:txBody>
          </p:sp>
        </mc:Choice>
        <mc:Fallback>
          <p:sp>
            <p:nvSpPr>
              <p:cNvPr id="16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266" y="132729"/>
                <a:ext cx="5990386" cy="1848470"/>
              </a:xfrm>
              <a:prstGeom prst="rect">
                <a:avLst/>
              </a:prstGeom>
              <a:blipFill rotWithShape="0">
                <a:blip r:embed="rId3"/>
                <a:stretch>
                  <a:fillRect l="-509" t="-2310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Title 5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</p:spPr>
        <p:txBody>
          <a:bodyPr/>
          <a:lstStyle/>
          <a:p>
            <a:r>
              <a:rPr lang="en-US" dirty="0" err="1" smtClean="0"/>
              <a:t>Alg</a:t>
            </a:r>
            <a:r>
              <a:rPr lang="en-US" dirty="0" smtClean="0"/>
              <a:t> if ∃ reducible set 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/>
              <p:cNvSpPr txBox="1"/>
              <p:nvPr/>
            </p:nvSpPr>
            <p:spPr>
              <a:xfrm>
                <a:off x="2172429" y="7364722"/>
                <a:ext cx="9519679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lang="en-US" sz="2000" dirty="0" smtClean="0"/>
                  <a:t>Recursive call returns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 smtClean="0"/>
                  <a:t>-</a:t>
                </a:r>
                <a:r>
                  <a:rPr lang="en-US" sz="2000" dirty="0"/>
                  <a:t>approximate solution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sz="2000" dirty="0"/>
                  <a:t> on smaller instance: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charset="0"/>
                        </a:rPr>
                        <m:t>𝑤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𝑇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</a:rPr>
                        <m:t>≤</m:t>
                      </m:r>
                      <m:r>
                        <a:rPr lang="pl-PL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mr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𝑂𝑃𝑇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 −</m:t>
                          </m:r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𝑑𝑟𝑜𝑝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</a:rPr>
                        <m:t>=</m:t>
                      </m:r>
                      <m:r>
                        <a:rPr lang="pl-PL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l-PL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i="1">
                          <a:latin typeface="Cambria Math" charset="0"/>
                        </a:rPr>
                        <m:t>𝑂𝑃𝑇</m:t>
                      </m:r>
                      <m:r>
                        <a:rPr lang="en-US" sz="2000" i="1">
                          <a:latin typeface="Cambria Math" charset="0"/>
                        </a:rPr>
                        <m:t>−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𝑏𝑢𝑑𝑔𝑒𝑡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429" y="7364722"/>
                <a:ext cx="9519679" cy="718145"/>
              </a:xfrm>
              <a:prstGeom prst="rect">
                <a:avLst/>
              </a:prstGeom>
              <a:blipFill rotWithShape="0">
                <a:blip r:embed="rId6"/>
                <a:stretch>
                  <a:fillRect l="-1088" t="-2542" b="-93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64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688123" y="4590056"/>
            <a:ext cx="1612472" cy="533400"/>
          </a:xfrm>
          <a:prstGeom prst="rect">
            <a:avLst/>
          </a:prstGeom>
        </p:spPr>
      </p:pic>
      <p:sp>
        <p:nvSpPr>
          <p:cNvPr id="76" name="Oval 75"/>
          <p:cNvSpPr/>
          <p:nvPr/>
        </p:nvSpPr>
        <p:spPr>
          <a:xfrm rot="16200000">
            <a:off x="9924017" y="4749324"/>
            <a:ext cx="288627" cy="288000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903265" y="4407365"/>
            <a:ext cx="35907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14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 flipH="1">
            <a:off x="9991101" y="482275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7667570" y="3604626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 flipH="1">
            <a:off x="7732936" y="367392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9140474" y="2879221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 flipH="1">
            <a:off x="9205840" y="2948521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 rot="17882352">
            <a:off x="11439813" y="2554843"/>
            <a:ext cx="1006713" cy="1296187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11868197" y="3062038"/>
            <a:ext cx="548355" cy="532581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 flipH="1">
            <a:off x="11990119" y="337334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 flipH="1">
            <a:off x="12165482" y="3146027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 flipH="1">
            <a:off x="11501125" y="2900621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7780522" y="6339956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 flipH="1">
            <a:off x="7845888" y="640925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9680409" y="6559710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 flipH="1">
            <a:off x="9819749" y="668162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 flipH="1">
            <a:off x="10160577" y="6811361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12020722" y="6397658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 flipH="1">
            <a:off x="12086088" y="646695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1907139" y="2362567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2143075" y="2750681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167725" y="2539318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692493" y="3212926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835749" y="600794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7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990685" y="6242638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2046824" y="604681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9346555" y="2972621"/>
            <a:ext cx="2154570" cy="47900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7853044" y="3071433"/>
            <a:ext cx="1373403" cy="623581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7853044" y="3796838"/>
            <a:ext cx="2158664" cy="1047005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10111209" y="4945667"/>
            <a:ext cx="1995486" cy="1542379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10301292" y="6538958"/>
            <a:ext cx="1784796" cy="344403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 flipV="1">
            <a:off x="9939857" y="6804537"/>
            <a:ext cx="220720" cy="78824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 flipV="1">
            <a:off x="7986603" y="6481256"/>
            <a:ext cx="1833146" cy="272369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7965996" y="4945667"/>
            <a:ext cx="2045712" cy="1484677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67"/>
          <p:cNvCxnSpPr/>
          <p:nvPr/>
        </p:nvCxnSpPr>
        <p:spPr>
          <a:xfrm flipV="1">
            <a:off x="10131816" y="3268939"/>
            <a:ext cx="2153774" cy="1625816"/>
          </a:xfrm>
          <a:prstGeom prst="curvedConnector2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12110227" y="3268939"/>
            <a:ext cx="75862" cy="125498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 flipV="1">
            <a:off x="11621233" y="3023533"/>
            <a:ext cx="389493" cy="370904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0" name="Rectangle 1019"/>
              <p:cNvSpPr/>
              <p:nvPr/>
            </p:nvSpPr>
            <p:spPr>
              <a:xfrm>
                <a:off x="3180759" y="7673662"/>
                <a:ext cx="13401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𝑤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𝑙𝑖𝑓𝑡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20" name="Rectangle 10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759" y="7673662"/>
                <a:ext cx="1340174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1" name="TextBox 1020"/>
              <p:cNvSpPr txBox="1"/>
              <p:nvPr/>
            </p:nvSpPr>
            <p:spPr>
              <a:xfrm>
                <a:off x="1695777" y="8202202"/>
                <a:ext cx="9181528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kumimoji="0" lang="pl-PL" sz="2000" b="1" i="0" u="none" strike="noStrike" cap="none" spc="0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Finally</a:t>
                </a:r>
                <a:r>
                  <a:rPr kumimoji="0" lang="en-US" sz="20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:</a:t>
                </a:r>
                <a:r>
                  <a:rPr kumimoji="0" lang="en-US" sz="20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 </a:t>
                </a:r>
                <a:r>
                  <a:rPr kumimoji="0" lang="en-US" sz="2000" b="0" i="0" u="none" strike="noStrike" cap="none" spc="0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complete </a:t>
                </a:r>
                <a:r>
                  <a:rPr kumimoji="0" lang="en-US" sz="20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lift to a tour</a:t>
                </a:r>
                <a:r>
                  <a:rPr kumimoji="0" lang="pl-PL" sz="2000" b="0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 </a:t>
                </a:r>
                <a:r>
                  <a:rPr kumimoji="0" lang="pl-PL" sz="2000" b="0" i="0" u="none" strike="noStrike" cap="none" spc="0" normalizeH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using</a:t>
                </a:r>
                <a:r>
                  <a:rPr kumimoji="0" lang="pl-PL" sz="2000" b="0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 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</a:rPr>
                      <m:t>𝑏𝑢𝑑𝑔𝑒𝑡</m:t>
                    </m:r>
                  </m:oMath>
                </a14:m>
                <a:r>
                  <a:rPr kumimoji="0" lang="pl-PL" sz="2000" b="0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, </a:t>
                </a:r>
                <a:r>
                  <a:rPr kumimoji="0" lang="pl-PL" sz="2000" b="0" i="0" u="none" strike="noStrike" cap="none" spc="0" normalizeH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again</a:t>
                </a:r>
                <a:r>
                  <a:rPr kumimoji="0" lang="pl-PL" sz="2000" b="0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 via a </a:t>
                </a:r>
                <a:r>
                  <a:rPr kumimoji="0" lang="pl-PL" sz="2000" b="0" i="0" u="none" strike="noStrike" cap="none" spc="0" normalizeH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recursive</a:t>
                </a:r>
                <a:r>
                  <a:rPr kumimoji="0" lang="pl-PL" sz="2000" b="0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 </a:t>
                </a:r>
                <a:r>
                  <a:rPr kumimoji="0" lang="pl-PL" sz="2000" b="0" i="0" u="none" strike="noStrike" cap="none" spc="0" normalizeH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call</a:t>
                </a: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</mc:Choice>
        <mc:Fallback xmlns="">
          <p:sp>
            <p:nvSpPr>
              <p:cNvPr id="1021" name="TextBox 10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77" y="8202202"/>
                <a:ext cx="9181528" cy="410369"/>
              </a:xfrm>
              <a:prstGeom prst="rect">
                <a:avLst/>
              </a:prstGeom>
              <a:blipFill rotWithShape="0">
                <a:blip r:embed="rId4"/>
                <a:stretch>
                  <a:fillRect t="-5970" b="-268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ectangle 165"/>
          <p:cNvSpPr/>
          <p:nvPr/>
        </p:nvSpPr>
        <p:spPr>
          <a:xfrm>
            <a:off x="7044266" y="56023"/>
            <a:ext cx="5811133" cy="185744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7" name="Content Placeholder 2"/>
              <p:cNvSpPr txBox="1">
                <a:spLocks/>
              </p:cNvSpPr>
              <p:nvPr/>
            </p:nvSpPr>
            <p:spPr>
              <a:xfrm>
                <a:off x="7044266" y="132729"/>
                <a:ext cx="5990386" cy="1848470"/>
              </a:xfrm>
              <a:prstGeom prst="rect">
                <a:avLst/>
              </a:prstGeom>
            </p:spPr>
            <p:txBody>
              <a:bodyPr vert="horz" lIns="130048" tIns="65024" rIns="130048" bIns="65024" rtlCol="0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224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Select reducible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endParaRPr lang="en-US" i="1" dirty="0"/>
              </a:p>
              <a:p>
                <a:pPr marL="0" indent="0">
                  <a:buNone/>
                </a:pPr>
                <a:r>
                  <a:rPr lang="en-US" dirty="0" smtClean="0"/>
                  <a:t>Recursively find tour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in instance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 smtClean="0"/>
                  <a:t> contracted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</a:rPr>
                  <a:t>Complete lift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𝑻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</a:rPr>
                  <a:t>to a tour in original instance using saved-up budget</a:t>
                </a:r>
                <a:endParaRPr lang="en-US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sz="1707" b="1" dirty="0"/>
              </a:p>
            </p:txBody>
          </p:sp>
        </mc:Choice>
        <mc:Fallback>
          <p:sp>
            <p:nvSpPr>
              <p:cNvPr id="16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266" y="132729"/>
                <a:ext cx="5990386" cy="1848470"/>
              </a:xfrm>
              <a:prstGeom prst="rect">
                <a:avLst/>
              </a:prstGeom>
              <a:blipFill rotWithShape="0">
                <a:blip r:embed="rId5"/>
                <a:stretch>
                  <a:fillRect l="-509" t="-2310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Title 5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</p:spPr>
        <p:txBody>
          <a:bodyPr/>
          <a:lstStyle/>
          <a:p>
            <a:r>
              <a:rPr lang="en-US" dirty="0" err="1" smtClean="0"/>
              <a:t>Alg</a:t>
            </a:r>
            <a:r>
              <a:rPr lang="en-US" dirty="0" smtClean="0"/>
              <a:t> if ∃ reducible set 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/>
              <p:cNvSpPr txBox="1"/>
              <p:nvPr/>
            </p:nvSpPr>
            <p:spPr>
              <a:xfrm>
                <a:off x="2172429" y="7364722"/>
                <a:ext cx="9519679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lang="en-US" sz="2000" dirty="0" smtClean="0"/>
                  <a:t>Recursive call returns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 smtClean="0"/>
                  <a:t>-</a:t>
                </a:r>
                <a:r>
                  <a:rPr lang="en-US" sz="2000" dirty="0"/>
                  <a:t>approximate solution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sz="2000" dirty="0"/>
                  <a:t> on smaller instance: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charset="0"/>
                        </a:rPr>
                        <m:t>𝑤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𝑇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</a:rPr>
                        <m:t>≤</m:t>
                      </m:r>
                      <m:r>
                        <a:rPr lang="pl-PL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mr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𝑂𝑃𝑇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 −</m:t>
                          </m:r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𝑑𝑟𝑜𝑝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</a:rPr>
                        <m:t>=</m:t>
                      </m:r>
                      <m:r>
                        <a:rPr lang="pl-PL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l-PL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i="1">
                          <a:latin typeface="Cambria Math" charset="0"/>
                        </a:rPr>
                        <m:t>𝑂𝑃𝑇</m:t>
                      </m:r>
                      <m:r>
                        <a:rPr lang="en-US" sz="2000" i="1">
                          <a:latin typeface="Cambria Math" charset="0"/>
                        </a:rPr>
                        <m:t>−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𝑏𝑢𝑑𝑔𝑒𝑡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429" y="7364722"/>
                <a:ext cx="9519679" cy="718145"/>
              </a:xfrm>
              <a:prstGeom prst="rect">
                <a:avLst/>
              </a:prstGeom>
              <a:blipFill rotWithShape="0">
                <a:blip r:embed="rId6"/>
                <a:stretch>
                  <a:fillRect l="-1088" t="-2542" b="-93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Oval 112"/>
          <p:cNvSpPr/>
          <p:nvPr/>
        </p:nvSpPr>
        <p:spPr>
          <a:xfrm rot="16200000">
            <a:off x="1645041" y="2653371"/>
            <a:ext cx="2722228" cy="448009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2580993" y="5365839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2576641" y="4281621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882835" y="4351162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81" name="Oval 180"/>
          <p:cNvSpPr/>
          <p:nvPr/>
        </p:nvSpPr>
        <p:spPr>
          <a:xfrm rot="14587709">
            <a:off x="3422546" y="4168505"/>
            <a:ext cx="1778563" cy="1394312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82" name="Oval 181"/>
          <p:cNvSpPr/>
          <p:nvPr/>
        </p:nvSpPr>
        <p:spPr>
          <a:xfrm rot="14712130">
            <a:off x="4204975" y="5057639"/>
            <a:ext cx="576588" cy="410659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2618292" y="3935531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184" name="Oval 183"/>
          <p:cNvSpPr>
            <a:spLocks noChangeAspect="1"/>
          </p:cNvSpPr>
          <p:nvPr/>
        </p:nvSpPr>
        <p:spPr>
          <a:xfrm flipH="1">
            <a:off x="1022175" y="460370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5" name="Oval 184"/>
          <p:cNvSpPr>
            <a:spLocks noChangeAspect="1"/>
          </p:cNvSpPr>
          <p:nvPr/>
        </p:nvSpPr>
        <p:spPr>
          <a:xfrm flipH="1">
            <a:off x="1363003" y="444605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6" name="Oval 185"/>
          <p:cNvSpPr>
            <a:spLocks noChangeAspect="1"/>
          </p:cNvSpPr>
          <p:nvPr/>
        </p:nvSpPr>
        <p:spPr>
          <a:xfrm flipH="1">
            <a:off x="2642007" y="4350921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7" name="Oval 186"/>
          <p:cNvSpPr>
            <a:spLocks noChangeAspect="1"/>
          </p:cNvSpPr>
          <p:nvPr/>
        </p:nvSpPr>
        <p:spPr>
          <a:xfrm flipH="1">
            <a:off x="3970055" y="423941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8" name="Oval 187"/>
          <p:cNvSpPr>
            <a:spLocks noChangeAspect="1"/>
          </p:cNvSpPr>
          <p:nvPr/>
        </p:nvSpPr>
        <p:spPr>
          <a:xfrm flipH="1">
            <a:off x="3869909" y="4896904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9" name="Oval 188"/>
          <p:cNvSpPr>
            <a:spLocks noChangeAspect="1"/>
          </p:cNvSpPr>
          <p:nvPr/>
        </p:nvSpPr>
        <p:spPr>
          <a:xfrm flipH="1">
            <a:off x="4379358" y="507543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0" name="Oval 189"/>
          <p:cNvSpPr>
            <a:spLocks noChangeAspect="1"/>
          </p:cNvSpPr>
          <p:nvPr/>
        </p:nvSpPr>
        <p:spPr>
          <a:xfrm flipH="1">
            <a:off x="4488213" y="5314929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1" name="Oval 190"/>
          <p:cNvSpPr>
            <a:spLocks noChangeAspect="1"/>
          </p:cNvSpPr>
          <p:nvPr/>
        </p:nvSpPr>
        <p:spPr>
          <a:xfrm flipH="1">
            <a:off x="4566596" y="450502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2" name="Oval 191"/>
          <p:cNvSpPr>
            <a:spLocks noChangeAspect="1"/>
          </p:cNvSpPr>
          <p:nvPr/>
        </p:nvSpPr>
        <p:spPr>
          <a:xfrm flipH="1">
            <a:off x="2655066" y="543514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3" name="Oval 192"/>
          <p:cNvSpPr>
            <a:spLocks noChangeAspect="1"/>
          </p:cNvSpPr>
          <p:nvPr/>
        </p:nvSpPr>
        <p:spPr>
          <a:xfrm flipH="1">
            <a:off x="1440218" y="533499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563802" y="3601143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95" name="Oval 194"/>
          <p:cNvSpPr>
            <a:spLocks noChangeAspect="1"/>
          </p:cNvSpPr>
          <p:nvPr/>
        </p:nvSpPr>
        <p:spPr>
          <a:xfrm flipH="1">
            <a:off x="629168" y="367044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2036706" y="2875738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97" name="Oval 196"/>
          <p:cNvSpPr>
            <a:spLocks noChangeAspect="1"/>
          </p:cNvSpPr>
          <p:nvPr/>
        </p:nvSpPr>
        <p:spPr>
          <a:xfrm flipH="1">
            <a:off x="2102072" y="294503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8" name="Oval 197"/>
          <p:cNvSpPr/>
          <p:nvPr/>
        </p:nvSpPr>
        <p:spPr>
          <a:xfrm rot="17882352">
            <a:off x="4336045" y="2551360"/>
            <a:ext cx="1006713" cy="1296187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4764429" y="3058555"/>
            <a:ext cx="548355" cy="532581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00" name="Oval 199"/>
          <p:cNvSpPr>
            <a:spLocks noChangeAspect="1"/>
          </p:cNvSpPr>
          <p:nvPr/>
        </p:nvSpPr>
        <p:spPr>
          <a:xfrm flipH="1">
            <a:off x="4886351" y="3369866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1" name="Oval 200"/>
          <p:cNvSpPr>
            <a:spLocks noChangeAspect="1"/>
          </p:cNvSpPr>
          <p:nvPr/>
        </p:nvSpPr>
        <p:spPr>
          <a:xfrm flipH="1">
            <a:off x="5061714" y="3142544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2" name="Oval 201"/>
          <p:cNvSpPr>
            <a:spLocks noChangeAspect="1"/>
          </p:cNvSpPr>
          <p:nvPr/>
        </p:nvSpPr>
        <p:spPr>
          <a:xfrm flipH="1">
            <a:off x="4397357" y="289713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676754" y="6336473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04" name="Oval 203"/>
          <p:cNvSpPr>
            <a:spLocks noChangeAspect="1"/>
          </p:cNvSpPr>
          <p:nvPr/>
        </p:nvSpPr>
        <p:spPr>
          <a:xfrm flipH="1">
            <a:off x="742120" y="6405773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2576641" y="6556227"/>
            <a:ext cx="822769" cy="51735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06" name="Oval 205"/>
          <p:cNvSpPr>
            <a:spLocks noChangeAspect="1"/>
          </p:cNvSpPr>
          <p:nvPr/>
        </p:nvSpPr>
        <p:spPr>
          <a:xfrm flipH="1">
            <a:off x="2715981" y="6678142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7" name="Oval 206"/>
          <p:cNvSpPr>
            <a:spLocks noChangeAspect="1"/>
          </p:cNvSpPr>
          <p:nvPr/>
        </p:nvSpPr>
        <p:spPr>
          <a:xfrm flipH="1">
            <a:off x="3056809" y="6807878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4916954" y="6394175"/>
            <a:ext cx="280800" cy="2866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09" name="Oval 208"/>
          <p:cNvSpPr>
            <a:spLocks noChangeAspect="1"/>
          </p:cNvSpPr>
          <p:nvPr/>
        </p:nvSpPr>
        <p:spPr>
          <a:xfrm flipH="1">
            <a:off x="4982320" y="6463475"/>
            <a:ext cx="140715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2624388" y="5002331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1158300" y="4039163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1466148" y="349661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3640142" y="3806142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4185956" y="4680208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4803371" y="2359084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5039307" y="2747198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2063957" y="2535835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588725" y="3209443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731981" y="600445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7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886917" y="6239155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4943056" y="6043329"/>
            <a:ext cx="2308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 Medium" charset="0"/>
              <a:ea typeface="Helvetica Neue Medium" charset="0"/>
              <a:cs typeface="Helvetica Neue Medium" charset="0"/>
              <a:sym typeface="Helvetica Neue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TextBox 221"/>
              <p:cNvSpPr txBox="1"/>
              <p:nvPr/>
            </p:nvSpPr>
            <p:spPr>
              <a:xfrm>
                <a:off x="2547752" y="3176263"/>
                <a:ext cx="132908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+mn-ea"/>
                        <a:cs typeface="+mn-cs"/>
                        <a:sym typeface="Helvetica Neue Light"/>
                      </a:rPr>
                      <m:t>𝑆</m:t>
                    </m:r>
                  </m:oMath>
                </a14:m>
                <a:r>
                  <a:rPr kumimoji="0" lang="en-US" sz="20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Helvetica Neue Light"/>
                  </a:rPr>
                  <a:t>:</a:t>
                </a:r>
                <a:r>
                  <a:rPr kumimoji="0" lang="en-US" sz="1400" b="0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Helvetica Neue Light"/>
                  </a:rPr>
                  <a:t>reducible set</a:t>
                </a:r>
                <a:endPara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 Light"/>
                </a:endParaRPr>
              </a:p>
            </p:txBody>
          </p:sp>
        </mc:Choice>
        <mc:Fallback xmlns="">
          <p:sp>
            <p:nvSpPr>
              <p:cNvPr id="222" name="TextBox 2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752" y="3176263"/>
                <a:ext cx="1329082" cy="410369"/>
              </a:xfrm>
              <a:prstGeom prst="rect">
                <a:avLst/>
              </a:prstGeom>
              <a:blipFill rotWithShape="0">
                <a:blip r:embed="rId7"/>
                <a:stretch>
                  <a:fillRect l="-2294" t="-4478" r="-3670" b="-268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3" name="Group 222"/>
          <p:cNvGrpSpPr/>
          <p:nvPr/>
        </p:nvGrpSpPr>
        <p:grpSpPr>
          <a:xfrm>
            <a:off x="698322" y="2963866"/>
            <a:ext cx="4432546" cy="3961652"/>
            <a:chOff x="698322" y="2963866"/>
            <a:chExt cx="4432546" cy="3961652"/>
          </a:xfrm>
        </p:grpSpPr>
        <p:grpSp>
          <p:nvGrpSpPr>
            <p:cNvPr id="224" name="Group 223"/>
            <p:cNvGrpSpPr/>
            <p:nvPr/>
          </p:nvGrpSpPr>
          <p:grpSpPr>
            <a:xfrm>
              <a:off x="698322" y="2963866"/>
              <a:ext cx="4432546" cy="3961652"/>
              <a:chOff x="698322" y="2963866"/>
              <a:chExt cx="4432546" cy="3961652"/>
            </a:xfrm>
          </p:grpSpPr>
          <p:cxnSp>
            <p:nvCxnSpPr>
              <p:cNvPr id="226" name="Straight Arrow Connector 225"/>
              <p:cNvCxnSpPr/>
              <p:nvPr/>
            </p:nvCxnSpPr>
            <p:spPr>
              <a:xfrm flipH="1">
                <a:off x="2241584" y="2963866"/>
                <a:ext cx="2154570" cy="47900"/>
              </a:xfrm>
              <a:prstGeom prst="straightConnector1">
                <a:avLst/>
              </a:prstGeom>
              <a:ln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/>
              <p:nvPr/>
            </p:nvCxnSpPr>
            <p:spPr>
              <a:xfrm flipH="1" flipV="1">
                <a:off x="4516262" y="3014778"/>
                <a:ext cx="389493" cy="370904"/>
              </a:xfrm>
              <a:prstGeom prst="straightConnector1">
                <a:avLst/>
              </a:prstGeom>
              <a:ln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/>
              <p:nvPr/>
            </p:nvCxnSpPr>
            <p:spPr>
              <a:xfrm flipH="1">
                <a:off x="5005256" y="3260184"/>
                <a:ext cx="75862" cy="125498"/>
              </a:xfrm>
              <a:prstGeom prst="straightConnector1">
                <a:avLst/>
              </a:prstGeom>
              <a:ln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67"/>
              <p:cNvCxnSpPr/>
              <p:nvPr/>
            </p:nvCxnSpPr>
            <p:spPr>
              <a:xfrm flipV="1">
                <a:off x="4706108" y="3281272"/>
                <a:ext cx="424760" cy="1290482"/>
              </a:xfrm>
              <a:prstGeom prst="curvedConnector2">
                <a:avLst/>
              </a:prstGeom>
              <a:ln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/>
              <p:nvPr/>
            </p:nvCxnSpPr>
            <p:spPr>
              <a:xfrm flipH="1">
                <a:off x="748073" y="3011766"/>
                <a:ext cx="1352796" cy="674493"/>
              </a:xfrm>
              <a:prstGeom prst="straightConnector1">
                <a:avLst/>
              </a:prstGeom>
              <a:ln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Arrow Connector 230"/>
              <p:cNvCxnSpPr/>
              <p:nvPr/>
            </p:nvCxnSpPr>
            <p:spPr>
              <a:xfrm>
                <a:off x="698322" y="3809171"/>
                <a:ext cx="343257" cy="810351"/>
              </a:xfrm>
              <a:prstGeom prst="straightConnector1">
                <a:avLst/>
              </a:prstGeom>
              <a:ln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Arrow Connector 231"/>
              <p:cNvCxnSpPr/>
              <p:nvPr/>
            </p:nvCxnSpPr>
            <p:spPr>
              <a:xfrm>
                <a:off x="4607118" y="5432569"/>
                <a:ext cx="394606" cy="1046722"/>
              </a:xfrm>
              <a:prstGeom prst="straightConnector1">
                <a:avLst/>
              </a:prstGeom>
              <a:ln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Arrow Connector 232"/>
              <p:cNvCxnSpPr/>
              <p:nvPr/>
            </p:nvCxnSpPr>
            <p:spPr>
              <a:xfrm flipH="1">
                <a:off x="3175714" y="6581115"/>
                <a:ext cx="1826010" cy="344403"/>
              </a:xfrm>
              <a:prstGeom prst="straightConnector1">
                <a:avLst/>
              </a:prstGeom>
              <a:ln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/>
              <p:cNvCxnSpPr/>
              <p:nvPr/>
            </p:nvCxnSpPr>
            <p:spPr>
              <a:xfrm flipH="1" flipV="1">
                <a:off x="2834886" y="6795782"/>
                <a:ext cx="220720" cy="78824"/>
              </a:xfrm>
              <a:prstGeom prst="straightConnector1">
                <a:avLst/>
              </a:prstGeom>
              <a:ln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Arrow Connector 234"/>
              <p:cNvCxnSpPr/>
              <p:nvPr/>
            </p:nvCxnSpPr>
            <p:spPr>
              <a:xfrm flipH="1" flipV="1">
                <a:off x="861025" y="6523413"/>
                <a:ext cx="1853753" cy="221457"/>
              </a:xfrm>
              <a:prstGeom prst="straightConnector1">
                <a:avLst/>
              </a:prstGeom>
              <a:ln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Arrow Connector 235"/>
              <p:cNvCxnSpPr/>
              <p:nvPr/>
            </p:nvCxnSpPr>
            <p:spPr>
              <a:xfrm flipV="1">
                <a:off x="861025" y="5452633"/>
                <a:ext cx="598597" cy="968956"/>
              </a:xfrm>
              <a:prstGeom prst="straightConnector1">
                <a:avLst/>
              </a:prstGeom>
              <a:ln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Arrow Connector 236"/>
              <p:cNvCxnSpPr/>
              <p:nvPr/>
            </p:nvCxnSpPr>
            <p:spPr>
              <a:xfrm flipV="1">
                <a:off x="1559123" y="4468561"/>
                <a:ext cx="1102288" cy="882248"/>
              </a:xfrm>
              <a:prstGeom prst="straightConnector1">
                <a:avLst/>
              </a:prstGeom>
              <a:ln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/>
              <p:nvPr/>
            </p:nvCxnSpPr>
            <p:spPr>
              <a:xfrm flipV="1">
                <a:off x="2781519" y="4306143"/>
                <a:ext cx="1187333" cy="111506"/>
              </a:xfrm>
              <a:prstGeom prst="straightConnector1">
                <a:avLst/>
              </a:prstGeom>
              <a:ln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/>
              <p:nvPr/>
            </p:nvCxnSpPr>
            <p:spPr>
              <a:xfrm>
                <a:off x="4088960" y="4357055"/>
                <a:ext cx="476433" cy="214699"/>
              </a:xfrm>
              <a:prstGeom prst="straightConnector1">
                <a:avLst/>
              </a:prstGeom>
              <a:ln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Arrow Connector 239"/>
              <p:cNvCxnSpPr/>
              <p:nvPr/>
            </p:nvCxnSpPr>
            <p:spPr>
              <a:xfrm>
                <a:off x="1161687" y="4670434"/>
                <a:ext cx="2707019" cy="293198"/>
              </a:xfrm>
              <a:prstGeom prst="straightConnector1">
                <a:avLst/>
              </a:prstGeom>
              <a:ln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5" name="Straight Arrow Connector 224"/>
            <p:cNvCxnSpPr>
              <a:stCxn id="188" idx="3"/>
              <a:endCxn id="190" idx="6"/>
            </p:cNvCxnSpPr>
            <p:nvPr/>
          </p:nvCxnSpPr>
          <p:spPr>
            <a:xfrm>
              <a:off x="3990017" y="5019816"/>
              <a:ext cx="498196" cy="367113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/>
          <p:cNvGrpSpPr/>
          <p:nvPr/>
        </p:nvGrpSpPr>
        <p:grpSpPr>
          <a:xfrm>
            <a:off x="1041579" y="4306143"/>
            <a:ext cx="3594171" cy="1195727"/>
            <a:chOff x="1041579" y="4306143"/>
            <a:chExt cx="3594171" cy="1195727"/>
          </a:xfrm>
        </p:grpSpPr>
        <p:cxnSp>
          <p:nvCxnSpPr>
            <p:cNvPr id="242" name="Straight Arrow Connector 241"/>
            <p:cNvCxnSpPr/>
            <p:nvPr/>
          </p:nvCxnSpPr>
          <p:spPr>
            <a:xfrm>
              <a:off x="1579730" y="5401721"/>
              <a:ext cx="1074133" cy="10014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/>
            <p:nvPr/>
          </p:nvCxnSpPr>
          <p:spPr>
            <a:xfrm flipV="1">
              <a:off x="2794578" y="5432569"/>
              <a:ext cx="1713039" cy="6930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/>
            <p:nvPr/>
          </p:nvCxnSpPr>
          <p:spPr>
            <a:xfrm flipH="1" flipV="1">
              <a:off x="4487010" y="5214167"/>
              <a:ext cx="70357" cy="9549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4448512" y="4643754"/>
              <a:ext cx="187238" cy="42641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H="1" flipV="1">
              <a:off x="4109567" y="4306143"/>
              <a:ext cx="476433" cy="21469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7" name="Straight Arrow Connector 246"/>
            <p:cNvCxnSpPr/>
            <p:nvPr/>
          </p:nvCxnSpPr>
          <p:spPr>
            <a:xfrm flipH="1">
              <a:off x="3889313" y="4357055"/>
              <a:ext cx="100146" cy="55566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/>
            <p:nvPr/>
          </p:nvCxnSpPr>
          <p:spPr>
            <a:xfrm flipH="1" flipV="1">
              <a:off x="2760912" y="4468561"/>
              <a:ext cx="1107794" cy="49507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9" name="Straight Arrow Connector 248"/>
            <p:cNvCxnSpPr/>
            <p:nvPr/>
          </p:nvCxnSpPr>
          <p:spPr>
            <a:xfrm flipH="1">
              <a:off x="2653863" y="4489649"/>
              <a:ext cx="57298" cy="101222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0" name="Straight Arrow Connector 249"/>
            <p:cNvCxnSpPr/>
            <p:nvPr/>
          </p:nvCxnSpPr>
          <p:spPr>
            <a:xfrm flipH="1" flipV="1">
              <a:off x="1481908" y="4563696"/>
              <a:ext cx="1192562" cy="887262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1" name="Straight Arrow Connector 250"/>
            <p:cNvCxnSpPr/>
            <p:nvPr/>
          </p:nvCxnSpPr>
          <p:spPr>
            <a:xfrm flipH="1">
              <a:off x="1141080" y="4563696"/>
              <a:ext cx="241327" cy="5582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/>
            <p:nvPr/>
          </p:nvCxnSpPr>
          <p:spPr>
            <a:xfrm>
              <a:off x="1041579" y="4721346"/>
              <a:ext cx="467793" cy="60837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/>
              <p:cNvSpPr txBox="1"/>
              <p:nvPr/>
            </p:nvSpPr>
            <p:spPr>
              <a:xfrm>
                <a:off x="2172429" y="8699574"/>
                <a:ext cx="3475614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𝑤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𝑐𝑜𝑚𝑝𝑙𝑒𝑡𝑖𝑜𝑛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</a:rPr>
                        <m:t>≤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𝑏𝑢𝑑𝑔𝑒𝑡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3" name="TextBox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429" y="8699574"/>
                <a:ext cx="3475614" cy="410369"/>
              </a:xfrm>
              <a:prstGeom prst="rect">
                <a:avLst/>
              </a:prstGeom>
              <a:blipFill rotWithShape="0">
                <a:blip r:embed="rId8"/>
                <a:stretch>
                  <a:fillRect b="-1641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TextBox 253"/>
              <p:cNvSpPr txBox="1"/>
              <p:nvPr/>
            </p:nvSpPr>
            <p:spPr>
              <a:xfrm>
                <a:off x="5870941" y="8699574"/>
                <a:ext cx="5006364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</a:rPr>
                        <m:t>𝑤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𝑙𝑖𝑓𝑡</m:t>
                          </m:r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pl-PL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𝑐𝑜𝑚𝑝𝑙𝑒𝑡𝑖𝑜𝑛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</a:rPr>
                        <m:t>≤</m:t>
                      </m:r>
                      <m:r>
                        <a:rPr lang="pl-PL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l-PL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i="1">
                          <a:latin typeface="Cambria Math" charset="0"/>
                        </a:rPr>
                        <m:t>𝑂𝑃𝑇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4" name="TextBox 2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941" y="8699574"/>
                <a:ext cx="5006364" cy="410369"/>
              </a:xfrm>
              <a:prstGeom prst="rect">
                <a:avLst/>
              </a:prstGeom>
              <a:blipFill rotWithShape="0">
                <a:blip r:embed="rId9"/>
                <a:stretch>
                  <a:fillRect b="-1641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Box 254"/>
              <p:cNvSpPr txBox="1"/>
              <p:nvPr/>
            </p:nvSpPr>
            <p:spPr>
              <a:xfrm>
                <a:off x="4088960" y="9151388"/>
                <a:ext cx="9519679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lang="pl-PL" sz="2000" dirty="0" smtClean="0"/>
                  <a:t>We</a:t>
                </a:r>
                <a:r>
                  <a:rPr lang="en-US" sz="2000" dirty="0" smtClean="0"/>
                  <a:t> return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 smtClean="0"/>
                  <a:t>-</a:t>
                </a:r>
                <a:r>
                  <a:rPr lang="en-US" sz="2000" dirty="0"/>
                  <a:t>approximate solution </a:t>
                </a:r>
                <a:r>
                  <a:rPr lang="en-US" sz="2000" dirty="0" smtClean="0"/>
                  <a:t>on </a:t>
                </a:r>
                <a:r>
                  <a:rPr lang="pl-PL" sz="2000" dirty="0" err="1" smtClean="0"/>
                  <a:t>entire</a:t>
                </a:r>
                <a:r>
                  <a:rPr lang="en-US" sz="2000" dirty="0" smtClean="0"/>
                  <a:t> instance</a:t>
                </a:r>
                <a:endParaRPr lang="en-US" sz="2000" dirty="0"/>
              </a:p>
            </p:txBody>
          </p:sp>
        </mc:Choice>
        <mc:Fallback xmlns="">
          <p:sp>
            <p:nvSpPr>
              <p:cNvPr id="255" name="TextBox 2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960" y="9151388"/>
                <a:ext cx="9519679" cy="410369"/>
              </a:xfrm>
              <a:prstGeom prst="rect">
                <a:avLst/>
              </a:prstGeom>
              <a:blipFill rotWithShape="0">
                <a:blip r:embed="rId10"/>
                <a:stretch>
                  <a:fillRect l="-1089" t="-4412" b="-2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58" y="7343409"/>
            <a:ext cx="1734733" cy="23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556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/>
      <p:bldP spid="254" grpId="0"/>
      <p:bldP spid="25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4000" y="5420347"/>
                <a:ext cx="12484099" cy="21031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kumimoji="0" lang="en-US" sz="3600" b="1" i="0" u="none" strike="noStrike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 Theorem: </a:t>
                </a:r>
              </a:p>
              <a:p>
                <a:pPr lvl="3" algn="l">
                  <a:spcBef>
                    <a:spcPts val="1200"/>
                  </a:spcBef>
                </a:pPr>
                <a:r>
                  <a:rPr lang="en-US" sz="2800" dirty="0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  <a:ea typeface="Helvetica Neue Light" charset="0"/>
                        <a:cs typeface="Helvetica Neue Light" charset="0"/>
                      </a:rPr>
                      <m:t>𝛒</m:t>
                    </m:r>
                  </m:oMath>
                </a14:m>
                <a:r>
                  <a:rPr lang="en-US" sz="2800" b="1" dirty="0">
                    <a:latin typeface="Helvetica Neue Light" charset="0"/>
                    <a:ea typeface="Helvetica Neue Light" charset="0"/>
                    <a:cs typeface="Helvetica Neue Light" charset="0"/>
                  </a:rPr>
                  <a:t>-approximation algorithm </a:t>
                </a:r>
                <a:r>
                  <a:rPr lang="en-US" sz="2800" dirty="0">
                    <a:latin typeface="Helvetica Neue Light" charset="0"/>
                    <a:ea typeface="Helvetica Neue Light" charset="0"/>
                    <a:cs typeface="Helvetica Neue Light" charset="0"/>
                  </a:rPr>
                  <a:t>for </a:t>
                </a:r>
                <a:r>
                  <a:rPr lang="en-US" sz="2800" dirty="0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instances</a:t>
                </a:r>
                <a:r>
                  <a:rPr lang="pl-PL" sz="2800" dirty="0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 with no </a:t>
                </a:r>
                <a:r>
                  <a:rPr lang="pl-PL" sz="2800" dirty="0" err="1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reducible</a:t>
                </a:r>
                <a:r>
                  <a:rPr lang="pl-PL" sz="2800" dirty="0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 </a:t>
                </a:r>
                <a:r>
                  <a:rPr lang="pl-PL" sz="2800" dirty="0" err="1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sets</a:t>
                </a:r>
                <a:endParaRPr lang="en-US" sz="2800" dirty="0" smtClean="0"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  <a:p>
                <a:pPr lvl="3" algn="l"/>
                <a:r>
                  <a:rPr lang="en-US" sz="2800" dirty="0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yields </a:t>
                </a:r>
                <a:r>
                  <a:rPr lang="en-US" sz="2800" dirty="0">
                    <a:latin typeface="Helvetica Neue Light" charset="0"/>
                    <a:ea typeface="Helvetica Neue Light" charset="0"/>
                    <a:cs typeface="Helvetica Neue Light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pl-PL" sz="2800">
                        <a:latin typeface="Cambria Math" panose="02040503050406030204" pitchFamily="18" charset="0"/>
                        <a:ea typeface="Helvetica Neue Light" charset="0"/>
                        <a:cs typeface="Helvetica Neue Light" charset="0"/>
                      </a:rPr>
                      <m:t>8</m:t>
                    </m:r>
                    <m:r>
                      <a:rPr lang="en-US" sz="2800" b="1" i="1">
                        <a:latin typeface="Cambria Math" charset="0"/>
                        <a:ea typeface="Helvetica Neue Light" charset="0"/>
                        <a:cs typeface="Helvetica Neue Light" charset="0"/>
                      </a:rPr>
                      <m:t>𝛒</m:t>
                    </m:r>
                  </m:oMath>
                </a14:m>
                <a:r>
                  <a:rPr lang="en-US" sz="2800" b="1" dirty="0">
                    <a:latin typeface="Helvetica Neue Light" charset="0"/>
                    <a:ea typeface="Helvetica Neue Light" charset="0"/>
                    <a:cs typeface="Helvetica Neue Light" charset="0"/>
                  </a:rPr>
                  <a:t>-approximation algorithm </a:t>
                </a:r>
                <a:r>
                  <a:rPr lang="en-US" sz="2800" dirty="0">
                    <a:latin typeface="Helvetica Neue Light" charset="0"/>
                    <a:ea typeface="Helvetica Neue Light" charset="0"/>
                    <a:cs typeface="Helvetica Neue Light" charset="0"/>
                  </a:rPr>
                  <a:t>for </a:t>
                </a:r>
                <a:r>
                  <a:rPr lang="en-US" sz="2800" dirty="0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laminarly-weighted</a:t>
                </a:r>
                <a:r>
                  <a:rPr lang="pl-PL" sz="2800" dirty="0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 i</a:t>
                </a:r>
                <a:r>
                  <a:rPr lang="en-US" sz="2800" dirty="0" err="1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nstances</a:t>
                </a:r>
                <a:r>
                  <a:rPr lang="pl-PL" sz="2800" dirty="0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,</a:t>
                </a:r>
              </a:p>
              <a:p>
                <a:pPr lvl="3" algn="l"/>
                <a:r>
                  <a:rPr kumimoji="0" lang="en-US" sz="2800" b="0" i="0" u="none" strike="noStrike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Helvetica Neue Light"/>
                  </a:rPr>
                  <a:t>and thus</a:t>
                </a:r>
                <a:r>
                  <a:rPr kumimoji="0" lang="pl-PL" sz="2800" b="0" i="0" u="none" strike="noStrike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Helvetica Neue Light"/>
                  </a:rPr>
                  <a:t> for </a:t>
                </a:r>
                <a:r>
                  <a:rPr kumimoji="0" lang="pl-PL" sz="2800" b="0" i="0" u="none" strike="noStrike" cap="none" spc="0" normalizeH="0" baseline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Helvetica Neue Light"/>
                  </a:rPr>
                  <a:t>general</a:t>
                </a:r>
                <a:r>
                  <a:rPr kumimoji="0" lang="en-US" sz="2800" b="0" i="0" u="none" strike="noStrike" cap="none" spc="0" normalizeH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Helvetica Neue Light"/>
                  </a:rPr>
                  <a:t> ATSP</a:t>
                </a:r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Helvetica Neue Ligh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5420347"/>
                <a:ext cx="12484099" cy="2103140"/>
              </a:xfrm>
              <a:prstGeom prst="rect">
                <a:avLst/>
              </a:prstGeom>
              <a:blipFill rotWithShape="0">
                <a:blip r:embed="rId2"/>
                <a:stretch>
                  <a:fillRect l="-781" t="-3768" b="-75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73" y="1156506"/>
            <a:ext cx="2426253" cy="360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1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4599" y="3446282"/>
            <a:ext cx="2978546" cy="841256"/>
          </a:xfrm>
          <a:prstGeom prst="rect">
            <a:avLst/>
          </a:prstGeom>
          <a:solidFill>
            <a:srgbClr val="325E6A"/>
          </a:solidFill>
          <a:ln>
            <a:solidFill>
              <a:srgbClr val="1F3A4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laminarly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-weighted</a:t>
            </a:r>
            <a:b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ATSP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97980" y="5753444"/>
            <a:ext cx="2978546" cy="841256"/>
          </a:xfrm>
          <a:prstGeom prst="rect">
            <a:avLst/>
          </a:prstGeom>
          <a:solidFill>
            <a:srgbClr val="437F8F"/>
          </a:solidFill>
          <a:ln>
            <a:solidFill>
              <a:srgbClr val="1F3A4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irreducible</a:t>
            </a:r>
            <a:b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ATSP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7" name="Straight Arrow Connector 6"/>
          <p:cNvCxnSpPr>
            <a:stCxn id="5" idx="2"/>
            <a:endCxn id="6" idx="0"/>
          </p:cNvCxnSpPr>
          <p:nvPr/>
        </p:nvCxnSpPr>
        <p:spPr>
          <a:xfrm flipH="1">
            <a:off x="10887253" y="4287538"/>
            <a:ext cx="6619" cy="1465906"/>
          </a:xfrm>
          <a:prstGeom prst="straightConnector1">
            <a:avLst/>
          </a:prstGeom>
          <a:noFill/>
          <a:ln w="1016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844" y="4652085"/>
            <a:ext cx="783974" cy="6785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219" y="7101555"/>
            <a:ext cx="1703305" cy="13796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77903" y="3446282"/>
            <a:ext cx="2978546" cy="841256"/>
          </a:xfrm>
          <a:prstGeom prst="rect">
            <a:avLst/>
          </a:prstGeom>
          <a:solidFill>
            <a:schemeClr val="accent6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general</a:t>
            </a:r>
            <a:b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ATSP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7456449" y="3866910"/>
            <a:ext cx="1948150" cy="0"/>
          </a:xfrm>
          <a:prstGeom prst="straightConnector1">
            <a:avLst/>
          </a:prstGeom>
          <a:noFill/>
          <a:ln w="1016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/>
          <p:cNvSpPr txBox="1"/>
          <p:nvPr/>
        </p:nvSpPr>
        <p:spPr>
          <a:xfrm>
            <a:off x="1565753" y="7987561"/>
            <a:ext cx="705215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What</a:t>
            </a: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about</a:t>
            </a: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instances</a:t>
            </a: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b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with no </a:t>
            </a:r>
            <a:r>
              <a:rPr kumimoji="0" lang="pl-PL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reducible</a:t>
            </a:r>
            <a:r>
              <a:rPr kumimoji="0" lang="pl-PL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3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sets</a:t>
            </a:r>
            <a:r>
              <a:rPr kumimoji="0" lang="pl-PL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10000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65753" y="7987561"/>
            <a:ext cx="705215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What</a:t>
            </a: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about</a:t>
            </a: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instances</a:t>
            </a: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b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with no </a:t>
            </a:r>
            <a:r>
              <a:rPr kumimoji="0" lang="pl-PL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reducible</a:t>
            </a:r>
            <a:r>
              <a:rPr kumimoji="0" lang="pl-PL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3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sets</a:t>
            </a:r>
            <a:r>
              <a:rPr kumimoji="0" lang="pl-PL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4605" y="2416842"/>
            <a:ext cx="11535589" cy="6565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Def: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lang="en-US" sz="2600" dirty="0" smtClean="0">
                <a:solidFill>
                  <a:srgbClr val="FFFFFF"/>
                </a:solidFill>
              </a:rPr>
              <a:t>Set is </a:t>
            </a:r>
            <a:r>
              <a:rPr lang="en-US" sz="2600" b="1" dirty="0" smtClean="0">
                <a:solidFill>
                  <a:srgbClr val="FFFFFF"/>
                </a:solidFill>
              </a:rPr>
              <a:t>reducible</a:t>
            </a:r>
            <a:r>
              <a:rPr lang="en-US" sz="2600" dirty="0" smtClean="0">
                <a:solidFill>
                  <a:srgbClr val="FFFFFF"/>
                </a:solidFill>
              </a:rPr>
              <a:t> if contraction decreases LP-value a lot</a:t>
            </a:r>
            <a:endParaRPr kumimoji="0" lang="en-US" sz="26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sym typeface="Helvetica Neue Light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425230" y="3695192"/>
            <a:ext cx="11374286" cy="3290620"/>
            <a:chOff x="425230" y="3695192"/>
            <a:chExt cx="11374286" cy="3290620"/>
          </a:xfrm>
        </p:grpSpPr>
        <p:sp>
          <p:nvSpPr>
            <p:cNvPr id="14" name="Oval 13"/>
            <p:cNvSpPr/>
            <p:nvPr/>
          </p:nvSpPr>
          <p:spPr>
            <a:xfrm rot="16200000">
              <a:off x="1639429" y="3384648"/>
              <a:ext cx="2722228" cy="448009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575381" y="6097116"/>
              <a:ext cx="280800" cy="2866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71029" y="5012898"/>
              <a:ext cx="280800" cy="2866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77223" y="5082439"/>
              <a:ext cx="822769" cy="51735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4587709">
              <a:off x="3416934" y="4899781"/>
              <a:ext cx="1778563" cy="139431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4712130">
              <a:off x="4199363" y="5788916"/>
              <a:ext cx="576588" cy="410659"/>
            </a:xfrm>
            <a:prstGeom prst="ellipse">
              <a:avLst/>
            </a:prstGeom>
            <a:solidFill>
              <a:schemeClr val="accent5">
                <a:lumMod val="75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12680" y="4666808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 flipH="1">
              <a:off x="1016563" y="5334983"/>
              <a:ext cx="140715" cy="144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 flipH="1">
              <a:off x="1357391" y="5177333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 flipH="1">
              <a:off x="2636395" y="5082198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 flipH="1">
              <a:off x="3964443" y="4970692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 flipH="1">
              <a:off x="3864297" y="5628181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 flipH="1">
              <a:off x="4373746" y="5806716"/>
              <a:ext cx="140715" cy="144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 flipH="1">
              <a:off x="4482601" y="6046206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 flipH="1">
              <a:off x="4560984" y="5236303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 flipH="1">
              <a:off x="2649454" y="6166419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 flipH="1">
              <a:off x="1434606" y="6066270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18776" y="5733608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52688" y="4770440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634530" y="4537419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4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180344" y="5411485"/>
              <a:ext cx="23083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C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3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8823" y="5333098"/>
              <a:ext cx="1612472" cy="533400"/>
            </a:xfrm>
            <a:prstGeom prst="rect">
              <a:avLst/>
            </a:prstGeom>
          </p:spPr>
        </p:pic>
        <p:sp>
          <p:nvSpPr>
            <p:cNvPr id="60" name="Oval 59"/>
            <p:cNvSpPr/>
            <p:nvPr/>
          </p:nvSpPr>
          <p:spPr>
            <a:xfrm rot="16200000">
              <a:off x="9918405" y="5480601"/>
              <a:ext cx="288627" cy="288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897653" y="5138642"/>
              <a:ext cx="359074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u="none" strike="noStrike" cap="none" spc="0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Helvetica Neue Medium" charset="0"/>
                  <a:ea typeface="Helvetica Neue Medium" charset="0"/>
                  <a:cs typeface="Helvetica Neue Medium" charset="0"/>
                  <a:sym typeface="Helvetica Neue Light"/>
                </a:rPr>
                <a:t>16</a:t>
              </a: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 flipH="1">
              <a:off x="9985489" y="5554032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8401295" y="3757808"/>
              <a:ext cx="3398221" cy="1706603"/>
              <a:chOff x="5371675" y="2154659"/>
              <a:chExt cx="2021618" cy="1236711"/>
            </a:xfrm>
          </p:grpSpPr>
          <p:sp>
            <p:nvSpPr>
              <p:cNvPr id="87" name="Line Callout 2 86"/>
              <p:cNvSpPr/>
              <p:nvPr/>
            </p:nvSpPr>
            <p:spPr>
              <a:xfrm flipV="1">
                <a:off x="6286341" y="3166916"/>
                <a:ext cx="168925" cy="224454"/>
              </a:xfrm>
              <a:prstGeom prst="borderCallout2">
                <a:avLst>
                  <a:gd name="adj1" fmla="val 100329"/>
                  <a:gd name="adj2" fmla="val 58512"/>
                  <a:gd name="adj3" fmla="val 128427"/>
                  <a:gd name="adj4" fmla="val 39166"/>
                  <a:gd name="adj5" fmla="val 223884"/>
                  <a:gd name="adj6" fmla="val 39522"/>
                </a:avLst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 flipH="1">
                <a:off x="5371675" y="2154659"/>
                <a:ext cx="2021618" cy="73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Length</a:t>
                </a:r>
                <a:r>
                  <a:rPr lang="pl-PL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of </a:t>
                </a:r>
                <a:r>
                  <a:rPr lang="pl-PL" sz="2000" b="1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longest</a:t>
                </a:r>
                <a:r>
                  <a:rPr lang="pl-PL" sz="2000" b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pl-PL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/>
                </a:r>
                <a:br>
                  <a:rPr lang="pl-PL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</a:br>
                <a:r>
                  <a:rPr lang="pl-PL" sz="2000" b="1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shortest</a:t>
                </a:r>
                <a:r>
                  <a:rPr lang="pl-PL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pl-PL" sz="2000" b="1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path</a:t>
                </a:r>
                <a:r>
                  <a:rPr lang="pl-PL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pl-PL" sz="2000" b="1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inside</a:t>
                </a:r>
                <a:r>
                  <a:rPr lang="pl-PL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, </a:t>
                </a:r>
                <a:r>
                  <a:rPr lang="pl-PL" sz="2000" b="1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roughly</a:t>
                </a:r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89" name="Straight Arrow Connector 88"/>
            <p:cNvCxnSpPr>
              <a:endCxn id="21" idx="6"/>
            </p:cNvCxnSpPr>
            <p:nvPr/>
          </p:nvCxnSpPr>
          <p:spPr>
            <a:xfrm>
              <a:off x="425230" y="4970692"/>
              <a:ext cx="591333" cy="436291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27" idx="1"/>
            </p:cNvCxnSpPr>
            <p:nvPr/>
          </p:nvCxnSpPr>
          <p:spPr>
            <a:xfrm flipV="1">
              <a:off x="4602709" y="4917010"/>
              <a:ext cx="1039721" cy="1150284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21" idx="3"/>
              <a:endCxn id="22" idx="6"/>
            </p:cNvCxnSpPr>
            <p:nvPr/>
          </p:nvCxnSpPr>
          <p:spPr>
            <a:xfrm flipV="1">
              <a:off x="1136671" y="5249333"/>
              <a:ext cx="220720" cy="208562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29" idx="7"/>
              <a:endCxn id="24" idx="5"/>
            </p:cNvCxnSpPr>
            <p:nvPr/>
          </p:nvCxnSpPr>
          <p:spPr>
            <a:xfrm flipV="1">
              <a:off x="2670061" y="5093604"/>
              <a:ext cx="1314989" cy="1093903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24" idx="4"/>
              <a:endCxn id="28" idx="7"/>
            </p:cNvCxnSpPr>
            <p:nvPr/>
          </p:nvCxnSpPr>
          <p:spPr>
            <a:xfrm>
              <a:off x="4034800" y="5114692"/>
              <a:ext cx="546791" cy="142699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25" idx="2"/>
              <a:endCxn id="26" idx="0"/>
            </p:cNvCxnSpPr>
            <p:nvPr/>
          </p:nvCxnSpPr>
          <p:spPr>
            <a:xfrm>
              <a:off x="4005012" y="5700181"/>
              <a:ext cx="439091" cy="106535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30" idx="2"/>
              <a:endCxn id="29" idx="7"/>
            </p:cNvCxnSpPr>
            <p:nvPr/>
          </p:nvCxnSpPr>
          <p:spPr>
            <a:xfrm>
              <a:off x="1575321" y="6138270"/>
              <a:ext cx="1094740" cy="49237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22" idx="4"/>
              <a:endCxn id="30" idx="0"/>
            </p:cNvCxnSpPr>
            <p:nvPr/>
          </p:nvCxnSpPr>
          <p:spPr>
            <a:xfrm>
              <a:off x="1427748" y="5321333"/>
              <a:ext cx="77215" cy="744937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28" idx="5"/>
              <a:endCxn id="25" idx="1"/>
            </p:cNvCxnSpPr>
            <p:nvPr/>
          </p:nvCxnSpPr>
          <p:spPr>
            <a:xfrm flipH="1">
              <a:off x="3984405" y="5359215"/>
              <a:ext cx="597186" cy="290054"/>
            </a:xfrm>
            <a:prstGeom prst="straightConnector1">
              <a:avLst/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100"/>
            <p:cNvCxnSpPr>
              <a:stCxn id="26" idx="6"/>
              <a:endCxn id="27" idx="5"/>
            </p:cNvCxnSpPr>
            <p:nvPr/>
          </p:nvCxnSpPr>
          <p:spPr>
            <a:xfrm rot="10800000" flipH="1" flipV="1">
              <a:off x="4373746" y="5878716"/>
              <a:ext cx="129462" cy="290402"/>
            </a:xfrm>
            <a:prstGeom prst="curvedConnector4">
              <a:avLst>
                <a:gd name="adj1" fmla="val -38626"/>
                <a:gd name="adj2" fmla="val 67083"/>
              </a:avLst>
            </a:prstGeom>
            <a:ln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 flipH="1">
              <a:off x="1233120" y="3695192"/>
              <a:ext cx="3398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sum = 17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 flipH="1">
              <a:off x="4373971" y="5806716"/>
              <a:ext cx="140715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 flipH="1">
              <a:off x="4482601" y="6043507"/>
              <a:ext cx="140715" cy="144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1157278" y="7807360"/>
            <a:ext cx="1111291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Small </a:t>
            </a:r>
            <a:r>
              <a:rPr kumimoji="0" lang="pl-PL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decrease</a:t>
            </a: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pl-PL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Long</a:t>
            </a:r>
            <a:r>
              <a:rPr kumimoji="0" lang="pl-PL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pl-PL" sz="3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path</a:t>
            </a:r>
            <a:r>
              <a:rPr kumimoji="0" lang="pl-PL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pl-PL" sz="3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inside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786645" y="8403626"/>
            <a:ext cx="588984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dirty="0">
                <a:sym typeface="Wingdings" panose="05000000000000000000" pitchFamily="2" charset="2"/>
              </a:rPr>
              <a:t>(</a:t>
            </a:r>
            <a:r>
              <a:rPr lang="pl-PL" dirty="0" err="1">
                <a:sym typeface="Wingdings" panose="05000000000000000000" pitchFamily="2" charset="2"/>
              </a:rPr>
              <a:t>useful</a:t>
            </a:r>
            <a:r>
              <a:rPr lang="pl-PL" dirty="0">
                <a:sym typeface="Wingdings" panose="05000000000000000000" pitchFamily="2" charset="2"/>
              </a:rPr>
              <a:t>! </a:t>
            </a:r>
            <a:r>
              <a:rPr lang="pl-PL" dirty="0" err="1">
                <a:sym typeface="Wingdings" panose="05000000000000000000" pitchFamily="2" charset="2"/>
              </a:rPr>
              <a:t>almost</a:t>
            </a:r>
            <a:r>
              <a:rPr lang="pl-PL" dirty="0">
                <a:sym typeface="Wingdings" panose="05000000000000000000" pitchFamily="2" charset="2"/>
              </a:rPr>
              <a:t> Hamiltonian)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8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07813E-7 -0.0026 L -0.0072 -0.771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" y="-38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08" grpId="0"/>
      <p:bldP spid="10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" y="2408441"/>
            <a:ext cx="6684522" cy="3334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pl-PL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10-page version of </a:t>
            </a:r>
            <a:r>
              <a:rPr kumimoji="0" lang="pl-PL" sz="2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paper</a:t>
            </a:r>
            <a:r>
              <a:rPr kumimoji="0" lang="pl-PL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 with </a:t>
            </a:r>
            <a:r>
              <a:rPr kumimoji="0" lang="pl-PL" sz="2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main</a:t>
            </a:r>
            <a:r>
              <a:rPr kumimoji="0" lang="pl-PL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 </a:t>
            </a:r>
            <a:r>
              <a:rPr kumimoji="0" lang="pl-PL" sz="2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ideas</a:t>
            </a:r>
            <a:r>
              <a:rPr kumimoji="0" lang="pl-PL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/>
            </a:r>
            <a:br>
              <a:rPr kumimoji="0" lang="pl-PL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</a:br>
            <a:r>
              <a:rPr kumimoji="0" lang="pl-PL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/>
            </a:r>
            <a:br>
              <a:rPr kumimoji="0" lang="pl-PL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</a:br>
            <a:r>
              <a:rPr kumimoji="0" lang="pl-PL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/>
            </a:r>
            <a:br>
              <a:rPr kumimoji="0" lang="pl-PL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</a:br>
            <a:r>
              <a:rPr kumimoji="0" lang="pl-PL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/>
            </a:r>
            <a:br>
              <a:rPr kumimoji="0" lang="pl-PL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</a:br>
            <a:r>
              <a:rPr kumimoji="0" lang="pl-PL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                   </a:t>
            </a:r>
            <a:r>
              <a:rPr lang="pl-PL" sz="2800" dirty="0" err="1" smtClean="0"/>
              <a:t>Recorded</a:t>
            </a:r>
            <a:r>
              <a:rPr lang="pl-PL" sz="2800" dirty="0" smtClean="0"/>
              <a:t> </a:t>
            </a:r>
            <a:r>
              <a:rPr lang="pl-PL" sz="2800" dirty="0" smtClean="0"/>
              <a:t>t</a:t>
            </a:r>
            <a:r>
              <a:rPr kumimoji="0" lang="en-US" sz="2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alks</a:t>
            </a:r>
            <a:endParaRPr kumimoji="0" lang="en-US" sz="2000" b="0" i="1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The </a:t>
            </a:r>
            <a:r>
              <a:rPr lang="pl-PL" dirty="0" err="1" smtClean="0"/>
              <a:t>rest</a:t>
            </a:r>
            <a:r>
              <a:rPr lang="pl-PL" dirty="0" smtClean="0"/>
              <a:t> of the story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953" y="330199"/>
            <a:ext cx="3552347" cy="50230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80953" y="5541675"/>
            <a:ext cx="3520194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pl-PL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Talk to me </a:t>
            </a:r>
            <a:br>
              <a:rPr kumimoji="0" lang="pl-PL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</a:br>
            <a:r>
              <a:rPr kumimoji="0" lang="pl-PL" sz="2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at</a:t>
            </a:r>
            <a:r>
              <a:rPr kumimoji="0" lang="pl-PL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 the poster </a:t>
            </a:r>
            <a:r>
              <a:rPr kumimoji="0" lang="pl-PL" sz="2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session</a:t>
            </a:r>
            <a:r>
              <a:rPr kumimoji="0" lang="pl-PL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!</a:t>
            </a:r>
            <a:endParaRPr kumimoji="0" lang="en-US" sz="2000" b="0" i="1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24" y="5541675"/>
            <a:ext cx="4511608" cy="451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2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258" y="485376"/>
            <a:ext cx="59715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rgbClr val="FFFFFF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Summary and open </a:t>
            </a:r>
            <a:r>
              <a:rPr lang="en-US" sz="3000" dirty="0">
                <a:solidFill>
                  <a:srgbClr val="FFFFFF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problems…</a:t>
            </a:r>
          </a:p>
        </p:txBody>
      </p:sp>
    </p:spTree>
    <p:extLst>
      <p:ext uri="{BB962C8B-B14F-4D97-AF65-F5344CB8AC3E}">
        <p14:creationId xmlns:p14="http://schemas.microsoft.com/office/powerpoint/2010/main" val="20804467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77432" y="3767650"/>
                <a:ext cx="11573647" cy="154914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>
                  <a:spcBef>
                    <a:spcPts val="1200"/>
                  </a:spcBef>
                </a:pPr>
                <a:r>
                  <a:rPr kumimoji="0" lang="en-US" sz="3600" b="1" i="0" u="none" strike="noStrike" cap="none" spc="0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 Theorem: </a:t>
                </a:r>
              </a:p>
              <a:p>
                <a:pPr lvl="3" algn="l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800" dirty="0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  <a:ea typeface="Helvetica Neue Light" charset="0"/>
                        <a:cs typeface="Helvetica Neue Light" charset="0"/>
                      </a:rPr>
                      <m:t>𝑂</m:t>
                    </m:r>
                    <m:r>
                      <a:rPr lang="en-US" sz="2800" b="0" i="1" smtClean="0">
                        <a:latin typeface="Cambria Math" charset="0"/>
                        <a:ea typeface="Helvetica Neue Light" charset="0"/>
                        <a:cs typeface="Helvetica Neue Light" charset="0"/>
                      </a:rPr>
                      <m:t>(1)</m:t>
                    </m:r>
                  </m:oMath>
                </a14:m>
                <a:r>
                  <a:rPr lang="en-US" sz="2800" dirty="0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-</a:t>
                </a:r>
                <a:r>
                  <a:rPr lang="en-US" sz="2800" dirty="0">
                    <a:latin typeface="Helvetica Neue Light" charset="0"/>
                    <a:ea typeface="Helvetica Neue Light" charset="0"/>
                    <a:cs typeface="Helvetica Neue Light" charset="0"/>
                  </a:rPr>
                  <a:t>approximation algorithm </a:t>
                </a:r>
                <a:r>
                  <a:rPr lang="en-US" sz="2800" dirty="0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with respect to Held-Karp relaxation</a:t>
                </a:r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Helvetica Neue Ligh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32" y="3767650"/>
                <a:ext cx="11573647" cy="1549142"/>
              </a:xfrm>
              <a:prstGeom prst="rect">
                <a:avLst/>
              </a:prstGeom>
              <a:blipFill rotWithShape="0">
                <a:blip r:embed="rId3"/>
                <a:stretch>
                  <a:fillRect l="-843" r="-790" b="-3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421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raveling Salesman Proble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Traveling Salesman Problem</a:t>
            </a:r>
          </a:p>
        </p:txBody>
      </p:sp>
      <p:sp>
        <p:nvSpPr>
          <p:cNvPr id="143" name="Variants studied in mathematics by Hamilton and Kirkman already in the 1800’s…"/>
          <p:cNvSpPr txBox="1">
            <a:spLocks noGrp="1"/>
          </p:cNvSpPr>
          <p:nvPr>
            <p:ph type="body" sz="half" idx="1"/>
          </p:nvPr>
        </p:nvSpPr>
        <p:spPr>
          <a:xfrm>
            <a:off x="493402" y="2196552"/>
            <a:ext cx="7363917" cy="48611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Variants studied in mathematics by Hamilton and Kirkman already in the </a:t>
            </a:r>
            <a:r>
              <a:rPr dirty="0" smtClean="0"/>
              <a:t>1800’s</a:t>
            </a:r>
            <a:endParaRPr lang="pl-PL" dirty="0"/>
          </a:p>
          <a:p>
            <a: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smtClean="0"/>
              <a:t>Benchmark </a:t>
            </a:r>
            <a:r>
              <a:rPr dirty="0" err="1" smtClean="0"/>
              <a:t>proble</a:t>
            </a:r>
            <a:r>
              <a:rPr lang="pl-PL" dirty="0"/>
              <a:t>m</a:t>
            </a:r>
            <a:r>
              <a:rPr dirty="0" smtClean="0"/>
              <a:t>:</a:t>
            </a:r>
            <a:endParaRPr lang="pl-PL" dirty="0" smtClean="0"/>
          </a:p>
          <a:p>
            <a:pPr marL="787400" lvl="1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smtClean="0"/>
              <a:t>one </a:t>
            </a:r>
            <a:r>
              <a:rPr dirty="0"/>
              <a:t>of the most </a:t>
            </a:r>
            <a:r>
              <a:rPr dirty="0" smtClean="0"/>
              <a:t>studied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dirty="0" smtClean="0"/>
              <a:t>NP-hard </a:t>
            </a:r>
            <a:r>
              <a:rPr dirty="0"/>
              <a:t>optimization </a:t>
            </a:r>
            <a:r>
              <a:rPr dirty="0" smtClean="0"/>
              <a:t>problem</a:t>
            </a:r>
            <a:r>
              <a:rPr lang="pl-PL" dirty="0" smtClean="0"/>
              <a:t>s</a:t>
            </a:r>
          </a:p>
          <a:p>
            <a:pPr marL="787400" lvl="1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 smtClean="0"/>
              <a:t>yet our understanding</a:t>
            </a:r>
            <a:br>
              <a:rPr lang="en-US" dirty="0" smtClean="0"/>
            </a:br>
            <a:r>
              <a:rPr lang="en-US" dirty="0" smtClean="0"/>
              <a:t>is quite incomplete</a:t>
            </a:r>
            <a:endParaRPr lang="pl-PL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8369"/>
            <a:ext cx="6648994" cy="241523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18971644">
            <a:off x="7786258" y="3986075"/>
            <a:ext cx="4601890" cy="5136081"/>
            <a:chOff x="3146564" y="2970672"/>
            <a:chExt cx="1055966" cy="10964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200000">
              <a:off x="3146564" y="2970673"/>
              <a:ext cx="810000" cy="108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00000">
              <a:off x="3223555" y="2970672"/>
              <a:ext cx="810000" cy="108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00000">
              <a:off x="3309801" y="2987149"/>
              <a:ext cx="796313" cy="108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00000">
              <a:off x="3392530" y="2984809"/>
              <a:ext cx="810000" cy="1080000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2640">
            <a:off x="8695878" y="3629220"/>
            <a:ext cx="3608832" cy="5190655"/>
          </a:xfrm>
          <a:prstGeom prst="rect">
            <a:avLst/>
          </a:prstGeom>
        </p:spPr>
      </p:pic>
      <p:sp>
        <p:nvSpPr>
          <p:cNvPr id="12" name="What can efficient computation accomplish?"/>
          <p:cNvSpPr/>
          <p:nvPr/>
        </p:nvSpPr>
        <p:spPr>
          <a:xfrm>
            <a:off x="1339849" y="6693901"/>
            <a:ext cx="10325101" cy="2816506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00" tIns="50800" rIns="50800" bIns="50800" anchor="ctr"/>
          <a:lstStyle/>
          <a:p>
            <a:pPr lvl="1"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 smtClean="0"/>
              <a:t>What can be accomplished </a:t>
            </a:r>
            <a:br>
              <a:rPr lang="en-US" dirty="0" smtClean="0"/>
            </a:br>
            <a:r>
              <a:rPr lang="en-US" dirty="0" smtClean="0"/>
              <a:t>with efficient computation</a:t>
            </a:r>
          </a:p>
          <a:p>
            <a:pPr lvl="1"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 smtClean="0"/>
              <a:t>(approximation algorithms)?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9472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of reductions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2102314" y="2849742"/>
            <a:ext cx="6330460" cy="1044000"/>
            <a:chOff x="2102314" y="2849742"/>
            <a:chExt cx="6330460" cy="1044000"/>
          </a:xfrm>
        </p:grpSpPr>
        <p:grpSp>
          <p:nvGrpSpPr>
            <p:cNvPr id="28" name="Group 27"/>
            <p:cNvGrpSpPr/>
            <p:nvPr/>
          </p:nvGrpSpPr>
          <p:grpSpPr>
            <a:xfrm>
              <a:off x="2102314" y="2849742"/>
              <a:ext cx="6330460" cy="1044000"/>
              <a:chOff x="3207435" y="2968283"/>
              <a:chExt cx="6330460" cy="1044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812345" y="2968283"/>
                <a:ext cx="5725550" cy="1041009"/>
              </a:xfrm>
              <a:prstGeom prst="rect">
                <a:avLst/>
              </a:prstGeom>
              <a:solidFill>
                <a:schemeClr val="accent1">
                  <a:satOff val="12166"/>
                  <a:lumOff val="-13042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207435" y="2968283"/>
                <a:ext cx="1097280" cy="1044000"/>
              </a:xfrm>
              <a:prstGeom prst="ellipse">
                <a:avLst/>
              </a:prstGeom>
              <a:solidFill>
                <a:schemeClr val="bg1"/>
              </a:solidFill>
              <a:ln w="28575" cap="flat">
                <a:solidFill>
                  <a:schemeClr val="accent1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52425" y="3223368"/>
                <a:ext cx="4937760" cy="5027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600" u="none" strike="noStrike" cap="none" spc="0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Helvetica Neue Medium" charset="0"/>
                    <a:ea typeface="Helvetica Neue Medium" charset="0"/>
                    <a:cs typeface="Helvetica Neue Medium" charset="0"/>
                    <a:sym typeface="Helvetica Neue Light"/>
                  </a:rPr>
                  <a:t>Laminarly</a:t>
                </a:r>
                <a:r>
                  <a:rPr kumimoji="0" lang="en-US" sz="260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Helvetica Neue Medium" charset="0"/>
                    <a:ea typeface="Helvetica Neue Medium" charset="0"/>
                    <a:cs typeface="Helvetica Neue Medium" charset="0"/>
                    <a:sym typeface="Helvetica Neue Light"/>
                  </a:rPr>
                  <a:t>-weighted</a:t>
                </a:r>
                <a:r>
                  <a:rPr kumimoji="0" lang="en-US" sz="2600" u="none" strike="noStrike" cap="none" spc="0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Helvetica Neue Medium" charset="0"/>
                    <a:ea typeface="Helvetica Neue Medium" charset="0"/>
                    <a:cs typeface="Helvetica Neue Medium" charset="0"/>
                    <a:sym typeface="Helvetica Neue Light"/>
                  </a:rPr>
                  <a:t> instances</a:t>
                </a:r>
                <a:endParaRPr kumimoji="0" lang="en-US" sz="260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Helvetica Neue Medium" charset="0"/>
                  <a:ea typeface="Helvetica Neue Medium" charset="0"/>
                  <a:cs typeface="Helvetica Neue Medium" charset="0"/>
                  <a:sym typeface="Helvetica Neue Light"/>
                </a:endParaRPr>
              </a:p>
            </p:txBody>
          </p:sp>
        </p:grp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41" b="99259" l="47583" r="98500">
                          <a14:foregroundMark x1="53250" y1="78704" x2="53250" y2="78704"/>
                          <a14:foregroundMark x1="50667" y1="60556" x2="50667" y2="60556"/>
                          <a14:foregroundMark x1="79083" y1="43889" x2="79083" y2="43889"/>
                          <a14:foregroundMark x1="66083" y1="8148" x2="66083" y2="8148"/>
                        </a14:backgroundRemoval>
                      </a14:imgEffect>
                    </a14:imgLayer>
                  </a14:imgProps>
                </a:ext>
              </a:extLst>
            </a:blip>
            <a:srcRect l="44028"/>
            <a:stretch/>
          </p:blipFill>
          <p:spPr>
            <a:xfrm rot="3330632">
              <a:off x="2213792" y="2969278"/>
              <a:ext cx="884556" cy="711167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2707224" y="4271957"/>
            <a:ext cx="6330460" cy="1044000"/>
            <a:chOff x="2707224" y="4271957"/>
            <a:chExt cx="6330460" cy="1044000"/>
          </a:xfrm>
        </p:grpSpPr>
        <p:grpSp>
          <p:nvGrpSpPr>
            <p:cNvPr id="29" name="Group 28"/>
            <p:cNvGrpSpPr/>
            <p:nvPr/>
          </p:nvGrpSpPr>
          <p:grpSpPr>
            <a:xfrm>
              <a:off x="2707224" y="4271957"/>
              <a:ext cx="6330460" cy="1044000"/>
              <a:chOff x="3207435" y="2968283"/>
              <a:chExt cx="6330460" cy="10440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812345" y="2968283"/>
                <a:ext cx="5725550" cy="1041009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207435" y="2968283"/>
                <a:ext cx="1097280" cy="104400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452425" y="3223368"/>
                <a:ext cx="4937760" cy="5027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60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Helvetica Neue Medium" charset="0"/>
                    <a:ea typeface="Helvetica Neue Medium" charset="0"/>
                    <a:cs typeface="Helvetica Neue Medium" charset="0"/>
                    <a:sym typeface="Helvetica Neue Light"/>
                  </a:rPr>
                  <a:t>Irreducible instances</a:t>
                </a:r>
                <a:endParaRPr kumimoji="0" lang="en-US" sz="260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Helvetica Neue Medium" charset="0"/>
                  <a:ea typeface="Helvetica Neue Medium" charset="0"/>
                  <a:cs typeface="Helvetica Neue Medium" charset="0"/>
                  <a:sym typeface="Helvetica Neue Light"/>
                </a:endParaRPr>
              </a:p>
            </p:txBody>
          </p:sp>
        </p:grp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834" y="4500371"/>
              <a:ext cx="844060" cy="58418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3199594" y="5694172"/>
            <a:ext cx="6330460" cy="1044000"/>
            <a:chOff x="3199594" y="5694172"/>
            <a:chExt cx="6330460" cy="1044000"/>
          </a:xfrm>
        </p:grpSpPr>
        <p:grpSp>
          <p:nvGrpSpPr>
            <p:cNvPr id="33" name="Group 32"/>
            <p:cNvGrpSpPr/>
            <p:nvPr/>
          </p:nvGrpSpPr>
          <p:grpSpPr>
            <a:xfrm>
              <a:off x="3199594" y="5694172"/>
              <a:ext cx="6330460" cy="1044000"/>
              <a:chOff x="3207435" y="2968283"/>
              <a:chExt cx="6330460" cy="1044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3812345" y="2968283"/>
                <a:ext cx="5725550" cy="1041009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207435" y="2968283"/>
                <a:ext cx="1097280" cy="104400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452425" y="3223368"/>
                <a:ext cx="4937760" cy="5027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60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Helvetica Neue Medium" charset="0"/>
                    <a:ea typeface="Helvetica Neue Medium" charset="0"/>
                    <a:cs typeface="Helvetica Neue Medium" charset="0"/>
                    <a:sym typeface="Helvetica Neue Light"/>
                  </a:rPr>
                  <a:t>Vertebrate</a:t>
                </a:r>
                <a:r>
                  <a:rPr kumimoji="0" lang="en-US" sz="2600" u="none" strike="noStrike" cap="none" spc="0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Helvetica Neue Medium" charset="0"/>
                    <a:ea typeface="Helvetica Neue Medium" charset="0"/>
                    <a:cs typeface="Helvetica Neue Medium" charset="0"/>
                    <a:sym typeface="Helvetica Neue Light"/>
                  </a:rPr>
                  <a:t> pairs</a:t>
                </a:r>
                <a:endParaRPr kumimoji="0" lang="en-US" sz="260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Helvetica Neue Medium" charset="0"/>
                  <a:ea typeface="Helvetica Neue Medium" charset="0"/>
                  <a:cs typeface="Helvetica Neue Medium" charset="0"/>
                  <a:sym typeface="Helvetica Neue Light"/>
                </a:endParaRPr>
              </a:p>
            </p:txBody>
          </p:sp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493494">
              <a:off x="3279498" y="6058623"/>
              <a:ext cx="905318" cy="312105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3748234" y="7113396"/>
            <a:ext cx="6330460" cy="1044000"/>
            <a:chOff x="3748234" y="7113396"/>
            <a:chExt cx="6330460" cy="1044000"/>
          </a:xfrm>
        </p:grpSpPr>
        <p:grpSp>
          <p:nvGrpSpPr>
            <p:cNvPr id="37" name="Group 36"/>
            <p:cNvGrpSpPr/>
            <p:nvPr/>
          </p:nvGrpSpPr>
          <p:grpSpPr>
            <a:xfrm>
              <a:off x="3748234" y="7113396"/>
              <a:ext cx="6330460" cy="1044000"/>
              <a:chOff x="3207435" y="2968283"/>
              <a:chExt cx="6330460" cy="104400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3812345" y="2968283"/>
                <a:ext cx="5725550" cy="1041009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207435" y="2968283"/>
                <a:ext cx="1097280" cy="104400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452425" y="3223368"/>
                <a:ext cx="4937760" cy="5027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60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Helvetica Neue Medium" charset="0"/>
                    <a:ea typeface="Helvetica Neue Medium" charset="0"/>
                    <a:cs typeface="Helvetica Neue Medium" charset="0"/>
                    <a:sym typeface="Helvetica Neue Light"/>
                  </a:rPr>
                  <a:t>Solving</a:t>
                </a:r>
                <a:r>
                  <a:rPr kumimoji="0" lang="en-US" sz="2600" u="none" strike="noStrike" cap="none" spc="0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Helvetica Neue Medium" charset="0"/>
                    <a:ea typeface="Helvetica Neue Medium" charset="0"/>
                    <a:cs typeface="Helvetica Neue Medium" charset="0"/>
                    <a:sym typeface="Helvetica Neue Light"/>
                  </a:rPr>
                  <a:t> Local-Connectivity</a:t>
                </a:r>
                <a:endParaRPr kumimoji="0" lang="en-US" sz="260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Helvetica Neue Medium" charset="0"/>
                  <a:ea typeface="Helvetica Neue Medium" charset="0"/>
                  <a:cs typeface="Helvetica Neue Medium" charset="0"/>
                  <a:sym typeface="Helvetica Neue Light"/>
                </a:endParaRPr>
              </a:p>
            </p:txBody>
          </p:sp>
        </p:grp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4920" y="7412678"/>
              <a:ext cx="857626" cy="533172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2183" y="2997105"/>
            <a:ext cx="195265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Amazing power of LP-duality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856" y="4442512"/>
            <a:ext cx="260736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Recursive approach as</a:t>
            </a:r>
            <a:r>
              <a:rPr kumimoji="0" lang="en-US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long as OPT drops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342" y="5949257"/>
            <a:ext cx="314325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Irreducible instances behave </a:t>
            </a:r>
            <a:r>
              <a:rPr lang="pl-PL" sz="2000" dirty="0" err="1" smtClean="0"/>
              <a:t>like</a:t>
            </a: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node-weighted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1500" y="7251376"/>
            <a:ext cx="309445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Complete backbone to tour using circulations and Local-Connectivity ATSP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02784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  <p:bldP spid="42" grpId="0"/>
      <p:bldP spid="4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71500" y="2416467"/>
                <a:ext cx="12433300" cy="6667500"/>
              </a:xfrm>
            </p:spPr>
            <p:txBody>
              <a:bodyPr>
                <a:normAutofit/>
              </a:bodyPr>
              <a:lstStyle/>
              <a:p>
                <a:r>
                  <a:rPr lang="en-US" sz="3000" dirty="0" smtClean="0"/>
                  <a:t>Is the right ratio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charset="0"/>
                      </a:rPr>
                      <m:t>2</m:t>
                    </m:r>
                  </m:oMath>
                </a14:m>
                <a:r>
                  <a:rPr lang="en-US" sz="3000" dirty="0" smtClean="0"/>
                  <a:t>?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sz="2400" dirty="0">
                    <a:solidFill>
                      <a:srgbClr val="000000"/>
                    </a:solidFill>
                  </a:rPr>
                  <a:t>Unoptimized constant 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rgbClr val="000000"/>
                        </a:solidFill>
                        <a:latin typeface="Cambria Math" charset="0"/>
                      </a:rPr>
                      <m:t>=5500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lvl="1">
                  <a:spcBef>
                    <a:spcPts val="1800"/>
                  </a:spcBef>
                </a:pPr>
                <a:r>
                  <a:rPr lang="en-US" sz="2400" dirty="0" smtClean="0"/>
                  <a:t>By optimizing our approach, we believe we can get an upper bound in the hundreds. New ideas are needed to get close to lower bound of 2</a:t>
                </a:r>
              </a:p>
              <a:p>
                <a:r>
                  <a:rPr lang="en-US" sz="3000" dirty="0" smtClean="0"/>
                  <a:t>Bottleneck ATSP: find tour with minimum max-weight edge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 smtClean="0"/>
                  <a:t>Thin tree conjecture: Is there a tree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sz="3000" dirty="0" smtClean="0"/>
                  <a:t> such that for every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charset="0"/>
                      </a:rPr>
                      <m:t>𝑆</m:t>
                    </m:r>
                    <m:r>
                      <a:rPr lang="en-US" sz="3000" b="0" i="1" smtClean="0">
                        <a:latin typeface="Cambria Math" charset="0"/>
                      </a:rPr>
                      <m:t>⊂</m:t>
                    </m:r>
                    <m:r>
                      <a:rPr lang="en-US" sz="3000" b="0" i="1" smtClean="0">
                        <a:latin typeface="Cambria Math" charset="0"/>
                      </a:rPr>
                      <m:t>𝑉</m:t>
                    </m:r>
                  </m:oMath>
                </a14:m>
                <a:r>
                  <a:rPr lang="en-US" sz="3200" dirty="0" smtClean="0"/>
                  <a:t>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charset="0"/>
                      </a:rPr>
                      <m:t>                    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3200" b="0" i="1" smtClean="0">
                            <a:latin typeface="Cambria Math" charset="0"/>
                          </a:rPr>
                          <m:t>∩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𝑇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charset="0"/>
                      </a:rPr>
                      <m:t>𝑥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000" dirty="0" smtClean="0"/>
                  <a:t/>
                </a:r>
                <a:br>
                  <a:rPr lang="en-US" sz="3000" dirty="0" smtClean="0"/>
                </a:br>
                <a:r>
                  <a:rPr lang="en-US" sz="3000" dirty="0" smtClean="0"/>
                  <a:t>(would also imply apx for Bottleneck ATSP </a:t>
                </a:r>
                <a:r>
                  <a:rPr lang="en-US" sz="2800" dirty="0" smtClean="0">
                    <a:solidFill>
                      <a:schemeClr val="bg1">
                        <a:lumMod val="50000"/>
                      </a:schemeClr>
                    </a:solidFill>
                  </a:rPr>
                  <a:t>[An, Kleinberg, Shmoys’10]</a:t>
                </a:r>
                <a:r>
                  <a:rPr lang="en-US" sz="3000" dirty="0" smtClean="0"/>
                  <a:t>)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1500" y="2416467"/>
                <a:ext cx="12433300" cy="6667500"/>
              </a:xfrm>
              <a:blipFill rotWithShape="0">
                <a:blip r:embed="rId3"/>
                <a:stretch>
                  <a:fillRect l="-932" t="-1097" r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390356" y="8337277"/>
            <a:ext cx="561444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8000" b="0" i="0" u="none" strike="noStrike" cap="none" spc="0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Thank</a:t>
            </a:r>
            <a:r>
              <a:rPr kumimoji="0" lang="pl-PL" sz="8000" b="0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8000" b="0" i="0" u="none" strike="noStrike" cap="none" spc="0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you</a:t>
            </a:r>
            <a:r>
              <a:rPr kumimoji="0" lang="pl-PL" sz="8000" b="0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!</a:t>
            </a:r>
            <a:endParaRPr kumimoji="0" lang="fr-CH" sz="80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84575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50" y="6837488"/>
            <a:ext cx="4059044" cy="2706028"/>
          </a:xfrm>
          <a:prstGeom prst="rect">
            <a:avLst/>
          </a:prstGeom>
        </p:spPr>
      </p:pic>
      <p:sp>
        <p:nvSpPr>
          <p:cNvPr id="148" name="Two basic ver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Two basic versions</a:t>
            </a:r>
          </a:p>
        </p:txBody>
      </p:sp>
      <p:sp>
        <p:nvSpPr>
          <p:cNvPr id="149" name="Symmetric: distance from u to v equals distance from v to u"/>
          <p:cNvSpPr txBox="1"/>
          <p:nvPr/>
        </p:nvSpPr>
        <p:spPr>
          <a:xfrm>
            <a:off x="6032810" y="4054414"/>
            <a:ext cx="677180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  <a:defRPr sz="3200">
                <a:solidFill>
                  <a:srgbClr val="424242"/>
                </a:solidFill>
              </a:defRPr>
            </a:pPr>
            <a:r>
              <a:rPr lang="en-US" sz="2200" dirty="0" smtClean="0"/>
              <a:t>2-approximation is trivial</a:t>
            </a:r>
            <a:br>
              <a:rPr lang="en-US" sz="2200" dirty="0" smtClean="0"/>
            </a:br>
            <a:r>
              <a:rPr lang="en-US" sz="2200" dirty="0" smtClean="0"/>
              <a:t>1.5-approximation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[Christofides’76]</a:t>
            </a:r>
            <a:r>
              <a:rPr lang="en-US" sz="2200" dirty="0" smtClean="0"/>
              <a:t> taught in undergrad courses, still unbeaten</a:t>
            </a:r>
          </a:p>
        </p:txBody>
      </p:sp>
      <p:sp>
        <p:nvSpPr>
          <p:cNvPr id="150" name="u"/>
          <p:cNvSpPr/>
          <p:nvPr/>
        </p:nvSpPr>
        <p:spPr>
          <a:xfrm>
            <a:off x="2770909" y="4406352"/>
            <a:ext cx="483941" cy="481014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u</a:t>
            </a:r>
          </a:p>
        </p:txBody>
      </p:sp>
      <p:sp>
        <p:nvSpPr>
          <p:cNvPr id="151" name="v"/>
          <p:cNvSpPr/>
          <p:nvPr/>
        </p:nvSpPr>
        <p:spPr>
          <a:xfrm>
            <a:off x="4828309" y="4406352"/>
            <a:ext cx="483941" cy="481014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v</a:t>
            </a:r>
          </a:p>
        </p:txBody>
      </p:sp>
      <p:cxnSp>
        <p:nvCxnSpPr>
          <p:cNvPr id="152" name="Connection Line"/>
          <p:cNvCxnSpPr>
            <a:stCxn id="150" idx="5"/>
            <a:endCxn id="151" idx="3"/>
          </p:cNvCxnSpPr>
          <p:nvPr/>
        </p:nvCxnSpPr>
        <p:spPr>
          <a:xfrm rot="16200000" flipH="1">
            <a:off x="4041579" y="3959321"/>
            <a:ext cx="12700" cy="1715203"/>
          </a:xfrm>
          <a:prstGeom prst="curvedConnector3">
            <a:avLst>
              <a:gd name="adj1" fmla="val 1774024"/>
            </a:avLst>
          </a:prstGeom>
          <a:ln w="25400">
            <a:solidFill>
              <a:srgbClr val="00B0F0"/>
            </a:solidFill>
            <a:miter lim="400000"/>
            <a:tailEnd type="triangle" w="lg" len="lg"/>
          </a:ln>
        </p:spPr>
      </p:cxnSp>
      <p:cxnSp>
        <p:nvCxnSpPr>
          <p:cNvPr id="153" name="Connection Line"/>
          <p:cNvCxnSpPr>
            <a:stCxn id="150" idx="7"/>
            <a:endCxn id="151" idx="1"/>
          </p:cNvCxnSpPr>
          <p:nvPr/>
        </p:nvCxnSpPr>
        <p:spPr>
          <a:xfrm rot="5400000" flipH="1" flipV="1">
            <a:off x="4041579" y="3619194"/>
            <a:ext cx="12700" cy="1715203"/>
          </a:xfrm>
          <a:prstGeom prst="curvedConnector3">
            <a:avLst>
              <a:gd name="adj1" fmla="val 1890118"/>
            </a:avLst>
          </a:prstGeom>
          <a:ln w="25400">
            <a:solidFill>
              <a:srgbClr val="00B0F0"/>
            </a:solidFill>
            <a:miter lim="400000"/>
            <a:headEnd type="triangle" w="lg" len="lg"/>
            <a:tailEnd w="lg" len="lg"/>
          </a:ln>
        </p:spPr>
      </p:cxnSp>
      <p:sp>
        <p:nvSpPr>
          <p:cNvPr id="154" name="3"/>
          <p:cNvSpPr txBox="1"/>
          <p:nvPr/>
        </p:nvSpPr>
        <p:spPr>
          <a:xfrm>
            <a:off x="3972650" y="7939151"/>
            <a:ext cx="783866" cy="502702"/>
          </a:xfrm>
          <a:prstGeom prst="rect">
            <a:avLst/>
          </a:prstGeom>
          <a:solidFill>
            <a:srgbClr val="FFFFFF">
              <a:alpha val="63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100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55" name="3"/>
          <p:cNvSpPr txBox="1"/>
          <p:nvPr/>
        </p:nvSpPr>
        <p:spPr>
          <a:xfrm>
            <a:off x="3892633" y="4731351"/>
            <a:ext cx="297893" cy="4987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>
                <a:solidFill>
                  <a:srgbClr val="00B0F0"/>
                </a:solidFill>
              </a:rPr>
              <a:t>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8650" y="6172143"/>
            <a:ext cx="10533333" cy="3248009"/>
            <a:chOff x="628650" y="6172143"/>
            <a:chExt cx="10533333" cy="3248009"/>
          </a:xfrm>
        </p:grpSpPr>
        <p:sp>
          <p:nvSpPr>
            <p:cNvPr id="156" name="Asymmetric: more general and no such assumption is made"/>
            <p:cNvSpPr txBox="1"/>
            <p:nvPr/>
          </p:nvSpPr>
          <p:spPr>
            <a:xfrm>
              <a:off x="628650" y="6172143"/>
              <a:ext cx="10533333" cy="5950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l">
                <a:spcBef>
                  <a:spcPts val="4200"/>
                </a:spcBef>
                <a:defRPr sz="3200">
                  <a:solidFill>
                    <a:srgbClr val="424242"/>
                  </a:solidFill>
                </a:defRPr>
              </a:pPr>
              <a:r>
                <a:rPr b="1" dirty="0">
                  <a:solidFill>
                    <a:schemeClr val="accent1">
                      <a:satOff val="20231"/>
                      <a:lumOff val="-16526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Asymmetric:</a:t>
              </a:r>
              <a:r>
                <a:rPr dirty="0"/>
                <a:t> more </a:t>
              </a:r>
              <a:r>
                <a:rPr dirty="0" smtClean="0"/>
                <a:t>general</a:t>
              </a:r>
              <a:r>
                <a:rPr lang="en-US" dirty="0" smtClean="0"/>
                <a:t>, </a:t>
              </a:r>
              <a:r>
                <a:rPr dirty="0" smtClean="0"/>
                <a:t>no </a:t>
              </a:r>
              <a:r>
                <a:rPr dirty="0"/>
                <a:t>such assumption is made</a:t>
              </a:r>
            </a:p>
          </p:txBody>
        </p:sp>
        <p:sp>
          <p:nvSpPr>
            <p:cNvPr id="157" name="u"/>
            <p:cNvSpPr/>
            <p:nvPr/>
          </p:nvSpPr>
          <p:spPr>
            <a:xfrm>
              <a:off x="6859774" y="8939138"/>
              <a:ext cx="483941" cy="481014"/>
            </a:xfrm>
            <a:prstGeom prst="ellipse">
              <a:avLst/>
            </a:prstGeom>
            <a:solidFill>
              <a:srgbClr val="00B0F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>
                <a:defRPr sz="20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dirty="0"/>
                <a:t>u</a:t>
              </a:r>
            </a:p>
          </p:txBody>
        </p:sp>
        <p:sp>
          <p:nvSpPr>
            <p:cNvPr id="158" name="v"/>
            <p:cNvSpPr/>
            <p:nvPr/>
          </p:nvSpPr>
          <p:spPr>
            <a:xfrm>
              <a:off x="6144769" y="6794673"/>
              <a:ext cx="483941" cy="481014"/>
            </a:xfrm>
            <a:prstGeom prst="ellipse">
              <a:avLst/>
            </a:prstGeom>
            <a:solidFill>
              <a:srgbClr val="00B0F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>
                <a:defRPr sz="20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dirty="0"/>
                <a:t>v</a:t>
              </a:r>
            </a:p>
          </p:txBody>
        </p:sp>
        <p:cxnSp>
          <p:nvCxnSpPr>
            <p:cNvPr id="160" name="Connection Line"/>
            <p:cNvCxnSpPr>
              <a:endCxn id="158" idx="6"/>
            </p:cNvCxnSpPr>
            <p:nvPr/>
          </p:nvCxnSpPr>
          <p:spPr>
            <a:xfrm rot="16200000" flipV="1">
              <a:off x="5948949" y="7714941"/>
              <a:ext cx="1997310" cy="637787"/>
            </a:xfrm>
            <a:prstGeom prst="bentConnector2">
              <a:avLst/>
            </a:prstGeom>
            <a:ln w="31750">
              <a:solidFill>
                <a:srgbClr val="00B050"/>
              </a:solidFill>
              <a:miter lim="400000"/>
              <a:headEnd type="triangle" w="lg" len="lg"/>
              <a:tailEnd w="med" len="lg"/>
            </a:ln>
          </p:spPr>
        </p:cxnSp>
      </p:grpSp>
      <p:sp>
        <p:nvSpPr>
          <p:cNvPr id="195" name="Freeform 194"/>
          <p:cNvSpPr/>
          <p:nvPr/>
        </p:nvSpPr>
        <p:spPr>
          <a:xfrm>
            <a:off x="4182946" y="7080360"/>
            <a:ext cx="2820020" cy="2297816"/>
          </a:xfrm>
          <a:custGeom>
            <a:avLst/>
            <a:gdLst>
              <a:gd name="connsiteX0" fmla="*/ 2820020 w 2820020"/>
              <a:gd name="connsiteY0" fmla="*/ 2297816 h 2297816"/>
              <a:gd name="connsiteX1" fmla="*/ 9913 w 2820020"/>
              <a:gd name="connsiteY1" fmla="*/ 2041338 h 2297816"/>
              <a:gd name="connsiteX2" fmla="*/ 1827561 w 2820020"/>
              <a:gd name="connsiteY2" fmla="*/ 1940977 h 2297816"/>
              <a:gd name="connsiteX3" fmla="*/ 154878 w 2820020"/>
              <a:gd name="connsiteY3" fmla="*/ 1684499 h 2297816"/>
              <a:gd name="connsiteX4" fmla="*/ 1582234 w 2820020"/>
              <a:gd name="connsiteY4" fmla="*/ 1561835 h 2297816"/>
              <a:gd name="connsiteX5" fmla="*/ 288693 w 2820020"/>
              <a:gd name="connsiteY5" fmla="*/ 1305357 h 2297816"/>
              <a:gd name="connsiteX6" fmla="*/ 1615688 w 2820020"/>
              <a:gd name="connsiteY6" fmla="*/ 1294206 h 2297816"/>
              <a:gd name="connsiteX7" fmla="*/ 422508 w 2820020"/>
              <a:gd name="connsiteY7" fmla="*/ 970820 h 2297816"/>
              <a:gd name="connsiteX8" fmla="*/ 1649142 w 2820020"/>
              <a:gd name="connsiteY8" fmla="*/ 948518 h 2297816"/>
              <a:gd name="connsiteX9" fmla="*/ 355600 w 2820020"/>
              <a:gd name="connsiteY9" fmla="*/ 725494 h 2297816"/>
              <a:gd name="connsiteX10" fmla="*/ 1637991 w 2820020"/>
              <a:gd name="connsiteY10" fmla="*/ 602830 h 2297816"/>
              <a:gd name="connsiteX11" fmla="*/ 299844 w 2820020"/>
              <a:gd name="connsiteY11" fmla="*/ 446713 h 2297816"/>
              <a:gd name="connsiteX12" fmla="*/ 1983678 w 2820020"/>
              <a:gd name="connsiteY12" fmla="*/ 11816 h 2297816"/>
              <a:gd name="connsiteX13" fmla="*/ 1983678 w 2820020"/>
              <a:gd name="connsiteY13" fmla="*/ 11816 h 2297816"/>
              <a:gd name="connsiteX14" fmla="*/ 2005981 w 2820020"/>
              <a:gd name="connsiteY14" fmla="*/ 664 h 2297816"/>
              <a:gd name="connsiteX15" fmla="*/ 1950225 w 2820020"/>
              <a:gd name="connsiteY15" fmla="*/ 34118 h 22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20020" h="2297816">
                <a:moveTo>
                  <a:pt x="2820020" y="2297816"/>
                </a:moveTo>
                <a:cubicBezTo>
                  <a:pt x="1497671" y="2199313"/>
                  <a:pt x="175323" y="2100811"/>
                  <a:pt x="9913" y="2041338"/>
                </a:cubicBezTo>
                <a:cubicBezTo>
                  <a:pt x="-155497" y="1981865"/>
                  <a:pt x="1803400" y="2000450"/>
                  <a:pt x="1827561" y="1940977"/>
                </a:cubicBezTo>
                <a:cubicBezTo>
                  <a:pt x="1851722" y="1881504"/>
                  <a:pt x="195766" y="1747689"/>
                  <a:pt x="154878" y="1684499"/>
                </a:cubicBezTo>
                <a:cubicBezTo>
                  <a:pt x="113990" y="1621309"/>
                  <a:pt x="1559931" y="1625025"/>
                  <a:pt x="1582234" y="1561835"/>
                </a:cubicBezTo>
                <a:cubicBezTo>
                  <a:pt x="1604536" y="1498645"/>
                  <a:pt x="283117" y="1349962"/>
                  <a:pt x="288693" y="1305357"/>
                </a:cubicBezTo>
                <a:cubicBezTo>
                  <a:pt x="294269" y="1260752"/>
                  <a:pt x="1593386" y="1349962"/>
                  <a:pt x="1615688" y="1294206"/>
                </a:cubicBezTo>
                <a:cubicBezTo>
                  <a:pt x="1637990" y="1238450"/>
                  <a:pt x="416932" y="1028435"/>
                  <a:pt x="422508" y="970820"/>
                </a:cubicBezTo>
                <a:cubicBezTo>
                  <a:pt x="428084" y="913205"/>
                  <a:pt x="1660293" y="989406"/>
                  <a:pt x="1649142" y="948518"/>
                </a:cubicBezTo>
                <a:cubicBezTo>
                  <a:pt x="1637991" y="907630"/>
                  <a:pt x="357459" y="783109"/>
                  <a:pt x="355600" y="725494"/>
                </a:cubicBezTo>
                <a:cubicBezTo>
                  <a:pt x="353741" y="667879"/>
                  <a:pt x="1647284" y="649293"/>
                  <a:pt x="1637991" y="602830"/>
                </a:cubicBezTo>
                <a:cubicBezTo>
                  <a:pt x="1628698" y="556367"/>
                  <a:pt x="242230" y="545215"/>
                  <a:pt x="299844" y="446713"/>
                </a:cubicBezTo>
                <a:cubicBezTo>
                  <a:pt x="357458" y="348211"/>
                  <a:pt x="1983678" y="11816"/>
                  <a:pt x="1983678" y="11816"/>
                </a:cubicBezTo>
                <a:lnTo>
                  <a:pt x="1983678" y="11816"/>
                </a:lnTo>
                <a:cubicBezTo>
                  <a:pt x="1987395" y="9957"/>
                  <a:pt x="2011556" y="-3053"/>
                  <a:pt x="2005981" y="664"/>
                </a:cubicBezTo>
                <a:cubicBezTo>
                  <a:pt x="2000406" y="4381"/>
                  <a:pt x="1975315" y="19249"/>
                  <a:pt x="1950225" y="34118"/>
                </a:cubicBezTo>
              </a:path>
            </a:pathLst>
          </a:custGeom>
          <a:noFill/>
          <a:ln w="31750" cap="flat">
            <a:solidFill>
              <a:srgbClr val="FF0000"/>
            </a:solidFill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4" name="3"/>
          <p:cNvSpPr txBox="1"/>
          <p:nvPr/>
        </p:nvSpPr>
        <p:spPr>
          <a:xfrm>
            <a:off x="3892632" y="3978791"/>
            <a:ext cx="297893" cy="4987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105" name="3"/>
          <p:cNvSpPr txBox="1"/>
          <p:nvPr/>
        </p:nvSpPr>
        <p:spPr>
          <a:xfrm>
            <a:off x="7337960" y="7808577"/>
            <a:ext cx="297893" cy="498756"/>
          </a:xfrm>
          <a:prstGeom prst="rect">
            <a:avLst/>
          </a:prstGeom>
          <a:solidFill>
            <a:srgbClr val="FFFFFF">
              <a:alpha val="63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 smtClean="0">
                <a:solidFill>
                  <a:srgbClr val="005C2A"/>
                </a:solidFill>
              </a:rPr>
              <a:t>2</a:t>
            </a:r>
            <a:endParaRPr dirty="0">
              <a:solidFill>
                <a:srgbClr val="005C2A"/>
              </a:solidFill>
            </a:endParaRPr>
          </a:p>
        </p:txBody>
      </p:sp>
      <p:sp>
        <p:nvSpPr>
          <p:cNvPr id="106" name="Rounded Rectangle"/>
          <p:cNvSpPr/>
          <p:nvPr/>
        </p:nvSpPr>
        <p:spPr>
          <a:xfrm>
            <a:off x="334069" y="5825190"/>
            <a:ext cx="11860214" cy="3831766"/>
          </a:xfrm>
          <a:prstGeom prst="roundRect">
            <a:avLst>
              <a:gd name="adj" fmla="val 22179"/>
            </a:avLst>
          </a:prstGeom>
          <a:ln w="25400">
            <a:solidFill>
              <a:schemeClr val="accent6">
                <a:hueOff val="-10521704"/>
                <a:satOff val="-11099"/>
                <a:lumOff val="-71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9" name="Symmetric: distance from u to v equals distance from v to u"/>
          <p:cNvSpPr txBox="1"/>
          <p:nvPr/>
        </p:nvSpPr>
        <p:spPr>
          <a:xfrm>
            <a:off x="781050" y="3080683"/>
            <a:ext cx="7609455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  <a:defRPr sz="3200">
                <a:solidFill>
                  <a:srgbClr val="424242"/>
                </a:solidFill>
              </a:defRPr>
            </a:pPr>
            <a:r>
              <a:rPr b="1" dirty="0">
                <a:solidFill>
                  <a:schemeClr val="accent1">
                    <a:satOff val="20231"/>
                    <a:lumOff val="-16526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Symmetric:</a:t>
            </a:r>
            <a:r>
              <a:rPr dirty="0"/>
              <a:t> </a:t>
            </a:r>
            <a:r>
              <a:rPr lang="en-US" dirty="0" smtClean="0"/>
              <a:t>distance(</a:t>
            </a:r>
            <a:r>
              <a:rPr lang="en-US" dirty="0" err="1" smtClean="0"/>
              <a:t>u,v</a:t>
            </a:r>
            <a:r>
              <a:rPr lang="en-US" dirty="0" smtClean="0"/>
              <a:t>) = distance(</a:t>
            </a:r>
            <a:r>
              <a:rPr lang="en-US" dirty="0" err="1" smtClean="0"/>
              <a:t>v,u</a:t>
            </a:r>
            <a:r>
              <a:rPr lang="en-US" dirty="0" smtClean="0"/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945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 animBg="1"/>
      <p:bldP spid="154" grpId="0" animBg="1"/>
      <p:bldP spid="155" grpId="0" animBg="1"/>
      <p:bldP spid="195" grpId="0" animBg="1"/>
      <p:bldP spid="104" grpId="0" animBg="1"/>
      <p:bldP spid="105" grpId="0" animBg="1"/>
      <p:bldP spid="106" grpId="0" animBg="1"/>
      <p:bldP spid="1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wo basic ver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Asymmetric Traveling Salesman Problem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Symmetric: distance from u to v equals distance from v to u"/>
              <p:cNvSpPr txBox="1"/>
              <p:nvPr/>
            </p:nvSpPr>
            <p:spPr>
              <a:xfrm>
                <a:off x="761259" y="2306705"/>
                <a:ext cx="8411726" cy="5950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>
                  <a:spcBef>
                    <a:spcPts val="4200"/>
                  </a:spcBef>
                  <a:defRPr sz="3200">
                    <a:solidFill>
                      <a:srgbClr val="424242"/>
                    </a:solidFill>
                  </a:defRPr>
                </a:pPr>
                <a:r>
                  <a:rPr lang="en-US" b="1" dirty="0" smtClean="0">
                    <a:solidFill>
                      <a:schemeClr val="accent1">
                        <a:satOff val="20231"/>
                        <a:lumOff val="-16526"/>
                      </a:scheme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Input</a:t>
                </a:r>
                <a:r>
                  <a:rPr b="1" dirty="0" smtClean="0">
                    <a:solidFill>
                      <a:schemeClr val="accent1">
                        <a:satOff val="20231"/>
                        <a:lumOff val="-16526"/>
                      </a:scheme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:</a:t>
                </a:r>
                <a:r>
                  <a:rPr dirty="0" smtClean="0"/>
                  <a:t> </a:t>
                </a:r>
                <a:r>
                  <a:rPr lang="en-US" dirty="0"/>
                  <a:t>an edge-weighted digraph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9" name="Symmetric: distance from u to v equals distance from v to u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59" y="2306705"/>
                <a:ext cx="8411726" cy="595035"/>
              </a:xfrm>
              <a:prstGeom prst="rect">
                <a:avLst/>
              </a:prstGeom>
              <a:blipFill rotWithShape="0">
                <a:blip r:embed="rId2"/>
                <a:stretch>
                  <a:fillRect l="-2319" t="-12245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ymmetric: distance from u to v equals distance from v to u"/>
          <p:cNvSpPr txBox="1"/>
          <p:nvPr/>
        </p:nvSpPr>
        <p:spPr>
          <a:xfrm>
            <a:off x="433075" y="3026660"/>
            <a:ext cx="12214882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  <a:defRPr sz="3200">
                <a:solidFill>
                  <a:srgbClr val="424242"/>
                </a:solidFill>
              </a:defRPr>
            </a:pPr>
            <a:r>
              <a:rPr lang="en-US" b="1" dirty="0" smtClean="0">
                <a:solidFill>
                  <a:schemeClr val="accent1">
                    <a:satOff val="20231"/>
                    <a:lumOff val="-16526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Output</a:t>
            </a:r>
            <a:r>
              <a:rPr b="1" dirty="0" smtClean="0">
                <a:solidFill>
                  <a:schemeClr val="accent1">
                    <a:satOff val="20231"/>
                    <a:lumOff val="-16526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dirty="0" smtClean="0"/>
              <a:t> </a:t>
            </a:r>
            <a:r>
              <a:rPr lang="en-US" dirty="0"/>
              <a:t>a </a:t>
            </a:r>
            <a:r>
              <a:rPr lang="en-US" dirty="0" smtClean="0"/>
              <a:t>minimum-weight tour that visits each </a:t>
            </a:r>
            <a:r>
              <a:rPr lang="en-US" dirty="0"/>
              <a:t>vertex at least </a:t>
            </a:r>
            <a:r>
              <a:rPr lang="en-US" dirty="0" smtClean="0"/>
              <a:t>once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877084" y="4650633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82148" y="4611756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61333" y="5680868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78665" y="5853789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137387" y="5493609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506527" y="5074633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497D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650571" y="8316795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192714" y="8213934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39386" y="6844337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329397" y="6765444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16574" y="7699626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59509" y="8522518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178627" y="4766048"/>
            <a:ext cx="1103520" cy="38877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518716" y="4914026"/>
            <a:ext cx="402528" cy="81203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34467" y="4914026"/>
            <a:ext cx="2002920" cy="733875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6539531" y="4875149"/>
            <a:ext cx="642016" cy="663651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518716" y="4875149"/>
            <a:ext cx="1807592" cy="85091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980208" y="5647901"/>
            <a:ext cx="1157178" cy="36018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438930" y="5228925"/>
            <a:ext cx="1067596" cy="418976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288158" y="5802193"/>
            <a:ext cx="73531" cy="1009746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409178" y="5383217"/>
            <a:ext cx="248121" cy="149351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8409178" y="7185319"/>
            <a:ext cx="392165" cy="113147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7494258" y="8368226"/>
            <a:ext cx="1156313" cy="102862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343486" y="7120524"/>
            <a:ext cx="18203" cy="1093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5996769" y="7107730"/>
            <a:ext cx="2697962" cy="125425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5996769" y="7107730"/>
            <a:ext cx="1240105" cy="1151396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961052" y="8368226"/>
            <a:ext cx="1231662" cy="308585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810281" y="7152921"/>
            <a:ext cx="79877" cy="1369597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040930" y="6966232"/>
            <a:ext cx="1169988" cy="32397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996769" y="5757002"/>
            <a:ext cx="1184778" cy="113252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518716" y="5944261"/>
            <a:ext cx="1184953" cy="2623449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4573957" y="7963019"/>
            <a:ext cx="1085552" cy="713791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3586780" y="7028837"/>
            <a:ext cx="773954" cy="715981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586780" y="5944261"/>
            <a:ext cx="718713" cy="866375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630941" y="6919736"/>
            <a:ext cx="2108446" cy="78893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/>
          <p:nvPr/>
        </p:nvCxnSpPr>
        <p:spPr>
          <a:xfrm rot="16200000" flipV="1">
            <a:off x="6572145" y="4786946"/>
            <a:ext cx="727560" cy="704467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/>
          <p:nvPr/>
        </p:nvCxnSpPr>
        <p:spPr>
          <a:xfrm rot="16200000" flipH="1" flipV="1">
            <a:off x="5710949" y="4089816"/>
            <a:ext cx="38877" cy="1191841"/>
          </a:xfrm>
          <a:prstGeom prst="curvedConnector3">
            <a:avLst>
              <a:gd name="adj1" fmla="val -628663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/>
          <p:nvPr/>
        </p:nvCxnSpPr>
        <p:spPr>
          <a:xfrm rot="10800000" flipV="1">
            <a:off x="4412105" y="4814276"/>
            <a:ext cx="464979" cy="875943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/>
          <p:nvPr/>
        </p:nvCxnSpPr>
        <p:spPr>
          <a:xfrm rot="16200000" flipH="1">
            <a:off x="5034310" y="5438017"/>
            <a:ext cx="172921" cy="1204109"/>
          </a:xfrm>
          <a:prstGeom prst="curvedConnector3">
            <a:avLst>
              <a:gd name="adj1" fmla="val 227786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/>
          <p:nvPr/>
        </p:nvCxnSpPr>
        <p:spPr>
          <a:xfrm rot="16200000" flipV="1">
            <a:off x="5034310" y="5219816"/>
            <a:ext cx="172921" cy="1204109"/>
          </a:xfrm>
          <a:prstGeom prst="curvedConnector3">
            <a:avLst>
              <a:gd name="adj1" fmla="val 187126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rot="10800000" flipV="1">
            <a:off x="3480169" y="5844511"/>
            <a:ext cx="781164" cy="930284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/>
          <p:nvPr/>
        </p:nvCxnSpPr>
        <p:spPr>
          <a:xfrm rot="16200000" flipH="1">
            <a:off x="3508426" y="7055122"/>
            <a:ext cx="779890" cy="836405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/>
          <p:nvPr/>
        </p:nvCxnSpPr>
        <p:spPr>
          <a:xfrm rot="16200000" flipH="1">
            <a:off x="4759837" y="7786490"/>
            <a:ext cx="713791" cy="1085552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/>
          <p:nvPr/>
        </p:nvCxnSpPr>
        <p:spPr>
          <a:xfrm rot="16200000" flipH="1">
            <a:off x="5964493" y="7149356"/>
            <a:ext cx="1260496" cy="1195945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/>
          <p:nvPr/>
        </p:nvCxnSpPr>
        <p:spPr>
          <a:xfrm rot="16200000" flipH="1">
            <a:off x="8020984" y="7915791"/>
            <a:ext cx="102862" cy="1244634"/>
          </a:xfrm>
          <a:prstGeom prst="curvedConnector3">
            <a:avLst>
              <a:gd name="adj1" fmla="val 29963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/>
          <p:nvPr/>
        </p:nvCxnSpPr>
        <p:spPr>
          <a:xfrm rot="16200000" flipV="1">
            <a:off x="8068472" y="7531855"/>
            <a:ext cx="1330961" cy="348005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/>
          <p:nvPr/>
        </p:nvCxnSpPr>
        <p:spPr>
          <a:xfrm rot="5400000" flipH="1">
            <a:off x="7853036" y="6699948"/>
            <a:ext cx="64795" cy="834265"/>
          </a:xfrm>
          <a:prstGeom prst="curvedConnector3">
            <a:avLst>
              <a:gd name="adj1" fmla="val -160173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/>
          <p:nvPr/>
        </p:nvCxnSpPr>
        <p:spPr>
          <a:xfrm rot="16200000" flipH="1">
            <a:off x="7853036" y="6481746"/>
            <a:ext cx="64795" cy="834265"/>
          </a:xfrm>
          <a:prstGeom prst="curvedConnector3">
            <a:avLst>
              <a:gd name="adj1" fmla="val -244571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/>
          <p:cNvSpPr/>
          <p:nvPr/>
        </p:nvSpPr>
        <p:spPr>
          <a:xfrm>
            <a:off x="5681735" y="7135673"/>
            <a:ext cx="173423" cy="1389845"/>
          </a:xfrm>
          <a:custGeom>
            <a:avLst/>
            <a:gdLst>
              <a:gd name="connsiteX0" fmla="*/ 66672 w 131472"/>
              <a:gd name="connsiteY0" fmla="*/ 1029600 h 1029600"/>
              <a:gd name="connsiteX1" fmla="*/ 1872 w 131472"/>
              <a:gd name="connsiteY1" fmla="*/ 374400 h 1029600"/>
              <a:gd name="connsiteX2" fmla="*/ 131472 w 131472"/>
              <a:gd name="connsiteY2" fmla="*/ 0 h 102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72" h="1029600">
                <a:moveTo>
                  <a:pt x="66672" y="1029600"/>
                </a:moveTo>
                <a:cubicBezTo>
                  <a:pt x="28872" y="787800"/>
                  <a:pt x="-8928" y="546000"/>
                  <a:pt x="1872" y="374400"/>
                </a:cubicBezTo>
                <a:cubicBezTo>
                  <a:pt x="12672" y="202800"/>
                  <a:pt x="72072" y="101400"/>
                  <a:pt x="131472" y="0"/>
                </a:cubicBezTo>
              </a:path>
            </a:pathLst>
          </a:cu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8523939" y="5337621"/>
            <a:ext cx="457193" cy="1564791"/>
          </a:xfrm>
          <a:custGeom>
            <a:avLst/>
            <a:gdLst>
              <a:gd name="connsiteX0" fmla="*/ 0 w 346598"/>
              <a:gd name="connsiteY0" fmla="*/ 1159200 h 1159200"/>
              <a:gd name="connsiteX1" fmla="*/ 338400 w 346598"/>
              <a:gd name="connsiteY1" fmla="*/ 568800 h 1159200"/>
              <a:gd name="connsiteX2" fmla="*/ 208800 w 346598"/>
              <a:gd name="connsiteY2" fmla="*/ 0 h 11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598" h="1159200">
                <a:moveTo>
                  <a:pt x="0" y="1159200"/>
                </a:moveTo>
                <a:cubicBezTo>
                  <a:pt x="151800" y="960600"/>
                  <a:pt x="303600" y="762000"/>
                  <a:pt x="338400" y="568800"/>
                </a:cubicBezTo>
                <a:cubicBezTo>
                  <a:pt x="373200" y="375600"/>
                  <a:pt x="291000" y="187800"/>
                  <a:pt x="208800" y="0"/>
                </a:cubicBezTo>
              </a:path>
            </a:pathLst>
          </a:cu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7393744" y="5129827"/>
            <a:ext cx="1139495" cy="402176"/>
          </a:xfrm>
          <a:custGeom>
            <a:avLst/>
            <a:gdLst>
              <a:gd name="connsiteX0" fmla="*/ 856800 w 856800"/>
              <a:gd name="connsiteY0" fmla="*/ 5652 h 315252"/>
              <a:gd name="connsiteX1" fmla="*/ 352800 w 856800"/>
              <a:gd name="connsiteY1" fmla="*/ 41652 h 315252"/>
              <a:gd name="connsiteX2" fmla="*/ 0 w 856800"/>
              <a:gd name="connsiteY2" fmla="*/ 315252 h 3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6800" h="315252">
                <a:moveTo>
                  <a:pt x="856800" y="5652"/>
                </a:moveTo>
                <a:cubicBezTo>
                  <a:pt x="676200" y="-2148"/>
                  <a:pt x="495600" y="-9948"/>
                  <a:pt x="352800" y="41652"/>
                </a:cubicBezTo>
                <a:cubicBezTo>
                  <a:pt x="210000" y="93252"/>
                  <a:pt x="105000" y="204252"/>
                  <a:pt x="0" y="315252"/>
                </a:cubicBezTo>
              </a:path>
            </a:pathLst>
          </a:cu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1" name="Arc 70"/>
          <p:cNvSpPr/>
          <p:nvPr/>
        </p:nvSpPr>
        <p:spPr>
          <a:xfrm rot="19360903">
            <a:off x="4241960" y="5665310"/>
            <a:ext cx="1601021" cy="1586162"/>
          </a:xfrm>
          <a:prstGeom prst="arc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/>
          <p:cNvSpPr/>
          <p:nvPr/>
        </p:nvSpPr>
        <p:spPr>
          <a:xfrm rot="8446579">
            <a:off x="4375632" y="4643773"/>
            <a:ext cx="1601021" cy="1586162"/>
          </a:xfrm>
          <a:prstGeom prst="arc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/>
          <p:cNvSpPr/>
          <p:nvPr/>
        </p:nvSpPr>
        <p:spPr>
          <a:xfrm rot="19360903">
            <a:off x="7186473" y="6775286"/>
            <a:ext cx="1202895" cy="1215226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/>
          <p:cNvSpPr/>
          <p:nvPr/>
        </p:nvSpPr>
        <p:spPr>
          <a:xfrm rot="8446579">
            <a:off x="7386041" y="6091411"/>
            <a:ext cx="1083560" cy="1199917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210918" y="6811940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8258406" y="6876734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772761" y="537105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78" name="TextBox 77"/>
          <p:cNvSpPr txBox="1"/>
          <p:nvPr/>
        </p:nvSpPr>
        <p:spPr>
          <a:xfrm>
            <a:off x="8247094" y="57647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79" name="TextBox 78"/>
          <p:cNvSpPr txBox="1"/>
          <p:nvPr/>
        </p:nvSpPr>
        <p:spPr>
          <a:xfrm>
            <a:off x="7710830" y="720325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80" name="TextBox 79"/>
          <p:cNvSpPr txBox="1"/>
          <p:nvPr/>
        </p:nvSpPr>
        <p:spPr>
          <a:xfrm>
            <a:off x="7487547" y="627472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5000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7680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7" grpId="0"/>
      <p:bldP spid="78" grpId="0"/>
      <p:bldP spid="79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wo basic ver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Asymmetric Traveling Salesman Problem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Symmetric: distance from u to v equals distance from v to u"/>
              <p:cNvSpPr txBox="1"/>
              <p:nvPr/>
            </p:nvSpPr>
            <p:spPr>
              <a:xfrm>
                <a:off x="761259" y="2306705"/>
                <a:ext cx="8411726" cy="5950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>
                  <a:spcBef>
                    <a:spcPts val="4200"/>
                  </a:spcBef>
                  <a:defRPr sz="3200">
                    <a:solidFill>
                      <a:srgbClr val="424242"/>
                    </a:solidFill>
                  </a:defRPr>
                </a:pPr>
                <a:r>
                  <a:rPr lang="en-US" b="1" dirty="0" smtClean="0">
                    <a:solidFill>
                      <a:schemeClr val="accent1">
                        <a:satOff val="20231"/>
                        <a:lumOff val="-16526"/>
                      </a:scheme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Input</a:t>
                </a:r>
                <a:r>
                  <a:rPr b="1" dirty="0" smtClean="0">
                    <a:solidFill>
                      <a:schemeClr val="accent1">
                        <a:satOff val="20231"/>
                        <a:lumOff val="-16526"/>
                      </a:scheme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:</a:t>
                </a:r>
                <a:r>
                  <a:rPr dirty="0" smtClean="0"/>
                  <a:t> </a:t>
                </a:r>
                <a:r>
                  <a:rPr lang="en-US" dirty="0"/>
                  <a:t>an edge-weighted digraph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9" name="Symmetric: distance from u to v equals distance from v to u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59" y="2306705"/>
                <a:ext cx="8411726" cy="595035"/>
              </a:xfrm>
              <a:prstGeom prst="rect">
                <a:avLst/>
              </a:prstGeom>
              <a:blipFill rotWithShape="0">
                <a:blip r:embed="rId2"/>
                <a:stretch>
                  <a:fillRect l="-2319" t="-12245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ymmetric: distance from u to v equals distance from v to u"/>
          <p:cNvSpPr txBox="1"/>
          <p:nvPr/>
        </p:nvSpPr>
        <p:spPr>
          <a:xfrm>
            <a:off x="433075" y="3026660"/>
            <a:ext cx="12328696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  <a:defRPr sz="3200">
                <a:solidFill>
                  <a:srgbClr val="424242"/>
                </a:solidFill>
              </a:defRPr>
            </a:pPr>
            <a:r>
              <a:rPr lang="en-US" b="1" dirty="0" smtClean="0">
                <a:solidFill>
                  <a:schemeClr val="accent1">
                    <a:satOff val="20231"/>
                    <a:lumOff val="-16526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Output</a:t>
            </a:r>
            <a:r>
              <a:rPr b="1" dirty="0" smtClean="0">
                <a:solidFill>
                  <a:schemeClr val="accent1">
                    <a:satOff val="20231"/>
                    <a:lumOff val="-16526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dirty="0" smtClean="0"/>
              <a:t> </a:t>
            </a:r>
            <a:r>
              <a:rPr lang="en-US" dirty="0"/>
              <a:t>a </a:t>
            </a:r>
            <a:r>
              <a:rPr lang="en-US" dirty="0" smtClean="0"/>
              <a:t>minimum-weight tour that visits each </a:t>
            </a:r>
            <a:r>
              <a:rPr lang="en-US" dirty="0"/>
              <a:t>vertex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at least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once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877084" y="4650633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82148" y="4611756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61333" y="5680868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78665" y="5853789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137387" y="5493609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506527" y="5074633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497D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650571" y="8316795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192714" y="8213934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39386" y="6844337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329397" y="6765444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16574" y="7699626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59509" y="8522518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178627" y="4766048"/>
            <a:ext cx="1103520" cy="38877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518716" y="4914026"/>
            <a:ext cx="402528" cy="81203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34467" y="4914026"/>
            <a:ext cx="2002920" cy="733875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6539531" y="4875149"/>
            <a:ext cx="642016" cy="663651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518716" y="4875149"/>
            <a:ext cx="1807592" cy="85091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980208" y="5647901"/>
            <a:ext cx="1157178" cy="36018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438930" y="5228925"/>
            <a:ext cx="1067596" cy="418976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288158" y="5802193"/>
            <a:ext cx="73531" cy="1009746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409178" y="5383217"/>
            <a:ext cx="248121" cy="149351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8409178" y="7185319"/>
            <a:ext cx="392165" cy="113147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7494258" y="8368226"/>
            <a:ext cx="1156313" cy="102862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343486" y="7120524"/>
            <a:ext cx="18203" cy="1093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5996769" y="7107730"/>
            <a:ext cx="2697962" cy="125425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5996769" y="7107730"/>
            <a:ext cx="1240105" cy="1151396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961052" y="8368226"/>
            <a:ext cx="1231662" cy="308585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810281" y="7152921"/>
            <a:ext cx="79877" cy="1369597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040930" y="6966232"/>
            <a:ext cx="1169988" cy="32397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996769" y="5757002"/>
            <a:ext cx="1184778" cy="113252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518716" y="5944261"/>
            <a:ext cx="1184953" cy="2623449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4573957" y="7963019"/>
            <a:ext cx="1085552" cy="713791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3586780" y="7028837"/>
            <a:ext cx="773954" cy="715981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586780" y="5944261"/>
            <a:ext cx="718713" cy="866375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630941" y="6919736"/>
            <a:ext cx="2108446" cy="78893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/>
          <p:nvPr/>
        </p:nvCxnSpPr>
        <p:spPr>
          <a:xfrm rot="16200000" flipV="1">
            <a:off x="6572145" y="4786946"/>
            <a:ext cx="727560" cy="704467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/>
          <p:nvPr/>
        </p:nvCxnSpPr>
        <p:spPr>
          <a:xfrm rot="16200000" flipH="1" flipV="1">
            <a:off x="5710949" y="4089816"/>
            <a:ext cx="38877" cy="1191841"/>
          </a:xfrm>
          <a:prstGeom prst="curvedConnector3">
            <a:avLst>
              <a:gd name="adj1" fmla="val -628663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/>
          <p:nvPr/>
        </p:nvCxnSpPr>
        <p:spPr>
          <a:xfrm rot="10800000" flipV="1">
            <a:off x="4412105" y="4814276"/>
            <a:ext cx="464979" cy="875943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/>
          <p:nvPr/>
        </p:nvCxnSpPr>
        <p:spPr>
          <a:xfrm rot="16200000" flipH="1">
            <a:off x="5034310" y="5438017"/>
            <a:ext cx="172921" cy="1204109"/>
          </a:xfrm>
          <a:prstGeom prst="curvedConnector3">
            <a:avLst>
              <a:gd name="adj1" fmla="val 227786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/>
          <p:nvPr/>
        </p:nvCxnSpPr>
        <p:spPr>
          <a:xfrm rot="16200000" flipV="1">
            <a:off x="5034310" y="5219816"/>
            <a:ext cx="172921" cy="1204109"/>
          </a:xfrm>
          <a:prstGeom prst="curvedConnector3">
            <a:avLst>
              <a:gd name="adj1" fmla="val 187126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rot="10800000" flipV="1">
            <a:off x="3480169" y="5844511"/>
            <a:ext cx="781164" cy="930284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/>
          <p:nvPr/>
        </p:nvCxnSpPr>
        <p:spPr>
          <a:xfrm rot="16200000" flipH="1">
            <a:off x="3508426" y="7055122"/>
            <a:ext cx="779890" cy="836405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/>
          <p:nvPr/>
        </p:nvCxnSpPr>
        <p:spPr>
          <a:xfrm rot="16200000" flipH="1">
            <a:off x="4759837" y="7786490"/>
            <a:ext cx="713791" cy="1085552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/>
          <p:nvPr/>
        </p:nvCxnSpPr>
        <p:spPr>
          <a:xfrm rot="16200000" flipH="1">
            <a:off x="5964493" y="7149356"/>
            <a:ext cx="1260496" cy="1195945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/>
          <p:nvPr/>
        </p:nvCxnSpPr>
        <p:spPr>
          <a:xfrm rot="16200000" flipH="1">
            <a:off x="8020984" y="7915791"/>
            <a:ext cx="102862" cy="1244634"/>
          </a:xfrm>
          <a:prstGeom prst="curvedConnector3">
            <a:avLst>
              <a:gd name="adj1" fmla="val 29963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/>
          <p:nvPr/>
        </p:nvCxnSpPr>
        <p:spPr>
          <a:xfrm rot="16200000" flipV="1">
            <a:off x="8068472" y="7531855"/>
            <a:ext cx="1330961" cy="348005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/>
          <p:nvPr/>
        </p:nvCxnSpPr>
        <p:spPr>
          <a:xfrm rot="5400000" flipH="1">
            <a:off x="7853036" y="6699948"/>
            <a:ext cx="64795" cy="834265"/>
          </a:xfrm>
          <a:prstGeom prst="curvedConnector3">
            <a:avLst>
              <a:gd name="adj1" fmla="val -160173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/>
          <p:nvPr/>
        </p:nvCxnSpPr>
        <p:spPr>
          <a:xfrm rot="16200000" flipH="1">
            <a:off x="7853036" y="6481746"/>
            <a:ext cx="64795" cy="834265"/>
          </a:xfrm>
          <a:prstGeom prst="curvedConnector3">
            <a:avLst>
              <a:gd name="adj1" fmla="val -244571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/>
          <p:cNvSpPr/>
          <p:nvPr/>
        </p:nvSpPr>
        <p:spPr>
          <a:xfrm>
            <a:off x="5681735" y="7135673"/>
            <a:ext cx="173423" cy="1389845"/>
          </a:xfrm>
          <a:custGeom>
            <a:avLst/>
            <a:gdLst>
              <a:gd name="connsiteX0" fmla="*/ 66672 w 131472"/>
              <a:gd name="connsiteY0" fmla="*/ 1029600 h 1029600"/>
              <a:gd name="connsiteX1" fmla="*/ 1872 w 131472"/>
              <a:gd name="connsiteY1" fmla="*/ 374400 h 1029600"/>
              <a:gd name="connsiteX2" fmla="*/ 131472 w 131472"/>
              <a:gd name="connsiteY2" fmla="*/ 0 h 102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72" h="1029600">
                <a:moveTo>
                  <a:pt x="66672" y="1029600"/>
                </a:moveTo>
                <a:cubicBezTo>
                  <a:pt x="28872" y="787800"/>
                  <a:pt x="-8928" y="546000"/>
                  <a:pt x="1872" y="374400"/>
                </a:cubicBezTo>
                <a:cubicBezTo>
                  <a:pt x="12672" y="202800"/>
                  <a:pt x="72072" y="101400"/>
                  <a:pt x="131472" y="0"/>
                </a:cubicBezTo>
              </a:path>
            </a:pathLst>
          </a:cu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8523939" y="5337621"/>
            <a:ext cx="457193" cy="1564791"/>
          </a:xfrm>
          <a:custGeom>
            <a:avLst/>
            <a:gdLst>
              <a:gd name="connsiteX0" fmla="*/ 0 w 346598"/>
              <a:gd name="connsiteY0" fmla="*/ 1159200 h 1159200"/>
              <a:gd name="connsiteX1" fmla="*/ 338400 w 346598"/>
              <a:gd name="connsiteY1" fmla="*/ 568800 h 1159200"/>
              <a:gd name="connsiteX2" fmla="*/ 208800 w 346598"/>
              <a:gd name="connsiteY2" fmla="*/ 0 h 11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598" h="1159200">
                <a:moveTo>
                  <a:pt x="0" y="1159200"/>
                </a:moveTo>
                <a:cubicBezTo>
                  <a:pt x="151800" y="960600"/>
                  <a:pt x="303600" y="762000"/>
                  <a:pt x="338400" y="568800"/>
                </a:cubicBezTo>
                <a:cubicBezTo>
                  <a:pt x="373200" y="375600"/>
                  <a:pt x="291000" y="187800"/>
                  <a:pt x="208800" y="0"/>
                </a:cubicBezTo>
              </a:path>
            </a:pathLst>
          </a:cu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7393744" y="5129827"/>
            <a:ext cx="1139495" cy="402176"/>
          </a:xfrm>
          <a:custGeom>
            <a:avLst/>
            <a:gdLst>
              <a:gd name="connsiteX0" fmla="*/ 856800 w 856800"/>
              <a:gd name="connsiteY0" fmla="*/ 5652 h 315252"/>
              <a:gd name="connsiteX1" fmla="*/ 352800 w 856800"/>
              <a:gd name="connsiteY1" fmla="*/ 41652 h 315252"/>
              <a:gd name="connsiteX2" fmla="*/ 0 w 856800"/>
              <a:gd name="connsiteY2" fmla="*/ 315252 h 3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6800" h="315252">
                <a:moveTo>
                  <a:pt x="856800" y="5652"/>
                </a:moveTo>
                <a:cubicBezTo>
                  <a:pt x="676200" y="-2148"/>
                  <a:pt x="495600" y="-9948"/>
                  <a:pt x="352800" y="41652"/>
                </a:cubicBezTo>
                <a:cubicBezTo>
                  <a:pt x="210000" y="93252"/>
                  <a:pt x="105000" y="204252"/>
                  <a:pt x="0" y="315252"/>
                </a:cubicBezTo>
              </a:path>
            </a:pathLst>
          </a:cu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1" name="Arc 70"/>
          <p:cNvSpPr/>
          <p:nvPr/>
        </p:nvSpPr>
        <p:spPr>
          <a:xfrm rot="19360903">
            <a:off x="4241960" y="5665310"/>
            <a:ext cx="1601021" cy="1586162"/>
          </a:xfrm>
          <a:prstGeom prst="arc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/>
          <p:cNvSpPr/>
          <p:nvPr/>
        </p:nvSpPr>
        <p:spPr>
          <a:xfrm rot="8446579">
            <a:off x="4375632" y="4643773"/>
            <a:ext cx="1601021" cy="1586162"/>
          </a:xfrm>
          <a:prstGeom prst="arc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/>
          <p:cNvSpPr/>
          <p:nvPr/>
        </p:nvSpPr>
        <p:spPr>
          <a:xfrm rot="19360903">
            <a:off x="7186473" y="6775286"/>
            <a:ext cx="1202895" cy="1215226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/>
          <p:cNvSpPr/>
          <p:nvPr/>
        </p:nvSpPr>
        <p:spPr>
          <a:xfrm rot="8446579">
            <a:off x="7386041" y="6091411"/>
            <a:ext cx="1083560" cy="1199917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210918" y="6811940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8258406" y="6876734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772761" y="537105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78" name="TextBox 77"/>
          <p:cNvSpPr txBox="1"/>
          <p:nvPr/>
        </p:nvSpPr>
        <p:spPr>
          <a:xfrm>
            <a:off x="8247094" y="57647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79" name="TextBox 78"/>
          <p:cNvSpPr txBox="1"/>
          <p:nvPr/>
        </p:nvSpPr>
        <p:spPr>
          <a:xfrm>
            <a:off x="7710830" y="720325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80" name="TextBox 79"/>
          <p:cNvSpPr txBox="1"/>
          <p:nvPr/>
        </p:nvSpPr>
        <p:spPr>
          <a:xfrm>
            <a:off x="7487547" y="627472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5000</a:t>
            </a:r>
            <a:endParaRPr lang="en-US" sz="2000" dirty="0"/>
          </a:p>
        </p:txBody>
      </p:sp>
      <p:sp>
        <p:nvSpPr>
          <p:cNvPr id="81" name="What can efficient computation accomplish?"/>
          <p:cNvSpPr/>
          <p:nvPr/>
        </p:nvSpPr>
        <p:spPr>
          <a:xfrm>
            <a:off x="8506526" y="3566199"/>
            <a:ext cx="4333990" cy="1292525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50800" rIns="50800" bIns="50800" anchor="ctr"/>
          <a:lstStyle/>
          <a:p>
            <a:pPr algn="l"/>
            <a:r>
              <a:rPr lang="en-US" sz="2000" dirty="0"/>
              <a:t>Equivalently could have: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Complete graph with </a:t>
            </a:r>
            <a:r>
              <a:rPr lang="el-GR" sz="2000" dirty="0"/>
              <a:t>Δ</a:t>
            </a:r>
            <a:r>
              <a:rPr lang="en-US" sz="2000" dirty="0"/>
              <a:t>-inequality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Visit each vertex </a:t>
            </a:r>
            <a:r>
              <a:rPr lang="en-US" sz="2000" i="1" dirty="0">
                <a:solidFill>
                  <a:schemeClr val="bg1"/>
                </a:solidFill>
              </a:rPr>
              <a:t>exactly</a:t>
            </a:r>
            <a:r>
              <a:rPr lang="en-US" sz="2000" dirty="0"/>
              <a:t> </a:t>
            </a:r>
            <a:r>
              <a:rPr lang="en-US" sz="2000" dirty="0" smtClean="0"/>
              <a:t>once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72708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wo basic ver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Asymmetric Traveling Salesman Problem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Symmetric: distance from u to v equals distance from v to u"/>
              <p:cNvSpPr txBox="1"/>
              <p:nvPr/>
            </p:nvSpPr>
            <p:spPr>
              <a:xfrm>
                <a:off x="761259" y="2306705"/>
                <a:ext cx="8411726" cy="5950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>
                  <a:spcBef>
                    <a:spcPts val="4200"/>
                  </a:spcBef>
                  <a:defRPr sz="3200">
                    <a:solidFill>
                      <a:srgbClr val="424242"/>
                    </a:solidFill>
                  </a:defRPr>
                </a:pPr>
                <a:r>
                  <a:rPr lang="en-US" b="1" dirty="0" smtClean="0">
                    <a:solidFill>
                      <a:schemeClr val="accent1">
                        <a:satOff val="20231"/>
                        <a:lumOff val="-16526"/>
                      </a:scheme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Input</a:t>
                </a:r>
                <a:r>
                  <a:rPr b="1" dirty="0" smtClean="0">
                    <a:solidFill>
                      <a:schemeClr val="accent1">
                        <a:satOff val="20231"/>
                        <a:lumOff val="-16526"/>
                      </a:scheme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:</a:t>
                </a:r>
                <a:r>
                  <a:rPr dirty="0" smtClean="0"/>
                  <a:t> </a:t>
                </a:r>
                <a:r>
                  <a:rPr lang="en-US" dirty="0"/>
                  <a:t>an edge-weighted digraph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9" name="Symmetric: distance from u to v equals distance from v to u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59" y="2306705"/>
                <a:ext cx="8411726" cy="595035"/>
              </a:xfrm>
              <a:prstGeom prst="rect">
                <a:avLst/>
              </a:prstGeom>
              <a:blipFill rotWithShape="0">
                <a:blip r:embed="rId2"/>
                <a:stretch>
                  <a:fillRect l="-2319" t="-12245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ymmetric: distance from u to v equals distance from v to u"/>
              <p:cNvSpPr txBox="1"/>
              <p:nvPr/>
            </p:nvSpPr>
            <p:spPr>
              <a:xfrm>
                <a:off x="433075" y="3026660"/>
                <a:ext cx="12102352" cy="5950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>
                  <a:spcBef>
                    <a:spcPts val="4200"/>
                  </a:spcBef>
                  <a:defRPr sz="3200">
                    <a:solidFill>
                      <a:srgbClr val="424242"/>
                    </a:solidFill>
                  </a:defRPr>
                </a:pPr>
                <a:r>
                  <a:rPr lang="en-US" b="1" dirty="0" smtClean="0">
                    <a:solidFill>
                      <a:schemeClr val="accent1">
                        <a:satOff val="20231"/>
                        <a:lumOff val="-16526"/>
                      </a:scheme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Output</a:t>
                </a:r>
                <a:r>
                  <a:rPr b="1" dirty="0" smtClean="0">
                    <a:solidFill>
                      <a:schemeClr val="accent1">
                        <a:satOff val="20231"/>
                        <a:lumOff val="-16526"/>
                      </a:scheme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:</a:t>
                </a:r>
                <a:r>
                  <a:rPr lang="en-US" b="1" dirty="0" smtClean="0">
                    <a:solidFill>
                      <a:schemeClr val="accent1">
                        <a:satOff val="20231"/>
                        <a:lumOff val="-16526"/>
                      </a:schemeClr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</a:t>
                </a:r>
                <a:r>
                  <a:rPr lang="en-US" dirty="0" smtClean="0"/>
                  <a:t>a minimum</a:t>
                </a:r>
                <a:r>
                  <a:rPr lang="pl-PL" dirty="0" smtClean="0"/>
                  <a:t>-</a:t>
                </a:r>
                <a:r>
                  <a:rPr lang="en-US" dirty="0" smtClean="0"/>
                  <a:t>weight </a:t>
                </a: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connected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Eulerian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multigraph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latin typeface="Cambria Math" charset="0"/>
                      </a:rPr>
                      <m:t>𝑉</m:t>
                    </m:r>
                    <m:r>
                      <a:rPr lang="en-US" i="1" dirty="0" smtClean="0">
                        <a:latin typeface="Cambria Math" charset="0"/>
                      </a:rPr>
                      <m:t>, </m:t>
                    </m:r>
                    <m:r>
                      <a:rPr lang="en-US" i="1" dirty="0" smtClean="0">
                        <a:latin typeface="Cambria Math" charset="0"/>
                      </a:rPr>
                      <m:t>𝐸</m:t>
                    </m:r>
                    <m:r>
                      <a:rPr lang="en-US" i="1" dirty="0" smtClean="0">
                        <a:latin typeface="Cambria Math" charset="0"/>
                      </a:rPr>
                      <m:t>’)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Symmetric: distance from u to v equals distance from v to u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75" y="3026660"/>
                <a:ext cx="12102352" cy="595035"/>
              </a:xfrm>
              <a:prstGeom prst="rect">
                <a:avLst/>
              </a:prstGeom>
              <a:blipFill rotWithShape="0">
                <a:blip r:embed="rId3"/>
                <a:stretch>
                  <a:fillRect l="-1612" t="-11224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4877084" y="4650633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82148" y="4611756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61333" y="5680868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78665" y="5853789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137387" y="5493609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506527" y="5074633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497D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650571" y="8316795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192714" y="8213934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39386" y="6844337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329397" y="6765444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16574" y="7699626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59509" y="8522518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178627" y="4766048"/>
            <a:ext cx="1103520" cy="38877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518716" y="4914026"/>
            <a:ext cx="402528" cy="81203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34467" y="4914026"/>
            <a:ext cx="2002920" cy="733875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6539531" y="4875149"/>
            <a:ext cx="642016" cy="663651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518716" y="4875149"/>
            <a:ext cx="1807592" cy="85091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980208" y="5647901"/>
            <a:ext cx="1157178" cy="36018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438930" y="5228925"/>
            <a:ext cx="1067596" cy="418976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288158" y="5802193"/>
            <a:ext cx="73531" cy="1009746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409178" y="5383217"/>
            <a:ext cx="248121" cy="149351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8409178" y="7185319"/>
            <a:ext cx="392165" cy="113147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7494258" y="8368226"/>
            <a:ext cx="1156313" cy="102862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343486" y="7120524"/>
            <a:ext cx="18203" cy="1093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5996769" y="7107730"/>
            <a:ext cx="2697962" cy="125425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5996769" y="7107730"/>
            <a:ext cx="1240105" cy="1151396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961052" y="8368226"/>
            <a:ext cx="1231662" cy="308585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810281" y="7152921"/>
            <a:ext cx="79877" cy="1369597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040930" y="6966232"/>
            <a:ext cx="1169988" cy="32397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996769" y="5757002"/>
            <a:ext cx="1184778" cy="113252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518716" y="5944261"/>
            <a:ext cx="1184953" cy="2623449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4573957" y="7963019"/>
            <a:ext cx="1085552" cy="713791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3586780" y="7028837"/>
            <a:ext cx="773954" cy="715981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586780" y="5944261"/>
            <a:ext cx="718713" cy="866375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630941" y="6919736"/>
            <a:ext cx="2108446" cy="78893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/>
          <p:nvPr/>
        </p:nvCxnSpPr>
        <p:spPr>
          <a:xfrm rot="16200000" flipV="1">
            <a:off x="6572145" y="4786946"/>
            <a:ext cx="727560" cy="704467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/>
          <p:nvPr/>
        </p:nvCxnSpPr>
        <p:spPr>
          <a:xfrm rot="16200000" flipH="1" flipV="1">
            <a:off x="5710949" y="4089816"/>
            <a:ext cx="38877" cy="1191841"/>
          </a:xfrm>
          <a:prstGeom prst="curvedConnector3">
            <a:avLst>
              <a:gd name="adj1" fmla="val -628663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/>
          <p:nvPr/>
        </p:nvCxnSpPr>
        <p:spPr>
          <a:xfrm rot="10800000" flipV="1">
            <a:off x="4412105" y="4814276"/>
            <a:ext cx="464979" cy="875943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/>
          <p:nvPr/>
        </p:nvCxnSpPr>
        <p:spPr>
          <a:xfrm rot="16200000" flipH="1">
            <a:off x="5034310" y="5438017"/>
            <a:ext cx="172921" cy="1204109"/>
          </a:xfrm>
          <a:prstGeom prst="curvedConnector3">
            <a:avLst>
              <a:gd name="adj1" fmla="val 227786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/>
          <p:nvPr/>
        </p:nvCxnSpPr>
        <p:spPr>
          <a:xfrm rot="16200000" flipV="1">
            <a:off x="5034310" y="5219816"/>
            <a:ext cx="172921" cy="1204109"/>
          </a:xfrm>
          <a:prstGeom prst="curvedConnector3">
            <a:avLst>
              <a:gd name="adj1" fmla="val 187126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rot="10800000" flipV="1">
            <a:off x="3480169" y="5844511"/>
            <a:ext cx="781164" cy="930284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/>
          <p:nvPr/>
        </p:nvCxnSpPr>
        <p:spPr>
          <a:xfrm rot="16200000" flipH="1">
            <a:off x="3508426" y="7055122"/>
            <a:ext cx="779890" cy="836405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/>
          <p:nvPr/>
        </p:nvCxnSpPr>
        <p:spPr>
          <a:xfrm rot="16200000" flipH="1">
            <a:off x="4759837" y="7786490"/>
            <a:ext cx="713791" cy="1085552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/>
          <p:nvPr/>
        </p:nvCxnSpPr>
        <p:spPr>
          <a:xfrm rot="16200000" flipH="1">
            <a:off x="5964493" y="7149356"/>
            <a:ext cx="1260496" cy="1195945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/>
          <p:nvPr/>
        </p:nvCxnSpPr>
        <p:spPr>
          <a:xfrm rot="16200000" flipH="1">
            <a:off x="8020984" y="7915791"/>
            <a:ext cx="102862" cy="1244634"/>
          </a:xfrm>
          <a:prstGeom prst="curvedConnector3">
            <a:avLst>
              <a:gd name="adj1" fmla="val 29963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/>
          <p:nvPr/>
        </p:nvCxnSpPr>
        <p:spPr>
          <a:xfrm rot="16200000" flipV="1">
            <a:off x="8068472" y="7531855"/>
            <a:ext cx="1330961" cy="348005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/>
          <p:nvPr/>
        </p:nvCxnSpPr>
        <p:spPr>
          <a:xfrm rot="5400000" flipH="1">
            <a:off x="7853036" y="6699948"/>
            <a:ext cx="64795" cy="834265"/>
          </a:xfrm>
          <a:prstGeom prst="curvedConnector3">
            <a:avLst>
              <a:gd name="adj1" fmla="val -160173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/>
          <p:nvPr/>
        </p:nvCxnSpPr>
        <p:spPr>
          <a:xfrm rot="16200000" flipH="1">
            <a:off x="7853036" y="6481746"/>
            <a:ext cx="64795" cy="834265"/>
          </a:xfrm>
          <a:prstGeom prst="curvedConnector3">
            <a:avLst>
              <a:gd name="adj1" fmla="val -244571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/>
          <p:cNvSpPr/>
          <p:nvPr/>
        </p:nvSpPr>
        <p:spPr>
          <a:xfrm>
            <a:off x="5681735" y="7135673"/>
            <a:ext cx="173423" cy="1389845"/>
          </a:xfrm>
          <a:custGeom>
            <a:avLst/>
            <a:gdLst>
              <a:gd name="connsiteX0" fmla="*/ 66672 w 131472"/>
              <a:gd name="connsiteY0" fmla="*/ 1029600 h 1029600"/>
              <a:gd name="connsiteX1" fmla="*/ 1872 w 131472"/>
              <a:gd name="connsiteY1" fmla="*/ 374400 h 1029600"/>
              <a:gd name="connsiteX2" fmla="*/ 131472 w 131472"/>
              <a:gd name="connsiteY2" fmla="*/ 0 h 102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72" h="1029600">
                <a:moveTo>
                  <a:pt x="66672" y="1029600"/>
                </a:moveTo>
                <a:cubicBezTo>
                  <a:pt x="28872" y="787800"/>
                  <a:pt x="-8928" y="546000"/>
                  <a:pt x="1872" y="374400"/>
                </a:cubicBezTo>
                <a:cubicBezTo>
                  <a:pt x="12672" y="202800"/>
                  <a:pt x="72072" y="101400"/>
                  <a:pt x="131472" y="0"/>
                </a:cubicBezTo>
              </a:path>
            </a:pathLst>
          </a:cu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8523939" y="5337621"/>
            <a:ext cx="457193" cy="1564791"/>
          </a:xfrm>
          <a:custGeom>
            <a:avLst/>
            <a:gdLst>
              <a:gd name="connsiteX0" fmla="*/ 0 w 346598"/>
              <a:gd name="connsiteY0" fmla="*/ 1159200 h 1159200"/>
              <a:gd name="connsiteX1" fmla="*/ 338400 w 346598"/>
              <a:gd name="connsiteY1" fmla="*/ 568800 h 1159200"/>
              <a:gd name="connsiteX2" fmla="*/ 208800 w 346598"/>
              <a:gd name="connsiteY2" fmla="*/ 0 h 11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598" h="1159200">
                <a:moveTo>
                  <a:pt x="0" y="1159200"/>
                </a:moveTo>
                <a:cubicBezTo>
                  <a:pt x="151800" y="960600"/>
                  <a:pt x="303600" y="762000"/>
                  <a:pt x="338400" y="568800"/>
                </a:cubicBezTo>
                <a:cubicBezTo>
                  <a:pt x="373200" y="375600"/>
                  <a:pt x="291000" y="187800"/>
                  <a:pt x="208800" y="0"/>
                </a:cubicBezTo>
              </a:path>
            </a:pathLst>
          </a:cu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7393744" y="5129827"/>
            <a:ext cx="1139495" cy="402176"/>
          </a:xfrm>
          <a:custGeom>
            <a:avLst/>
            <a:gdLst>
              <a:gd name="connsiteX0" fmla="*/ 856800 w 856800"/>
              <a:gd name="connsiteY0" fmla="*/ 5652 h 315252"/>
              <a:gd name="connsiteX1" fmla="*/ 352800 w 856800"/>
              <a:gd name="connsiteY1" fmla="*/ 41652 h 315252"/>
              <a:gd name="connsiteX2" fmla="*/ 0 w 856800"/>
              <a:gd name="connsiteY2" fmla="*/ 315252 h 3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6800" h="315252">
                <a:moveTo>
                  <a:pt x="856800" y="5652"/>
                </a:moveTo>
                <a:cubicBezTo>
                  <a:pt x="676200" y="-2148"/>
                  <a:pt x="495600" y="-9948"/>
                  <a:pt x="352800" y="41652"/>
                </a:cubicBezTo>
                <a:cubicBezTo>
                  <a:pt x="210000" y="93252"/>
                  <a:pt x="105000" y="204252"/>
                  <a:pt x="0" y="315252"/>
                </a:cubicBezTo>
              </a:path>
            </a:pathLst>
          </a:cu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1" name="Arc 70"/>
          <p:cNvSpPr/>
          <p:nvPr/>
        </p:nvSpPr>
        <p:spPr>
          <a:xfrm rot="19360903">
            <a:off x="4241960" y="5665310"/>
            <a:ext cx="1601021" cy="1586162"/>
          </a:xfrm>
          <a:prstGeom prst="arc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/>
          <p:cNvSpPr/>
          <p:nvPr/>
        </p:nvSpPr>
        <p:spPr>
          <a:xfrm rot="8446579">
            <a:off x="4375632" y="4643773"/>
            <a:ext cx="1601021" cy="1586162"/>
          </a:xfrm>
          <a:prstGeom prst="arc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/>
          <p:cNvSpPr/>
          <p:nvPr/>
        </p:nvSpPr>
        <p:spPr>
          <a:xfrm rot="19360903">
            <a:off x="7186473" y="6775286"/>
            <a:ext cx="1202895" cy="1215226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/>
          <p:cNvSpPr/>
          <p:nvPr/>
        </p:nvSpPr>
        <p:spPr>
          <a:xfrm rot="8446579">
            <a:off x="7386041" y="6091411"/>
            <a:ext cx="1083560" cy="1199917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210918" y="6811940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8258406" y="6876734"/>
            <a:ext cx="301544" cy="308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772761" y="537105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78" name="TextBox 77"/>
          <p:cNvSpPr txBox="1"/>
          <p:nvPr/>
        </p:nvSpPr>
        <p:spPr>
          <a:xfrm>
            <a:off x="8247094" y="57647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79" name="TextBox 78"/>
          <p:cNvSpPr txBox="1"/>
          <p:nvPr/>
        </p:nvSpPr>
        <p:spPr>
          <a:xfrm>
            <a:off x="7710830" y="720325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80" name="TextBox 79"/>
          <p:cNvSpPr txBox="1"/>
          <p:nvPr/>
        </p:nvSpPr>
        <p:spPr>
          <a:xfrm>
            <a:off x="7487547" y="627472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5000</a:t>
            </a:r>
            <a:endParaRPr lang="en-US" sz="2000" dirty="0"/>
          </a:p>
        </p:txBody>
      </p:sp>
      <p:grpSp>
        <p:nvGrpSpPr>
          <p:cNvPr id="150" name="Group 149"/>
          <p:cNvGrpSpPr/>
          <p:nvPr/>
        </p:nvGrpSpPr>
        <p:grpSpPr>
          <a:xfrm>
            <a:off x="7551376" y="3107057"/>
            <a:ext cx="4469638" cy="1280269"/>
            <a:chOff x="4848585" y="2005342"/>
            <a:chExt cx="2659005" cy="927761"/>
          </a:xfrm>
        </p:grpSpPr>
        <p:sp>
          <p:nvSpPr>
            <p:cNvPr id="151" name="Line Callout 2 150"/>
            <p:cNvSpPr/>
            <p:nvPr/>
          </p:nvSpPr>
          <p:spPr>
            <a:xfrm>
              <a:off x="4848585" y="2005342"/>
              <a:ext cx="1013797" cy="357447"/>
            </a:xfrm>
            <a:prstGeom prst="borderCallout2">
              <a:avLst>
                <a:gd name="adj1" fmla="val 100329"/>
                <a:gd name="adj2" fmla="val 58512"/>
                <a:gd name="adj3" fmla="val 160855"/>
                <a:gd name="adj4" fmla="val 59292"/>
                <a:gd name="adj5" fmla="val 218000"/>
                <a:gd name="adj6" fmla="val 99176"/>
              </a:avLst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 flipH="1">
              <a:off x="5869016" y="2665462"/>
              <a:ext cx="1638574" cy="267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chemeClr val="accent1">
                      <a:lumMod val="75000"/>
                    </a:schemeClr>
                  </a:solidFill>
                </a:rPr>
                <a:t>in-degree = out-degree</a:t>
              </a:r>
              <a:endParaRPr lang="en-US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135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24998</TotalTime>
  <Words>1845</Words>
  <Application>Microsoft Office PowerPoint</Application>
  <PresentationFormat>Custom</PresentationFormat>
  <Paragraphs>563</Paragraphs>
  <Slides>51</Slides>
  <Notes>10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Calibri</vt:lpstr>
      <vt:lpstr>Cambria Math</vt:lpstr>
      <vt:lpstr>Helvetica</vt:lpstr>
      <vt:lpstr>Helvetica Neue</vt:lpstr>
      <vt:lpstr>Helvetica Neue Light</vt:lpstr>
      <vt:lpstr>Helvetica Neue Medium</vt:lpstr>
      <vt:lpstr>Wingdings</vt:lpstr>
      <vt:lpstr>ModernPortfolio</vt:lpstr>
      <vt:lpstr>A Constant-Factor Approximation Algorithm for the Asymmetric Traveling Salesman Problem</vt:lpstr>
      <vt:lpstr>PowerPoint Presentation</vt:lpstr>
      <vt:lpstr>Find the shortest tour that visits n given cities</vt:lpstr>
      <vt:lpstr>Traveling Salesman Problem</vt:lpstr>
      <vt:lpstr>Traveling Salesman Problem</vt:lpstr>
      <vt:lpstr>Two basic versions</vt:lpstr>
      <vt:lpstr>Asymmetric Traveling Salesman Problem</vt:lpstr>
      <vt:lpstr>Asymmetric Traveling Salesman Problem</vt:lpstr>
      <vt:lpstr>Asymmetric Traveling Salesman Problem</vt:lpstr>
      <vt:lpstr>Asymmetric Traveling Salesman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Laminarly-weighted</vt:lpstr>
      <vt:lpstr>PowerPoint Presentation</vt:lpstr>
      <vt:lpstr>PowerPoint Presentation</vt:lpstr>
      <vt:lpstr>Repeated cycle cover</vt:lpstr>
      <vt:lpstr>Repeated cycle cover</vt:lpstr>
      <vt:lpstr>Repeated cycle cover</vt:lpstr>
      <vt:lpstr>Repeated cycle cover</vt:lpstr>
      <vt:lpstr>Repeated cycle cover</vt:lpstr>
      <vt:lpstr>Repeated cycle cover</vt:lpstr>
      <vt:lpstr>Repeated cycle cover</vt:lpstr>
      <vt:lpstr>Recursive algorithm fine if value drops</vt:lpstr>
      <vt:lpstr>PowerPoint Presentation</vt:lpstr>
      <vt:lpstr>PowerPoint Presentation</vt:lpstr>
      <vt:lpstr>PowerPoint Presentation</vt:lpstr>
      <vt:lpstr>Contraction of tight sets</vt:lpstr>
      <vt:lpstr>Contraction of tight sets</vt:lpstr>
      <vt:lpstr>Lifting a tour in the contracted instance</vt:lpstr>
      <vt:lpstr>Lifting a tour in the contracted instance</vt:lpstr>
      <vt:lpstr>Lifting a tour in the contracted instance</vt:lpstr>
      <vt:lpstr>PowerPoint Presentation</vt:lpstr>
      <vt:lpstr>PowerPoint Presentation</vt:lpstr>
      <vt:lpstr>Facts about contraction</vt:lpstr>
      <vt:lpstr>PowerPoint Presentation</vt:lpstr>
      <vt:lpstr>Alg if ∃ reducible set S</vt:lpstr>
      <vt:lpstr>Alg if ∃ reducible set S</vt:lpstr>
      <vt:lpstr>Alg if ∃ reducible set S</vt:lpstr>
      <vt:lpstr>Alg if ∃ reducible set S</vt:lpstr>
      <vt:lpstr>PowerPoint Presentation</vt:lpstr>
      <vt:lpstr>PowerPoint Presentation</vt:lpstr>
      <vt:lpstr>PowerPoint Presentation</vt:lpstr>
      <vt:lpstr>The rest of the story</vt:lpstr>
      <vt:lpstr>PowerPoint Presentation</vt:lpstr>
      <vt:lpstr>PowerPoint Presentation</vt:lpstr>
      <vt:lpstr>Sequence of reductions</vt:lpstr>
      <vt:lpstr>Open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Constant-Factor Approximation Algorithm for the Asymmetric Traveling Salesman Problem</dc:title>
  <dc:creator>3500</dc:creator>
  <cp:lastModifiedBy>3500</cp:lastModifiedBy>
  <cp:revision>360</cp:revision>
  <cp:lastPrinted>2018-05-01T15:25:43Z</cp:lastPrinted>
  <dcterms:modified xsi:type="dcterms:W3CDTF">2018-06-25T18:52:19Z</dcterms:modified>
</cp:coreProperties>
</file>