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4_2B3D06D7.xml" ContentType="application/vnd.ms-powerpoint.comments+xml"/>
  <Override PartName="/ppt/comments/modernComment_111_3FF8EE11.xml" ContentType="application/vnd.ms-powerpoint.comments+xml"/>
  <Override PartName="/ppt/notesSlides/notesSlide1.xml" ContentType="application/vnd.openxmlformats-officedocument.presentationml.notesSlide+xml"/>
  <Override PartName="/ppt/comments/modernComment_114_FF0F93C8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9_23521D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73" r:id="rId5"/>
    <p:sldId id="274" r:id="rId6"/>
    <p:sldId id="277" r:id="rId7"/>
    <p:sldId id="275" r:id="rId8"/>
    <p:sldId id="276" r:id="rId9"/>
    <p:sldId id="278" r:id="rId10"/>
    <p:sldId id="283" r:id="rId11"/>
    <p:sldId id="279" r:id="rId12"/>
    <p:sldId id="280" r:id="rId13"/>
    <p:sldId id="284" r:id="rId14"/>
    <p:sldId id="285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E190B-0315-6FAE-C9D8-B1ABD79B4B45}" name="Sherry Sarkar" initials="SS" userId="S::sherrys@andrew.cmu.edu::9b273521-6689-40a0-84ff-e61e5e9577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407"/>
    <a:srgbClr val="05A1E9"/>
    <a:srgbClr val="EE5023"/>
    <a:srgbClr val="7DB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5"/>
    <p:restoredTop sz="94650"/>
  </p:normalViewPr>
  <p:slideViewPr>
    <p:cSldViewPr snapToGrid="0">
      <p:cViewPr varScale="1">
        <p:scale>
          <a:sx n="82" d="100"/>
          <a:sy n="82" d="100"/>
        </p:scale>
        <p:origin x="9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4_2B3D06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66191C-2114-C041-82F9-A2BEB6E731BD}" authorId="{D21E190B-0315-6FAE-C9D8-B1ABD79B4B45}" created="2025-08-04T19:13:15.1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25419735" sldId="260"/>
      <ac:spMk id="4" creationId="{C7C16E3B-C8B4-7EFE-EC93-A9D59FD238CD}"/>
      <ac:txMk cp="216" len="110">
        <ac:context len="327" hash="468442369"/>
      </ac:txMk>
    </ac:txMkLst>
    <p188:pos x="4953001" y="3524289"/>
    <p188:txBody>
      <a:bodyPr/>
      <a:lstStyle/>
      <a:p>
        <a:r>
          <a:rPr lang="en-US"/>
          <a:t>Check this</a:t>
        </a:r>
      </a:p>
    </p188:txBody>
  </p188:cm>
</p188:cmLst>
</file>

<file path=ppt/comments/modernComment_111_3FF8EE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A55997-8B36-1E48-8BEF-547B77C25F01}" authorId="{D21E190B-0315-6FAE-C9D8-B1ABD79B4B45}" status="resolved" created="2025-08-04T04:29:08.2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3278481" sldId="273"/>
      <ac:spMk id="3" creationId="{6F20712F-3E59-38F0-27B0-C598DDCA816D}"/>
      <ac:txMk cp="0">
        <ac:context len="944" hash="1719722543"/>
      </ac:txMk>
    </ac:txMkLst>
    <p188:pos x="10073640" y="749935"/>
    <p188:txBody>
      <a:bodyPr/>
      <a:lstStyle/>
      <a:p>
        <a:r>
          <a:rPr lang="en-US"/>
          <a:t>Look at this result one more time and state it precisely. </a:t>
        </a:r>
      </a:p>
    </p188:txBody>
  </p188:cm>
</p188:cmLst>
</file>

<file path=ppt/comments/modernComment_114_FF0F93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67CC01-8047-9E4D-A18D-BE052D460AAE}" authorId="{D21E190B-0315-6FAE-C9D8-B1ABD79B4B45}" status="resolved" created="2025-08-04T04:54:44.42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79210952" sldId="276"/>
      <ac:spMk id="3" creationId="{E2180DD3-1A8E-E920-7D7D-59B3FBE2A835}"/>
      <ac:txMk cp="167" len="43">
        <ac:context len="213" hash="3434245597"/>
      </ac:txMk>
    </ac:txMkLst>
    <p188:pos x="4747260" y="3279776"/>
    <p188:txBody>
      <a:bodyPr/>
      <a:lstStyle/>
      <a:p>
        <a:r>
          <a:rPr lang="en-US"/>
          <a:t>Say this is like a covering constraint</a:t>
        </a:r>
      </a:p>
    </p188:txBody>
  </p188:cm>
</p188:cmLst>
</file>

<file path=ppt/comments/modernComment_119_23521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441089-EAB8-544F-BB84-642EE153C2A8}" authorId="{D21E190B-0315-6FAE-C9D8-B1ABD79B4B45}" status="resolved" created="2025-08-04T04:47:52.79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36496" sldId="281"/>
      <ac:spMk id="3" creationId="{1021EE79-87FF-B871-3D68-D305874F2A84}"/>
      <ac:txMk cp="282" len="58">
        <ac:context len="342" hash="394468447"/>
      </ac:txMk>
    </ac:txMkLst>
    <p188:pos x="4343400" y="3218815"/>
    <p188:txBody>
      <a:bodyPr/>
      <a:lstStyle/>
      <a:p>
        <a:r>
          <a:rPr lang="en-US"/>
          <a:t>clarify what exactly you mean here.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AD40B-9AB7-A240-8F23-2986EED9285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4D108-32AD-C645-B5EC-2C3DAC02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4D108-32AD-C645-B5EC-2C3DAC0229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4D108-32AD-C645-B5EC-2C3DAC022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they are disjoint?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4D108-32AD-C645-B5EC-2C3DAC0229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53D3A-AB0E-C47B-4174-E1F13F7EF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4FFF0A-24CC-5C7C-3730-BF14EAAA7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21789-ED46-FE6B-5626-D99BD728B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they are disjoint?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F3163-C730-FD97-EEB6-C77189E22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4D108-32AD-C645-B5EC-2C3DAC0229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CA41-F2C9-B0EC-C14B-88DE45EB9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256C8-56B2-D687-1DAF-B245D10A9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B747-3EA6-D1BF-3D27-489D41F6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D002A-88D7-2E8C-055F-AAAB9131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18D53-9F1A-2617-EFF0-9F8C5F03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0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4156-1AB5-8B3B-318C-0CE6EE55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7525F-592D-1845-C8C5-B26C3EA18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2CD68-2F10-F90C-87E4-71340C89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3B2BE-0B79-1003-5ED3-3EE9F768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A9CD7-180B-3B9D-8A6D-95C3E6C3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EDCBA-143D-817B-6B78-44143AA30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9DED5-DB86-C30F-70A9-ADF9FB3A7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B551-9210-D64D-8BD6-D9AD45EB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7888E-D2E5-F421-EF5A-3448156D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F5009-39FD-2E3D-0F11-0126418E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BF7F-2D30-D3D6-41B8-6F721031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4B18A-3CF1-8343-106F-FFECA45B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E23AF-3AF5-57C0-C14C-51CBE42A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DA66-99FC-5973-82D7-83B44924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8C173-15C9-F9F6-5E5D-013561F6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BEDC-F44D-1D5C-AA73-1C3F0580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84A90-EC46-793A-BD17-B4D2FD49A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06FDB-679A-C0A7-5FE9-6349ABE6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72548-E0C0-84AF-EAB8-7DD58EDB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BACB-F873-75DB-8232-D5BEFB94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5B45-EFF0-DBEC-0C12-91FE4ADE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2DE4-B30F-3841-DCBF-1FAA87FE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A3B4C-0F3D-76C6-E72B-2A5ABB77C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13E6C-B6C0-B71F-25B8-C3D116EA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502D1-6687-2580-0649-7546FF4B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7F937-446A-0014-9430-3ADF67A3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C29A-3C49-5CC0-6376-098144BB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602C4-FFA7-82A0-CE80-99ADD8962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46601-BCBA-6549-53F6-58821FB11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D91AD-9F00-5971-5D72-F85B3628B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940A4-13DF-9AB5-7BEA-0586C60B0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F957B-20C2-670B-2B45-1BB58EF1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24401-0AE8-0947-CDD6-0B28B655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4A50A-4E21-2938-B1D9-091DFD52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A18D-0F74-C88B-BF28-B106094C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94850-E3FB-A844-3A17-47DEF50E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58F3A-C903-93A6-CA42-2F8513A6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06A8A-BDD9-0F9A-8D72-A74B2C80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352AC-76E6-B8B3-8554-763BF8D4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A6357-22A3-BCF3-E49F-BEFE2BD7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B20-5B40-AEDE-AD83-43A02B60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4B1B-B0B2-BA3E-8006-7241348A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DEA9-6076-E949-B792-D880BE3B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DB31B-7AD5-3695-E869-AB5EC6135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9016E-8109-550C-E113-56A85492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D379D-B80A-A7DB-3AD5-7275C487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AAE7E-CA0B-7FCB-6271-7B32B8AE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E26C-2D40-7B02-8E00-183116D0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2BB27-75B3-2BD1-10AF-2819902D2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374A7-2FAB-D054-BCDC-0CEA4675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1D519-8C1F-34A5-5E52-91304EB8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567B5-BEE8-A269-BE85-AA6C7AC3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D9EB8-C229-4CFC-63BF-4CDD379A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F88E6-1052-7629-A76E-D1E0933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423A-70E7-8D1C-0779-D1F65F8A5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450B7-7E7F-C19E-4ED0-9C0B30BE4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CDFD9-A00E-2F4B-97C6-D80DBF6352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CFB64-8A40-E230-E95B-56E8D276D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DD218-C8E4-6A7D-3268-45C830F9C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F7E98-C51F-3048-8499-B4A3AE2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57.png"/><Relationship Id="rId5" Type="http://schemas.openxmlformats.org/officeDocument/2006/relationships/image" Target="../media/image3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5.png"/><Relationship Id="rId7" Type="http://schemas.openxmlformats.org/officeDocument/2006/relationships/image" Target="../media/image12.png"/><Relationship Id="rId2" Type="http://schemas.microsoft.com/office/2018/10/relationships/comments" Target="../comments/modernComment_119_23521D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4_2B3D06D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11_3FF8E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FF0F93C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8EB9-1FD9-5B9B-2787-B79608192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D5023"/>
                </a:solidFill>
              </a:rPr>
              <a:t>Fair </a:t>
            </a:r>
            <a:r>
              <a:rPr lang="en-US" dirty="0">
                <a:solidFill>
                  <a:srgbClr val="05A1E9"/>
                </a:solidFill>
              </a:rPr>
              <a:t>Matroid </a:t>
            </a:r>
            <a:r>
              <a:rPr lang="en-US" dirty="0">
                <a:solidFill>
                  <a:srgbClr val="7DB707"/>
                </a:solidFill>
              </a:rPr>
              <a:t>Submodular</a:t>
            </a:r>
            <a:r>
              <a:rPr lang="en-US" dirty="0">
                <a:solidFill>
                  <a:srgbClr val="ED5023"/>
                </a:solidFill>
              </a:rPr>
              <a:t> </a:t>
            </a:r>
            <a:r>
              <a:rPr lang="en-US" dirty="0">
                <a:solidFill>
                  <a:srgbClr val="F8B407"/>
                </a:solidFill>
              </a:rPr>
              <a:t>Maximization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673E6-E781-50B8-B5CA-951D68F73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Sherry Sarkar</a:t>
            </a:r>
          </a:p>
          <a:p>
            <a:r>
              <a:rPr lang="en-US" dirty="0"/>
              <a:t>Joint work with: Sepideh Mahabadi</a:t>
            </a:r>
            <a:r>
              <a:rPr lang="pl-PL" dirty="0"/>
              <a:t> and </a:t>
            </a:r>
            <a:r>
              <a:rPr lang="en-US" dirty="0"/>
              <a:t>Jakub Tarnawski</a:t>
            </a:r>
          </a:p>
        </p:txBody>
      </p:sp>
    </p:spTree>
    <p:extLst>
      <p:ext uri="{BB962C8B-B14F-4D97-AF65-F5344CB8AC3E}">
        <p14:creationId xmlns:p14="http://schemas.microsoft.com/office/powerpoint/2010/main" val="345605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69535-EF4C-5538-99CF-A27E5C16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7659-CAB6-216A-4FCC-FB9F6294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AE0AB-FC55-9C91-887E-1CCEDB3609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8B407"/>
                    </a:solidFill>
                  </a:rPr>
                  <a:t>matroid exchange graph</a:t>
                </a:r>
                <a:r>
                  <a:rPr lang="en-US" dirty="0"/>
                  <a:t> between independent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 bipartite graph between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is an edge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independent.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then the exchange graph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contains a perfect matching.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AE0AB-FC55-9C91-887E-1CCEDB3609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r="-2934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BBEDBDD-5BFD-083D-0F00-7BE847E712FF}"/>
              </a:ext>
            </a:extLst>
          </p:cNvPr>
          <p:cNvSpPr>
            <a:spLocks noChangeAspect="1"/>
          </p:cNvSpPr>
          <p:nvPr/>
        </p:nvSpPr>
        <p:spPr>
          <a:xfrm>
            <a:off x="7065686" y="2640812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67A702-A3FF-A23D-5E53-6FFDF8C26A96}"/>
              </a:ext>
            </a:extLst>
          </p:cNvPr>
          <p:cNvSpPr>
            <a:spLocks noChangeAspect="1"/>
          </p:cNvSpPr>
          <p:nvPr/>
        </p:nvSpPr>
        <p:spPr>
          <a:xfrm>
            <a:off x="6425066" y="3165445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ED4B66-6011-BE9C-B792-8319B0290054}"/>
              </a:ext>
            </a:extLst>
          </p:cNvPr>
          <p:cNvSpPr>
            <a:spLocks noChangeAspect="1"/>
          </p:cNvSpPr>
          <p:nvPr/>
        </p:nvSpPr>
        <p:spPr>
          <a:xfrm>
            <a:off x="7065686" y="3560606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E75078-8BA3-F8C6-B3D0-72EC57EFD9D7}"/>
              </a:ext>
            </a:extLst>
          </p:cNvPr>
          <p:cNvSpPr>
            <a:spLocks noChangeAspect="1"/>
          </p:cNvSpPr>
          <p:nvPr/>
        </p:nvSpPr>
        <p:spPr>
          <a:xfrm>
            <a:off x="6425066" y="4036687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3C14EA-5AD8-E3CC-4F55-C81972D60DF3}"/>
              </a:ext>
            </a:extLst>
          </p:cNvPr>
          <p:cNvSpPr>
            <a:spLocks noChangeAspect="1"/>
          </p:cNvSpPr>
          <p:nvPr/>
        </p:nvSpPr>
        <p:spPr>
          <a:xfrm>
            <a:off x="7065686" y="4480400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95E711-C31D-6380-AEE3-1EC2D532572A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6542139" y="2757885"/>
            <a:ext cx="543634" cy="427647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4A5C52-0CE4-E391-0565-30D1950DA2A2}"/>
              </a:ext>
            </a:extLst>
          </p:cNvPr>
          <p:cNvCxnSpPr>
            <a:cxnSpLocks/>
          </p:cNvCxnSpPr>
          <p:nvPr/>
        </p:nvCxnSpPr>
        <p:spPr>
          <a:xfrm flipV="1">
            <a:off x="6542139" y="3657592"/>
            <a:ext cx="543634" cy="427647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B9C9E9-5BE4-A873-6653-FC057432CAB4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542139" y="3282518"/>
            <a:ext cx="543634" cy="298175"/>
          </a:xfrm>
          <a:prstGeom prst="line">
            <a:avLst/>
          </a:prstGeom>
          <a:ln w="1270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E84AFD-E677-DD38-88EC-798B05DF2C2A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542139" y="4153760"/>
            <a:ext cx="543634" cy="346727"/>
          </a:xfrm>
          <a:prstGeom prst="line">
            <a:avLst/>
          </a:prstGeom>
          <a:ln w="1270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6FA9DF6-DE95-A99C-DB2E-976B5126F82B}"/>
              </a:ext>
            </a:extLst>
          </p:cNvPr>
          <p:cNvSpPr>
            <a:spLocks noChangeAspect="1"/>
          </p:cNvSpPr>
          <p:nvPr/>
        </p:nvSpPr>
        <p:spPr>
          <a:xfrm>
            <a:off x="6404979" y="4907929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FA8374-313A-4CC1-AA8E-931FA4621B11}"/>
              </a:ext>
            </a:extLst>
          </p:cNvPr>
          <p:cNvCxnSpPr>
            <a:cxnSpLocks/>
            <a:stCxn id="13" idx="6"/>
            <a:endCxn id="8" idx="3"/>
          </p:cNvCxnSpPr>
          <p:nvPr/>
        </p:nvCxnSpPr>
        <p:spPr>
          <a:xfrm flipV="1">
            <a:off x="6542139" y="4597473"/>
            <a:ext cx="543634" cy="379036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CCB1FB-5032-5DC4-8BB3-6FEDBAEB7130}"/>
              </a:ext>
            </a:extLst>
          </p:cNvPr>
          <p:cNvSpPr txBox="1"/>
          <p:nvPr/>
        </p:nvSpPr>
        <p:spPr>
          <a:xfrm>
            <a:off x="6172202" y="1753859"/>
            <a:ext cx="414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in the bipartite matching case: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B22BB1-5D36-522D-8792-6ECCD4E115A1}"/>
                  </a:ext>
                </a:extLst>
              </p:cNvPr>
              <p:cNvSpPr txBox="1"/>
              <p:nvPr/>
            </p:nvSpPr>
            <p:spPr>
              <a:xfrm>
                <a:off x="6603000" y="2678391"/>
                <a:ext cx="26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B22BB1-5D36-522D-8792-6ECCD4E1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000" y="2678391"/>
                <a:ext cx="269433" cy="276999"/>
              </a:xfrm>
              <a:prstGeom prst="rect">
                <a:avLst/>
              </a:prstGeom>
              <a:blipFill>
                <a:blip r:embed="rId3"/>
                <a:stretch>
                  <a:fillRect l="-18182" r="-90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EEF697-4FF0-D8D7-F033-AF44CAEBAA2A}"/>
                  </a:ext>
                </a:extLst>
              </p:cNvPr>
              <p:cNvSpPr txBox="1"/>
              <p:nvPr/>
            </p:nvSpPr>
            <p:spPr>
              <a:xfrm>
                <a:off x="6603000" y="3559266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EEF697-4FF0-D8D7-F033-AF44CAEBA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000" y="3559266"/>
                <a:ext cx="274754" cy="276999"/>
              </a:xfrm>
              <a:prstGeom prst="rect">
                <a:avLst/>
              </a:prstGeom>
              <a:blipFill>
                <a:blip r:embed="rId4"/>
                <a:stretch>
                  <a:fillRect l="-17391" r="-8696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A572CA-9EA6-599A-B44A-4392714FF600}"/>
                  </a:ext>
                </a:extLst>
              </p:cNvPr>
              <p:cNvSpPr txBox="1"/>
              <p:nvPr/>
            </p:nvSpPr>
            <p:spPr>
              <a:xfrm>
                <a:off x="6603000" y="4458973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A572CA-9EA6-599A-B44A-4392714FF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000" y="4458973"/>
                <a:ext cx="274754" cy="276999"/>
              </a:xfrm>
              <a:prstGeom prst="rect">
                <a:avLst/>
              </a:prstGeom>
              <a:blipFill>
                <a:blip r:embed="rId5"/>
                <a:stretch>
                  <a:fillRect l="-17391" r="-869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45CBF1-7AAE-E4BD-D126-1FB33F63FDEC}"/>
                  </a:ext>
                </a:extLst>
              </p:cNvPr>
              <p:cNvSpPr txBox="1"/>
              <p:nvPr/>
            </p:nvSpPr>
            <p:spPr>
              <a:xfrm>
                <a:off x="6790932" y="3136939"/>
                <a:ext cx="271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45CBF1-7AAE-E4BD-D126-1FB33F6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932" y="3136939"/>
                <a:ext cx="271356" cy="276999"/>
              </a:xfrm>
              <a:prstGeom prst="rect">
                <a:avLst/>
              </a:prstGeom>
              <a:blipFill>
                <a:blip r:embed="rId6"/>
                <a:stretch>
                  <a:fillRect l="-21739" r="-434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812D4-F0FD-1F5F-B518-DAF27CCC12BA}"/>
                  </a:ext>
                </a:extLst>
              </p:cNvPr>
              <p:cNvSpPr txBox="1"/>
              <p:nvPr/>
            </p:nvSpPr>
            <p:spPr>
              <a:xfrm>
                <a:off x="6813956" y="4043725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812D4-F0FD-1F5F-B518-DAF27CCC1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56" y="4043725"/>
                <a:ext cx="276679" cy="276999"/>
              </a:xfrm>
              <a:prstGeom prst="rect">
                <a:avLst/>
              </a:prstGeom>
              <a:blipFill>
                <a:blip r:embed="rId7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3FDFDA-C1FC-0E70-CF3B-9B85876ED7B0}"/>
                  </a:ext>
                </a:extLst>
              </p:cNvPr>
              <p:cNvSpPr txBox="1"/>
              <p:nvPr/>
            </p:nvSpPr>
            <p:spPr>
              <a:xfrm>
                <a:off x="8853601" y="2972106"/>
                <a:ext cx="26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3FDFDA-C1FC-0E70-CF3B-9B85876ED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601" y="2972106"/>
                <a:ext cx="269433" cy="276999"/>
              </a:xfrm>
              <a:prstGeom prst="rect">
                <a:avLst/>
              </a:prstGeom>
              <a:blipFill>
                <a:blip r:embed="rId8"/>
                <a:stretch>
                  <a:fillRect l="-17391" r="-434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54D458-FA08-A534-A3F1-8AB66B3601BD}"/>
                  </a:ext>
                </a:extLst>
              </p:cNvPr>
              <p:cNvSpPr txBox="1"/>
              <p:nvPr/>
            </p:nvSpPr>
            <p:spPr>
              <a:xfrm>
                <a:off x="8855117" y="3588628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54D458-FA08-A534-A3F1-8AB66B36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117" y="3588628"/>
                <a:ext cx="274754" cy="276999"/>
              </a:xfrm>
              <a:prstGeom prst="rect">
                <a:avLst/>
              </a:prstGeom>
              <a:blipFill>
                <a:blip r:embed="rId9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CD35D9-A771-77BF-E2D8-954CCFB7D495}"/>
                  </a:ext>
                </a:extLst>
              </p:cNvPr>
              <p:cNvSpPr txBox="1"/>
              <p:nvPr/>
            </p:nvSpPr>
            <p:spPr>
              <a:xfrm>
                <a:off x="8855117" y="4271981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CD35D9-A771-77BF-E2D8-954CCFB7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117" y="4271981"/>
                <a:ext cx="274754" cy="276999"/>
              </a:xfrm>
              <a:prstGeom prst="rect">
                <a:avLst/>
              </a:prstGeom>
              <a:blipFill>
                <a:blip r:embed="rId10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F69A99-04DD-EA51-5402-5AC1EF6CA40F}"/>
                  </a:ext>
                </a:extLst>
              </p:cNvPr>
              <p:cNvSpPr txBox="1"/>
              <p:nvPr/>
            </p:nvSpPr>
            <p:spPr>
              <a:xfrm>
                <a:off x="8003125" y="3204053"/>
                <a:ext cx="271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F69A99-04DD-EA51-5402-5AC1EF6CA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125" y="3204053"/>
                <a:ext cx="271356" cy="276999"/>
              </a:xfrm>
              <a:prstGeom prst="rect">
                <a:avLst/>
              </a:prstGeom>
              <a:blipFill>
                <a:blip r:embed="rId11"/>
                <a:stretch>
                  <a:fillRect l="-22727" r="-909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D30CF6-D611-6218-6B90-91BE5D2F755C}"/>
                  </a:ext>
                </a:extLst>
              </p:cNvPr>
              <p:cNvSpPr txBox="1"/>
              <p:nvPr/>
            </p:nvSpPr>
            <p:spPr>
              <a:xfrm>
                <a:off x="7997802" y="3956932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D30CF6-D611-6218-6B90-91BE5D2F7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802" y="3956932"/>
                <a:ext cx="276679" cy="276999"/>
              </a:xfrm>
              <a:prstGeom prst="rect">
                <a:avLst/>
              </a:prstGeom>
              <a:blipFill>
                <a:blip r:embed="rId12"/>
                <a:stretch>
                  <a:fillRect l="-21739" r="-869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DB07E5-872D-FE50-C328-E559A8B93BE4}"/>
              </a:ext>
            </a:extLst>
          </p:cNvPr>
          <p:cNvCxnSpPr>
            <a:stCxn id="24" idx="3"/>
            <a:endCxn id="21" idx="1"/>
          </p:cNvCxnSpPr>
          <p:nvPr/>
        </p:nvCxnSpPr>
        <p:spPr>
          <a:xfrm flipV="1">
            <a:off x="8274481" y="3110606"/>
            <a:ext cx="579120" cy="23194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47D2EB3-FE8A-E64D-B585-59982900B258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 flipV="1">
            <a:off x="8274481" y="3727128"/>
            <a:ext cx="580636" cy="36830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6D392F-9942-60F7-1E9B-9C6F266E2A88}"/>
                  </a:ext>
                </a:extLst>
              </p:cNvPr>
              <p:cNvSpPr txBox="1"/>
              <p:nvPr/>
            </p:nvSpPr>
            <p:spPr>
              <a:xfrm>
                <a:off x="11219083" y="3063411"/>
                <a:ext cx="26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6D392F-9942-60F7-1E9B-9C6F266E2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083" y="3063411"/>
                <a:ext cx="269433" cy="276999"/>
              </a:xfrm>
              <a:prstGeom prst="rect">
                <a:avLst/>
              </a:prstGeom>
              <a:blipFill>
                <a:blip r:embed="rId13"/>
                <a:stretch>
                  <a:fillRect l="-22727" r="-909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07A212-0937-9347-1E60-29B997591114}"/>
                  </a:ext>
                </a:extLst>
              </p:cNvPr>
              <p:cNvSpPr txBox="1"/>
              <p:nvPr/>
            </p:nvSpPr>
            <p:spPr>
              <a:xfrm>
                <a:off x="11220599" y="3679933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07A212-0937-9347-1E60-29B99759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599" y="3679933"/>
                <a:ext cx="274754" cy="276999"/>
              </a:xfrm>
              <a:prstGeom prst="rect">
                <a:avLst/>
              </a:prstGeom>
              <a:blipFill>
                <a:blip r:embed="rId14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AA9C21-57B9-84A1-F498-C53A23AA581B}"/>
                  </a:ext>
                </a:extLst>
              </p:cNvPr>
              <p:cNvSpPr txBox="1"/>
              <p:nvPr/>
            </p:nvSpPr>
            <p:spPr>
              <a:xfrm>
                <a:off x="11220599" y="4363286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AA9C21-57B9-84A1-F498-C53A23AA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599" y="4363286"/>
                <a:ext cx="274754" cy="276999"/>
              </a:xfrm>
              <a:prstGeom prst="rect">
                <a:avLst/>
              </a:prstGeom>
              <a:blipFill>
                <a:blip r:embed="rId15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555ED7-F133-DA68-27D9-540DEE128CAD}"/>
                  </a:ext>
                </a:extLst>
              </p:cNvPr>
              <p:cNvSpPr txBox="1"/>
              <p:nvPr/>
            </p:nvSpPr>
            <p:spPr>
              <a:xfrm>
                <a:off x="10368607" y="3295358"/>
                <a:ext cx="271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555ED7-F133-DA68-27D9-540DEE128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607" y="3295358"/>
                <a:ext cx="271356" cy="276999"/>
              </a:xfrm>
              <a:prstGeom prst="rect">
                <a:avLst/>
              </a:prstGeom>
              <a:blipFill>
                <a:blip r:embed="rId16"/>
                <a:stretch>
                  <a:fillRect l="-22727" r="-90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A24DAB-5581-0976-3940-2031667833D1}"/>
                  </a:ext>
                </a:extLst>
              </p:cNvPr>
              <p:cNvSpPr txBox="1"/>
              <p:nvPr/>
            </p:nvSpPr>
            <p:spPr>
              <a:xfrm>
                <a:off x="10363284" y="4048237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A24DAB-5581-0976-3940-203166783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84" y="4048237"/>
                <a:ext cx="276679" cy="276999"/>
              </a:xfrm>
              <a:prstGeom prst="rect">
                <a:avLst/>
              </a:prstGeom>
              <a:blipFill>
                <a:blip r:embed="rId17"/>
                <a:stretch>
                  <a:fillRect l="-22727" r="-90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F640B1-6979-A96A-E6CA-2B25DBA4E91C}"/>
              </a:ext>
            </a:extLst>
          </p:cNvPr>
          <p:cNvCxnSpPr>
            <a:cxnSpLocks/>
            <a:stCxn id="38" idx="1"/>
            <a:endCxn id="40" idx="3"/>
          </p:cNvCxnSpPr>
          <p:nvPr/>
        </p:nvCxnSpPr>
        <p:spPr>
          <a:xfrm flipH="1" flipV="1">
            <a:off x="10639963" y="3433858"/>
            <a:ext cx="580636" cy="38457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16527F4-D31A-0606-6D8B-6D82897A20C7}"/>
              </a:ext>
            </a:extLst>
          </p:cNvPr>
          <p:cNvCxnSpPr>
            <a:cxnSpLocks/>
            <a:stCxn id="39" idx="1"/>
            <a:endCxn id="41" idx="3"/>
          </p:cNvCxnSpPr>
          <p:nvPr/>
        </p:nvCxnSpPr>
        <p:spPr>
          <a:xfrm flipH="1" flipV="1">
            <a:off x="10639963" y="4186737"/>
            <a:ext cx="580636" cy="31504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92920-2E22-FEA0-FF8D-17CF26270281}"/>
                  </a:ext>
                </a:extLst>
              </p:cNvPr>
              <p:cNvSpPr txBox="1"/>
              <p:nvPr/>
            </p:nvSpPr>
            <p:spPr>
              <a:xfrm>
                <a:off x="7469720" y="4951186"/>
                <a:ext cx="2279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exchange graph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92920-2E22-FEA0-FF8D-17CF26270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20" y="4951186"/>
                <a:ext cx="2279663" cy="369332"/>
              </a:xfrm>
              <a:prstGeom prst="rect">
                <a:avLst/>
              </a:prstGeom>
              <a:blipFill>
                <a:blip r:embed="rId18"/>
                <a:stretch>
                  <a:fillRect l="-222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F131C6-DEDF-FF3B-A12A-3CB0FD78538F}"/>
                  </a:ext>
                </a:extLst>
              </p:cNvPr>
              <p:cNvSpPr txBox="1"/>
              <p:nvPr/>
            </p:nvSpPr>
            <p:spPr>
              <a:xfrm>
                <a:off x="9824044" y="4945080"/>
                <a:ext cx="2367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exchange graph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F131C6-DEDF-FF3B-A12A-3CB0FD785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044" y="4945080"/>
                <a:ext cx="2367956" cy="369332"/>
              </a:xfrm>
              <a:prstGeom prst="rect">
                <a:avLst/>
              </a:prstGeom>
              <a:blipFill>
                <a:blip r:embed="rId19"/>
                <a:stretch>
                  <a:fillRect l="-212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1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7" grpId="0"/>
      <p:bldP spid="38" grpId="0"/>
      <p:bldP spid="39" grpId="0"/>
      <p:bldP spid="40" grpId="0"/>
      <p:bldP spid="41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BC79-4B6F-3D8A-8407-C3AAA1D7A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E018-7012-772F-95A8-57BCA311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E4587-93BA-CE36-3918-8AF21319BDB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8B407"/>
                    </a:solidFill>
                  </a:rPr>
                  <a:t>matroid intersection exchange graph </a:t>
                </a:r>
                <a:r>
                  <a:rPr lang="en-US" dirty="0"/>
                  <a:t>with respect to matroids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is a directed bipartite graph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Directed edges are: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edges form the exchange graph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edges form the exchange graph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E4587-93BA-CE36-3918-8AF21319B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6A1D59C-A415-FD80-618F-FC1FC1414306}"/>
              </a:ext>
            </a:extLst>
          </p:cNvPr>
          <p:cNvSpPr>
            <a:spLocks noChangeAspect="1"/>
          </p:cNvSpPr>
          <p:nvPr/>
        </p:nvSpPr>
        <p:spPr>
          <a:xfrm>
            <a:off x="7786157" y="2653060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595114-5899-D3DF-271A-138F588799F6}"/>
              </a:ext>
            </a:extLst>
          </p:cNvPr>
          <p:cNvSpPr>
            <a:spLocks noChangeAspect="1"/>
          </p:cNvSpPr>
          <p:nvPr/>
        </p:nvSpPr>
        <p:spPr>
          <a:xfrm>
            <a:off x="7145537" y="3177693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EAE640-F5F8-0C9C-B0DE-EF19CA72E22D}"/>
              </a:ext>
            </a:extLst>
          </p:cNvPr>
          <p:cNvSpPr>
            <a:spLocks noChangeAspect="1"/>
          </p:cNvSpPr>
          <p:nvPr/>
        </p:nvSpPr>
        <p:spPr>
          <a:xfrm>
            <a:off x="7786157" y="3572854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582FC9-238E-7EB5-7D17-AC0586A902CC}"/>
              </a:ext>
            </a:extLst>
          </p:cNvPr>
          <p:cNvSpPr>
            <a:spLocks noChangeAspect="1"/>
          </p:cNvSpPr>
          <p:nvPr/>
        </p:nvSpPr>
        <p:spPr>
          <a:xfrm>
            <a:off x="7145537" y="4048935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A833EF-969D-9CD3-CA64-6A23D1DB50BD}"/>
              </a:ext>
            </a:extLst>
          </p:cNvPr>
          <p:cNvSpPr>
            <a:spLocks noChangeAspect="1"/>
          </p:cNvSpPr>
          <p:nvPr/>
        </p:nvSpPr>
        <p:spPr>
          <a:xfrm>
            <a:off x="7786157" y="4492648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18A868-9585-CA3A-F7E1-A98AD1D210A6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7262610" y="2770133"/>
            <a:ext cx="543634" cy="427647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D5FD71-5C12-5F20-3ED8-515955934ED9}"/>
              </a:ext>
            </a:extLst>
          </p:cNvPr>
          <p:cNvCxnSpPr>
            <a:cxnSpLocks/>
          </p:cNvCxnSpPr>
          <p:nvPr/>
        </p:nvCxnSpPr>
        <p:spPr>
          <a:xfrm flipV="1">
            <a:off x="7262610" y="3669840"/>
            <a:ext cx="543634" cy="427647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FA948E-DF98-91F5-8FD1-D4C6EC7AFEE9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7262610" y="3294766"/>
            <a:ext cx="543634" cy="298175"/>
          </a:xfrm>
          <a:prstGeom prst="line">
            <a:avLst/>
          </a:prstGeom>
          <a:ln w="1270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594D3D-1AD2-5322-D25A-4F6C3B21F2D3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7262610" y="4166008"/>
            <a:ext cx="543634" cy="346727"/>
          </a:xfrm>
          <a:prstGeom prst="line">
            <a:avLst/>
          </a:prstGeom>
          <a:ln w="1270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4C7C2DC-74C7-5916-2508-A09401BD7C8D}"/>
              </a:ext>
            </a:extLst>
          </p:cNvPr>
          <p:cNvSpPr>
            <a:spLocks noChangeAspect="1"/>
          </p:cNvSpPr>
          <p:nvPr/>
        </p:nvSpPr>
        <p:spPr>
          <a:xfrm>
            <a:off x="7125450" y="4920177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3B7CB4-BB0C-0524-6DFD-69E9E416642F}"/>
              </a:ext>
            </a:extLst>
          </p:cNvPr>
          <p:cNvCxnSpPr>
            <a:cxnSpLocks/>
            <a:stCxn id="14" idx="6"/>
            <a:endCxn id="9" idx="3"/>
          </p:cNvCxnSpPr>
          <p:nvPr/>
        </p:nvCxnSpPr>
        <p:spPr>
          <a:xfrm flipV="1">
            <a:off x="7262610" y="4609721"/>
            <a:ext cx="543634" cy="379036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271168-3A9C-BF31-5AB0-F01C808CAA6A}"/>
              </a:ext>
            </a:extLst>
          </p:cNvPr>
          <p:cNvSpPr txBox="1"/>
          <p:nvPr/>
        </p:nvSpPr>
        <p:spPr>
          <a:xfrm>
            <a:off x="6172202" y="1753859"/>
            <a:ext cx="414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in the bipartite matching case: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7406E7-AC82-C4F7-3AD5-506EA4039766}"/>
                  </a:ext>
                </a:extLst>
              </p:cNvPr>
              <p:cNvSpPr txBox="1"/>
              <p:nvPr/>
            </p:nvSpPr>
            <p:spPr>
              <a:xfrm>
                <a:off x="7323471" y="2690639"/>
                <a:ext cx="26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7406E7-AC82-C4F7-3AD5-506EA403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471" y="2690639"/>
                <a:ext cx="269433" cy="276999"/>
              </a:xfrm>
              <a:prstGeom prst="rect">
                <a:avLst/>
              </a:prstGeom>
              <a:blipFill>
                <a:blip r:embed="rId3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7F7158-719C-40B7-1286-5977AC6A15F7}"/>
                  </a:ext>
                </a:extLst>
              </p:cNvPr>
              <p:cNvSpPr txBox="1"/>
              <p:nvPr/>
            </p:nvSpPr>
            <p:spPr>
              <a:xfrm>
                <a:off x="7323471" y="3571514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7F7158-719C-40B7-1286-5977AC6A1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471" y="3571514"/>
                <a:ext cx="274754" cy="276999"/>
              </a:xfrm>
              <a:prstGeom prst="rect">
                <a:avLst/>
              </a:prstGeom>
              <a:blipFill>
                <a:blip r:embed="rId4"/>
                <a:stretch>
                  <a:fillRect l="-21739" r="-4348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08FBB4-32E2-EE96-A360-3368F1E973AC}"/>
                  </a:ext>
                </a:extLst>
              </p:cNvPr>
              <p:cNvSpPr txBox="1"/>
              <p:nvPr/>
            </p:nvSpPr>
            <p:spPr>
              <a:xfrm>
                <a:off x="7323471" y="4471221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08FBB4-32E2-EE96-A360-3368F1E97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471" y="4471221"/>
                <a:ext cx="274754" cy="276999"/>
              </a:xfrm>
              <a:prstGeom prst="rect">
                <a:avLst/>
              </a:prstGeom>
              <a:blipFill>
                <a:blip r:embed="rId5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0FB326-E83E-D593-FF70-9F6644F653B1}"/>
                  </a:ext>
                </a:extLst>
              </p:cNvPr>
              <p:cNvSpPr txBox="1"/>
              <p:nvPr/>
            </p:nvSpPr>
            <p:spPr>
              <a:xfrm>
                <a:off x="7511403" y="3149187"/>
                <a:ext cx="271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0FB326-E83E-D593-FF70-9F6644F65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403" y="3149187"/>
                <a:ext cx="271356" cy="276999"/>
              </a:xfrm>
              <a:prstGeom prst="rect">
                <a:avLst/>
              </a:prstGeom>
              <a:blipFill>
                <a:blip r:embed="rId6"/>
                <a:stretch>
                  <a:fillRect l="-22727" r="-909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4AC70A-EA96-0D34-0E80-E4F7C6BC0A05}"/>
                  </a:ext>
                </a:extLst>
              </p:cNvPr>
              <p:cNvSpPr txBox="1"/>
              <p:nvPr/>
            </p:nvSpPr>
            <p:spPr>
              <a:xfrm>
                <a:off x="7534427" y="4055973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4AC70A-EA96-0D34-0E80-E4F7C6BC0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427" y="4055973"/>
                <a:ext cx="276679" cy="276999"/>
              </a:xfrm>
              <a:prstGeom prst="rect">
                <a:avLst/>
              </a:prstGeom>
              <a:blipFill>
                <a:blip r:embed="rId7"/>
                <a:stretch>
                  <a:fillRect l="-22727" r="-90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9CB326-A9C6-97AB-EDF6-9527A642A567}"/>
                  </a:ext>
                </a:extLst>
              </p:cNvPr>
              <p:cNvSpPr txBox="1"/>
              <p:nvPr/>
            </p:nvSpPr>
            <p:spPr>
              <a:xfrm>
                <a:off x="10320453" y="3054273"/>
                <a:ext cx="26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9CB326-A9C6-97AB-EDF6-9527A642A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453" y="3054273"/>
                <a:ext cx="269433" cy="276999"/>
              </a:xfrm>
              <a:prstGeom prst="rect">
                <a:avLst/>
              </a:prstGeom>
              <a:blipFill>
                <a:blip r:embed="rId8"/>
                <a:stretch>
                  <a:fillRect l="-22727" r="-90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9DB721-C832-C94B-6D57-68511ED18BD4}"/>
                  </a:ext>
                </a:extLst>
              </p:cNvPr>
              <p:cNvSpPr txBox="1"/>
              <p:nvPr/>
            </p:nvSpPr>
            <p:spPr>
              <a:xfrm>
                <a:off x="10321969" y="3670795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9DB721-C832-C94B-6D57-68511ED18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969" y="3670795"/>
                <a:ext cx="274754" cy="276999"/>
              </a:xfrm>
              <a:prstGeom prst="rect">
                <a:avLst/>
              </a:prstGeom>
              <a:blipFill>
                <a:blip r:embed="rId9"/>
                <a:stretch>
                  <a:fillRect l="-21739" r="-8696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CBAAC1-F32A-19B4-6020-01211645CBE1}"/>
                  </a:ext>
                </a:extLst>
              </p:cNvPr>
              <p:cNvSpPr txBox="1"/>
              <p:nvPr/>
            </p:nvSpPr>
            <p:spPr>
              <a:xfrm>
                <a:off x="10321969" y="4354148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CBAAC1-F32A-19B4-6020-01211645C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969" y="4354148"/>
                <a:ext cx="274754" cy="276999"/>
              </a:xfrm>
              <a:prstGeom prst="rect">
                <a:avLst/>
              </a:prstGeom>
              <a:blipFill>
                <a:blip r:embed="rId10"/>
                <a:stretch>
                  <a:fillRect l="-21739" r="-869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CBC373-B4ED-70B0-FCDC-5E7CC339492E}"/>
                  </a:ext>
                </a:extLst>
              </p:cNvPr>
              <p:cNvSpPr txBox="1"/>
              <p:nvPr/>
            </p:nvSpPr>
            <p:spPr>
              <a:xfrm>
                <a:off x="9469977" y="3286220"/>
                <a:ext cx="271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CBC373-B4ED-70B0-FCDC-5E7CC3394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977" y="3286220"/>
                <a:ext cx="271356" cy="276999"/>
              </a:xfrm>
              <a:prstGeom prst="rect">
                <a:avLst/>
              </a:prstGeom>
              <a:blipFill>
                <a:blip r:embed="rId11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D94DC7-2A78-EA9D-62F9-4320818A205D}"/>
                  </a:ext>
                </a:extLst>
              </p:cNvPr>
              <p:cNvSpPr txBox="1"/>
              <p:nvPr/>
            </p:nvSpPr>
            <p:spPr>
              <a:xfrm>
                <a:off x="9464654" y="4039099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D94DC7-2A78-EA9D-62F9-4320818A2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654" y="4039099"/>
                <a:ext cx="276679" cy="276999"/>
              </a:xfrm>
              <a:prstGeom prst="rect">
                <a:avLst/>
              </a:prstGeom>
              <a:blipFill>
                <a:blip r:embed="rId12"/>
                <a:stretch>
                  <a:fillRect l="-21739" r="-434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9C5749-D97E-8B10-8725-F868CD04F4C8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V="1">
            <a:off x="9741333" y="3192773"/>
            <a:ext cx="579120" cy="23194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7F674B-6342-E259-2A0A-84AB918A1C60}"/>
              </a:ext>
            </a:extLst>
          </p:cNvPr>
          <p:cNvCxnSpPr>
            <a:stCxn id="27" idx="3"/>
            <a:endCxn id="24" idx="1"/>
          </p:cNvCxnSpPr>
          <p:nvPr/>
        </p:nvCxnSpPr>
        <p:spPr>
          <a:xfrm flipV="1">
            <a:off x="9741333" y="3809295"/>
            <a:ext cx="580636" cy="36830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40CFF4-0F28-6DD8-59D1-549EDF1B00B6}"/>
              </a:ext>
            </a:extLst>
          </p:cNvPr>
          <p:cNvCxnSpPr>
            <a:stCxn id="24" idx="1"/>
            <a:endCxn id="26" idx="3"/>
          </p:cNvCxnSpPr>
          <p:nvPr/>
        </p:nvCxnSpPr>
        <p:spPr>
          <a:xfrm flipH="1" flipV="1">
            <a:off x="9741333" y="3424720"/>
            <a:ext cx="580636" cy="38457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4B8892-901D-444D-C410-CC6FFCB41FED}"/>
              </a:ext>
            </a:extLst>
          </p:cNvPr>
          <p:cNvCxnSpPr>
            <a:stCxn id="25" idx="1"/>
            <a:endCxn id="27" idx="3"/>
          </p:cNvCxnSpPr>
          <p:nvPr/>
        </p:nvCxnSpPr>
        <p:spPr>
          <a:xfrm flipH="1" flipV="1">
            <a:off x="9741333" y="4177599"/>
            <a:ext cx="580636" cy="31504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E56A-B82D-76C6-3990-6EBA38694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6491-1ADD-1FC4-CD1E-941EBA19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82CC4-E814-D2D7-3F8E-055D6CED0F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5A1E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rgbClr val="05A1E9"/>
                    </a:solidFill>
                  </a:rPr>
                  <a:t> : a high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5A1E9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5A1E9"/>
                    </a:solidFill>
                  </a:rPr>
                  <a:t>-value independent set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: a maximum fair independent set.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By the previous lemma, there is a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edges, and a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union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</m:sub>
                    </m:sSub>
                  </m:oMath>
                </a14:m>
                <a:r>
                  <a:rPr lang="en-US" dirty="0"/>
                  <a:t> can be decomposed into disjoint paths and cycles.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82CC4-E814-D2D7-3F8E-055D6CED0F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56635A-1547-AEFF-09C7-5824F39E8D58}"/>
                  </a:ext>
                </a:extLst>
              </p:cNvPr>
              <p:cNvSpPr txBox="1"/>
              <p:nvPr/>
            </p:nvSpPr>
            <p:spPr>
              <a:xfrm>
                <a:off x="7409613" y="2658033"/>
                <a:ext cx="26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56635A-1547-AEFF-09C7-5824F39E8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613" y="2658033"/>
                <a:ext cx="269433" cy="276999"/>
              </a:xfrm>
              <a:prstGeom prst="rect">
                <a:avLst/>
              </a:prstGeom>
              <a:blipFill>
                <a:blip r:embed="rId4"/>
                <a:stretch>
                  <a:fillRect l="-22727" r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9997F-8964-25B6-F121-3DEAC990D433}"/>
                  </a:ext>
                </a:extLst>
              </p:cNvPr>
              <p:cNvSpPr txBox="1"/>
              <p:nvPr/>
            </p:nvSpPr>
            <p:spPr>
              <a:xfrm>
                <a:off x="7411129" y="3274555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9997F-8964-25B6-F121-3DEAC99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129" y="3274555"/>
                <a:ext cx="274754" cy="276999"/>
              </a:xfrm>
              <a:prstGeom prst="rect">
                <a:avLst/>
              </a:prstGeom>
              <a:blipFill>
                <a:blip r:embed="rId5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7B036-471D-35D2-0010-58F2778C9904}"/>
                  </a:ext>
                </a:extLst>
              </p:cNvPr>
              <p:cNvSpPr txBox="1"/>
              <p:nvPr/>
            </p:nvSpPr>
            <p:spPr>
              <a:xfrm>
                <a:off x="7411129" y="3957908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7B036-471D-35D2-0010-58F2778C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129" y="3957908"/>
                <a:ext cx="274754" cy="276999"/>
              </a:xfrm>
              <a:prstGeom prst="rect">
                <a:avLst/>
              </a:prstGeom>
              <a:blipFill>
                <a:blip r:embed="rId6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6DE6D0-87A8-5973-19E1-50461E5E24F6}"/>
                  </a:ext>
                </a:extLst>
              </p:cNvPr>
              <p:cNvSpPr txBox="1"/>
              <p:nvPr/>
            </p:nvSpPr>
            <p:spPr>
              <a:xfrm>
                <a:off x="6559137" y="2889980"/>
                <a:ext cx="271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6DE6D0-87A8-5973-19E1-50461E5E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37" y="2889980"/>
                <a:ext cx="271356" cy="276999"/>
              </a:xfrm>
              <a:prstGeom prst="rect">
                <a:avLst/>
              </a:prstGeom>
              <a:blipFill>
                <a:blip r:embed="rId7"/>
                <a:stretch>
                  <a:fillRect l="-22727" r="-90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8FA85A-95F1-33EE-5EF8-2C71C2F151C7}"/>
                  </a:ext>
                </a:extLst>
              </p:cNvPr>
              <p:cNvSpPr txBox="1"/>
              <p:nvPr/>
            </p:nvSpPr>
            <p:spPr>
              <a:xfrm>
                <a:off x="6553814" y="3642859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8FA85A-95F1-33EE-5EF8-2C71C2F15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14" y="3642859"/>
                <a:ext cx="276679" cy="276999"/>
              </a:xfrm>
              <a:prstGeom prst="rect">
                <a:avLst/>
              </a:prstGeom>
              <a:blipFill>
                <a:blip r:embed="rId8"/>
                <a:stretch>
                  <a:fillRect l="-22727" r="-909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D3FC80-4A87-FE70-5FBF-667AE2EC8BBC}"/>
                  </a:ext>
                </a:extLst>
              </p:cNvPr>
              <p:cNvSpPr txBox="1"/>
              <p:nvPr/>
            </p:nvSpPr>
            <p:spPr>
              <a:xfrm>
                <a:off x="9218526" y="2671218"/>
                <a:ext cx="273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D3FC80-4A87-FE70-5FBF-667AE2EC8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526" y="2671218"/>
                <a:ext cx="273023" cy="276999"/>
              </a:xfrm>
              <a:prstGeom prst="rect">
                <a:avLst/>
              </a:prstGeom>
              <a:blipFill>
                <a:blip r:embed="rId9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FE9560-94B8-F4F2-E5AF-98FB1D508B76}"/>
                  </a:ext>
                </a:extLst>
              </p:cNvPr>
              <p:cNvSpPr txBox="1"/>
              <p:nvPr/>
            </p:nvSpPr>
            <p:spPr>
              <a:xfrm>
                <a:off x="8799426" y="3154073"/>
                <a:ext cx="2668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FE9560-94B8-F4F2-E5AF-98FB1D508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26" y="3154073"/>
                <a:ext cx="266803" cy="276999"/>
              </a:xfrm>
              <a:prstGeom prst="rect">
                <a:avLst/>
              </a:prstGeom>
              <a:blipFill>
                <a:blip r:embed="rId10"/>
                <a:stretch>
                  <a:fillRect l="-22727" r="-909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7A6979-0BF7-61CF-BE13-5CC710C136DE}"/>
                  </a:ext>
                </a:extLst>
              </p:cNvPr>
              <p:cNvSpPr txBox="1"/>
              <p:nvPr/>
            </p:nvSpPr>
            <p:spPr>
              <a:xfrm>
                <a:off x="9228402" y="3736306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7A6979-0BF7-61CF-BE13-5CC710C13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402" y="3736306"/>
                <a:ext cx="274754" cy="276999"/>
              </a:xfrm>
              <a:prstGeom prst="rect">
                <a:avLst/>
              </a:prstGeom>
              <a:blipFill>
                <a:blip r:embed="rId11"/>
                <a:stretch>
                  <a:fillRect l="-21739" r="-4348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0B5290-772E-753C-C85D-10DB30C037D8}"/>
                  </a:ext>
                </a:extLst>
              </p:cNvPr>
              <p:cNvSpPr txBox="1"/>
              <p:nvPr/>
            </p:nvSpPr>
            <p:spPr>
              <a:xfrm>
                <a:off x="9843366" y="3736305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0B5290-772E-753C-C85D-10DB30C03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366" y="3736305"/>
                <a:ext cx="276679" cy="276999"/>
              </a:xfrm>
              <a:prstGeom prst="rect">
                <a:avLst/>
              </a:prstGeom>
              <a:blipFill>
                <a:blip r:embed="rId12"/>
                <a:stretch>
                  <a:fillRect l="-22727" r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E4BED0-75E0-3ADE-9E3E-93C25FD73E8A}"/>
                  </a:ext>
                </a:extLst>
              </p:cNvPr>
              <p:cNvSpPr txBox="1"/>
              <p:nvPr/>
            </p:nvSpPr>
            <p:spPr>
              <a:xfrm>
                <a:off x="9843366" y="2671217"/>
                <a:ext cx="276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E4BED0-75E0-3ADE-9E3E-93C25FD73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366" y="2671217"/>
                <a:ext cx="276679" cy="276999"/>
              </a:xfrm>
              <a:prstGeom prst="rect">
                <a:avLst/>
              </a:prstGeom>
              <a:blipFill>
                <a:blip r:embed="rId13"/>
                <a:stretch>
                  <a:fillRect l="-22727" r="-909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141FD0-EA1F-594A-3CEC-802A4A68158C}"/>
                  </a:ext>
                </a:extLst>
              </p:cNvPr>
              <p:cNvSpPr txBox="1"/>
              <p:nvPr/>
            </p:nvSpPr>
            <p:spPr>
              <a:xfrm>
                <a:off x="10233546" y="3166979"/>
                <a:ext cx="274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141FD0-EA1F-594A-3CEC-802A4A681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46" y="3166979"/>
                <a:ext cx="274754" cy="276999"/>
              </a:xfrm>
              <a:prstGeom prst="rect">
                <a:avLst/>
              </a:prstGeom>
              <a:blipFill>
                <a:blip r:embed="rId14"/>
                <a:stretch>
                  <a:fillRect l="-17391" r="-43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68779D23-7630-DBF1-F9FB-2B7E2ADDF92B}"/>
              </a:ext>
            </a:extLst>
          </p:cNvPr>
          <p:cNvGrpSpPr/>
          <p:nvPr/>
        </p:nvGrpSpPr>
        <p:grpSpPr>
          <a:xfrm>
            <a:off x="6830493" y="2796533"/>
            <a:ext cx="3492990" cy="1125924"/>
            <a:chOff x="6830493" y="2796533"/>
            <a:chExt cx="3492990" cy="112592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1DFE78-5ACB-9100-141C-ECC5310A3BE6}"/>
                </a:ext>
              </a:extLst>
            </p:cNvPr>
            <p:cNvCxnSpPr>
              <a:stCxn id="8" idx="3"/>
              <a:endCxn id="5" idx="1"/>
            </p:cNvCxnSpPr>
            <p:nvPr/>
          </p:nvCxnSpPr>
          <p:spPr>
            <a:xfrm flipV="1">
              <a:off x="6830493" y="2796533"/>
              <a:ext cx="579120" cy="23194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35570EC-F9A8-5938-1F5E-89866564EFC7}"/>
                </a:ext>
              </a:extLst>
            </p:cNvPr>
            <p:cNvCxnSpPr>
              <a:stCxn id="9" idx="3"/>
              <a:endCxn id="6" idx="1"/>
            </p:cNvCxnSpPr>
            <p:nvPr/>
          </p:nvCxnSpPr>
          <p:spPr>
            <a:xfrm flipV="1">
              <a:off x="6830493" y="3413055"/>
              <a:ext cx="580636" cy="36830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07B401B-4A18-602D-F2B3-3D25CED13427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8932828" y="2948216"/>
              <a:ext cx="226412" cy="2058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1CB8B3-6DF7-64D5-4DBA-963006B45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6722" y="3922456"/>
              <a:ext cx="351817" cy="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6886B-825B-D800-D1FB-2EFA707BA21A}"/>
                </a:ext>
              </a:extLst>
            </p:cNvPr>
            <p:cNvCxnSpPr>
              <a:cxnSpLocks/>
            </p:cNvCxnSpPr>
            <p:nvPr/>
          </p:nvCxnSpPr>
          <p:spPr>
            <a:xfrm>
              <a:off x="10097071" y="2948216"/>
              <a:ext cx="226412" cy="2187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8C672F3-EC63-2CBE-F32E-DA2F0B68033E}"/>
              </a:ext>
            </a:extLst>
          </p:cNvPr>
          <p:cNvGrpSpPr/>
          <p:nvPr/>
        </p:nvGrpSpPr>
        <p:grpSpPr>
          <a:xfrm>
            <a:off x="6830493" y="2809717"/>
            <a:ext cx="3492990" cy="1286691"/>
            <a:chOff x="6830493" y="2809717"/>
            <a:chExt cx="3492990" cy="128669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F2B16E8-4CF6-09AB-313B-1C4975422E98}"/>
                </a:ext>
              </a:extLst>
            </p:cNvPr>
            <p:cNvCxnSpPr>
              <a:stCxn id="6" idx="1"/>
              <a:endCxn id="8" idx="3"/>
            </p:cNvCxnSpPr>
            <p:nvPr/>
          </p:nvCxnSpPr>
          <p:spPr>
            <a:xfrm flipH="1" flipV="1">
              <a:off x="6830493" y="3028480"/>
              <a:ext cx="580636" cy="3845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E71A3C-86DA-15E4-0962-15001D44EE14}"/>
                </a:ext>
              </a:extLst>
            </p:cNvPr>
            <p:cNvCxnSpPr>
              <a:stCxn id="7" idx="1"/>
              <a:endCxn id="9" idx="3"/>
            </p:cNvCxnSpPr>
            <p:nvPr/>
          </p:nvCxnSpPr>
          <p:spPr>
            <a:xfrm flipH="1" flipV="1">
              <a:off x="6830493" y="3781359"/>
              <a:ext cx="580636" cy="31504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812F06A-ED69-46F2-F951-ED66C7A8E486}"/>
                </a:ext>
              </a:extLst>
            </p:cNvPr>
            <p:cNvCxnSpPr>
              <a:cxnSpLocks/>
              <a:stCxn id="23" idx="3"/>
              <a:endCxn id="28" idx="1"/>
            </p:cNvCxnSpPr>
            <p:nvPr/>
          </p:nvCxnSpPr>
          <p:spPr>
            <a:xfrm flipV="1">
              <a:off x="9491549" y="2809717"/>
              <a:ext cx="35181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7A86937-8B90-ED41-56A7-A75CD591AB2D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 flipH="1">
              <a:off x="10120045" y="3517542"/>
              <a:ext cx="203438" cy="3572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57FF5C0-837A-DE5C-7888-5187FB728BB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8932827" y="3517542"/>
              <a:ext cx="295575" cy="357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17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6BC88-E1EC-1ACC-363D-646ECE8CA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3D4A-B0AE-0C92-522F-9AE31A5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74032" cy="1325563"/>
          </a:xfrm>
        </p:spPr>
        <p:txBody>
          <a:bodyPr/>
          <a:lstStyle/>
          <a:p>
            <a:r>
              <a:rPr lang="en-US" dirty="0"/>
              <a:t>Feasibility and Fairness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4EBCB-E1FC-4807-18D9-ACFFA2B3F42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 dirty="0">
                    <a:solidFill>
                      <a:srgbClr val="EE5023"/>
                    </a:solidFill>
                  </a:rPr>
                  <a:t>Objective 1: Feasibility</a:t>
                </a:r>
                <a:r>
                  <a:rPr lang="en-US" dirty="0">
                    <a:solidFill>
                      <a:srgbClr val="EE5023"/>
                    </a:solidFill>
                  </a:rPr>
                  <a:t>. </a:t>
                </a:r>
                <a:r>
                  <a:rPr lang="en-US" dirty="0"/>
                  <a:t>Consider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the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 A directed path with </a:t>
                </a:r>
                <a:r>
                  <a:rPr lang="en-US" dirty="0">
                    <a:solidFill>
                      <a:srgbClr val="05A1E9"/>
                    </a:solidFill>
                  </a:rPr>
                  <a:t>no shortcuts</a:t>
                </a:r>
                <a:r>
                  <a:rPr lang="en-US" dirty="0"/>
                  <a:t> within matroid intersection exchange graph is a valid augmenting/alternating path.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Remove </a:t>
                </a:r>
                <a:r>
                  <a:rPr lang="en-US" i="1" dirty="0"/>
                  <a:t>only right-to-left </a:t>
                </a:r>
                <a:r>
                  <a:rPr lang="en-US" dirty="0"/>
                  <a:t>shortcuts; we must keep left-to-right edges to preserve fairness in each color.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4EBCB-E1FC-4807-18D9-ACFFA2B3F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467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069EFA-45CD-876A-E93C-F5F7230BB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5624"/>
                <a:ext cx="5674032" cy="3051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rgbClr val="EE5023"/>
                    </a:solidFill>
                  </a:rPr>
                  <a:t>Objective 2: Fairness</a:t>
                </a:r>
                <a:r>
                  <a:rPr lang="en-US" dirty="0">
                    <a:solidFill>
                      <a:srgbClr val="EE5023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7DB805"/>
                    </a:solidFill>
                  </a:rPr>
                  <a:t>Sources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in undersaturated colors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7DB805"/>
                    </a:solidFill>
                  </a:rPr>
                  <a:t>Sinks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−(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(alternating paths)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(augmenting paths)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Obtain concentration by choosing a random path.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069EFA-45CD-876A-E93C-F5F7230B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5624"/>
                <a:ext cx="5674032" cy="3051463"/>
              </a:xfrm>
              <a:prstGeom prst="rect">
                <a:avLst/>
              </a:prstGeom>
              <a:blipFill>
                <a:blip r:embed="rId4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91B5E1A-0912-09FC-7724-E5FA33C0B1DD}"/>
              </a:ext>
            </a:extLst>
          </p:cNvPr>
          <p:cNvGrpSpPr/>
          <p:nvPr/>
        </p:nvGrpSpPr>
        <p:grpSpPr>
          <a:xfrm>
            <a:off x="6710970" y="4600089"/>
            <a:ext cx="3784519" cy="1576874"/>
            <a:chOff x="6710970" y="4600089"/>
            <a:chExt cx="3784519" cy="1576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55DC01-8C0D-EE61-3C21-941EE44526A8}"/>
                    </a:ext>
                  </a:extLst>
                </p:cNvPr>
                <p:cNvSpPr txBox="1"/>
                <p:nvPr/>
              </p:nvSpPr>
              <p:spPr>
                <a:xfrm>
                  <a:off x="10307127" y="4600089"/>
                  <a:ext cx="1765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55DC01-8C0D-EE61-3C21-941EE4452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7127" y="4600089"/>
                  <a:ext cx="17658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r="-26667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E3E14C3-2F49-58BE-3813-110106FB2072}"/>
                    </a:ext>
                  </a:extLst>
                </p:cNvPr>
                <p:cNvSpPr txBox="1"/>
                <p:nvPr/>
              </p:nvSpPr>
              <p:spPr>
                <a:xfrm>
                  <a:off x="10308643" y="5216611"/>
                  <a:ext cx="1868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E3E14C3-2F49-58BE-3813-110106FB2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643" y="5216611"/>
                  <a:ext cx="18684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1250" r="-2500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74190F9-B737-3A53-429D-B80663407320}"/>
                    </a:ext>
                  </a:extLst>
                </p:cNvPr>
                <p:cNvSpPr txBox="1"/>
                <p:nvPr/>
              </p:nvSpPr>
              <p:spPr>
                <a:xfrm>
                  <a:off x="10308643" y="5899964"/>
                  <a:ext cx="1653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74190F9-B737-3A53-429D-B80663407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643" y="5899964"/>
                  <a:ext cx="16536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1429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77B10D2-BD19-D83A-F631-AA559BB63F56}"/>
                    </a:ext>
                  </a:extLst>
                </p:cNvPr>
                <p:cNvSpPr txBox="1"/>
                <p:nvPr/>
              </p:nvSpPr>
              <p:spPr>
                <a:xfrm>
                  <a:off x="9456651" y="4832036"/>
                  <a:ext cx="1803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77B10D2-BD19-D83A-F631-AA559BB63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651" y="4832036"/>
                  <a:ext cx="1803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50AAEE3-A16F-39E8-E3C7-117EF3533D77}"/>
                    </a:ext>
                  </a:extLst>
                </p:cNvPr>
                <p:cNvSpPr txBox="1"/>
                <p:nvPr/>
              </p:nvSpPr>
              <p:spPr>
                <a:xfrm>
                  <a:off x="9451328" y="5584915"/>
                  <a:ext cx="1595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50AAEE3-A16F-39E8-E3C7-117EF3533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1328" y="5584915"/>
                  <a:ext cx="15959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3077" r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ACFFFA5-1363-491A-1B55-7BA7E1DB3D52}"/>
                </a:ext>
              </a:extLst>
            </p:cNvPr>
            <p:cNvCxnSpPr>
              <a:stCxn id="45" idx="3"/>
              <a:endCxn id="42" idx="1"/>
            </p:cNvCxnSpPr>
            <p:nvPr/>
          </p:nvCxnSpPr>
          <p:spPr>
            <a:xfrm flipV="1">
              <a:off x="9637020" y="4738589"/>
              <a:ext cx="670107" cy="23194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0A6579D-D6B2-A28E-249D-81FC9F895D10}"/>
                </a:ext>
              </a:extLst>
            </p:cNvPr>
            <p:cNvCxnSpPr>
              <a:stCxn id="46" idx="3"/>
              <a:endCxn id="43" idx="1"/>
            </p:cNvCxnSpPr>
            <p:nvPr/>
          </p:nvCxnSpPr>
          <p:spPr>
            <a:xfrm flipV="1">
              <a:off x="9610923" y="5355111"/>
              <a:ext cx="697720" cy="36830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CA48684-930B-9CD8-2E34-E6E1C6DD8927}"/>
                </a:ext>
              </a:extLst>
            </p:cNvPr>
            <p:cNvCxnSpPr>
              <a:stCxn id="43" idx="1"/>
              <a:endCxn id="45" idx="3"/>
            </p:cNvCxnSpPr>
            <p:nvPr/>
          </p:nvCxnSpPr>
          <p:spPr>
            <a:xfrm flipH="1" flipV="1">
              <a:off x="9637020" y="4970536"/>
              <a:ext cx="671623" cy="3845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173392D-22B7-6924-D9CA-04AFC25D263F}"/>
                </a:ext>
              </a:extLst>
            </p:cNvPr>
            <p:cNvCxnSpPr>
              <a:stCxn id="44" idx="1"/>
              <a:endCxn id="46" idx="3"/>
            </p:cNvCxnSpPr>
            <p:nvPr/>
          </p:nvCxnSpPr>
          <p:spPr>
            <a:xfrm flipH="1" flipV="1">
              <a:off x="9610923" y="5723415"/>
              <a:ext cx="697720" cy="31504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4EB58D-A003-6177-4DB5-4929402CE0C3}"/>
                    </a:ext>
                  </a:extLst>
                </p:cNvPr>
                <p:cNvSpPr txBox="1"/>
                <p:nvPr/>
              </p:nvSpPr>
              <p:spPr>
                <a:xfrm>
                  <a:off x="6710970" y="5034520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u="sng" smtClean="0">
                            <a:solidFill>
                              <a:srgbClr val="7DB80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b="1" u="sng" dirty="0">
                    <a:solidFill>
                      <a:srgbClr val="7DB805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4EB58D-A003-6177-4DB5-4929402CE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970" y="5034520"/>
                  <a:ext cx="37382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F5497EC-D6D0-D5A3-1105-354E0C4B97A5}"/>
                    </a:ext>
                  </a:extLst>
                </p:cNvPr>
                <p:cNvSpPr txBox="1"/>
                <p:nvPr/>
              </p:nvSpPr>
              <p:spPr>
                <a:xfrm>
                  <a:off x="7111040" y="5034520"/>
                  <a:ext cx="3612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DB80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F5497EC-D6D0-D5A3-1105-354E0C4B9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040" y="5034520"/>
                  <a:ext cx="36125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054767E-15E1-C4C0-9FEA-ADE6D7B72AD6}"/>
                    </a:ext>
                  </a:extLst>
                </p:cNvPr>
                <p:cNvSpPr txBox="1"/>
                <p:nvPr/>
              </p:nvSpPr>
              <p:spPr>
                <a:xfrm>
                  <a:off x="7417302" y="5030666"/>
                  <a:ext cx="454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u="sng" smtClean="0">
                            <a:solidFill>
                              <a:srgbClr val="05A1E9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b="1" u="sng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054767E-15E1-C4C0-9FEA-ADE6D7B72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7302" y="5030666"/>
                  <a:ext cx="45409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6773E1B-274D-D3EC-4CBA-459C52357E32}"/>
                    </a:ext>
                  </a:extLst>
                </p:cNvPr>
                <p:cNvSpPr txBox="1"/>
                <p:nvPr/>
              </p:nvSpPr>
              <p:spPr>
                <a:xfrm>
                  <a:off x="7758379" y="5030666"/>
                  <a:ext cx="454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5A1E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6773E1B-274D-D3EC-4CBA-459C52357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379" y="5030666"/>
                  <a:ext cx="45409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ECE1C4C-CD14-C084-FFB8-40D5227A495F}"/>
                    </a:ext>
                  </a:extLst>
                </p:cNvPr>
                <p:cNvSpPr txBox="1"/>
                <p:nvPr/>
              </p:nvSpPr>
              <p:spPr>
                <a:xfrm>
                  <a:off x="8117665" y="5031945"/>
                  <a:ext cx="4540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ECE1C4C-CD14-C084-FFB8-40D5227A4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7665" y="5031945"/>
                  <a:ext cx="45409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5EA7E10-36BC-EAB4-1A59-5137C93431E0}"/>
                </a:ext>
              </a:extLst>
            </p:cNvPr>
            <p:cNvCxnSpPr>
              <a:stCxn id="46" idx="3"/>
              <a:endCxn id="42" idx="1"/>
            </p:cNvCxnSpPr>
            <p:nvPr/>
          </p:nvCxnSpPr>
          <p:spPr>
            <a:xfrm flipV="1">
              <a:off x="9610923" y="4738589"/>
              <a:ext cx="696204" cy="98482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95FBF88-41B2-BD05-60AA-9C8617FCAF25}"/>
                  </a:ext>
                </a:extLst>
              </p:cNvPr>
              <p:cNvSpPr txBox="1"/>
              <p:nvPr/>
            </p:nvSpPr>
            <p:spPr>
              <a:xfrm>
                <a:off x="8806365" y="902293"/>
                <a:ext cx="25474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colors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95FBF88-41B2-BD05-60AA-9C8617FCA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365" y="902293"/>
                <a:ext cx="2547435" cy="646331"/>
              </a:xfrm>
              <a:prstGeom prst="rect">
                <a:avLst/>
              </a:prstGeom>
              <a:blipFill>
                <a:blip r:embed="rId15"/>
                <a:stretch>
                  <a:fillRect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84C985F9-1E99-9F49-0638-F0CB8A7F811C}"/>
              </a:ext>
            </a:extLst>
          </p:cNvPr>
          <p:cNvCxnSpPr>
            <a:cxnSpLocks/>
            <a:endCxn id="60" idx="2"/>
          </p:cNvCxnSpPr>
          <p:nvPr/>
        </p:nvCxnSpPr>
        <p:spPr>
          <a:xfrm rot="5400000" flipH="1" flipV="1">
            <a:off x="9517670" y="1906473"/>
            <a:ext cx="920262" cy="204564"/>
          </a:xfrm>
          <a:prstGeom prst="curvedConnector3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B977-A5C4-617D-FFDD-5D90B1AE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5CD84-5D2B-FB2E-AE71-80FB47D0C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 dirty="0">
                    <a:solidFill>
                      <a:srgbClr val="EE5023"/>
                    </a:solidFill>
                  </a:rPr>
                  <a:t>Objective 3: High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>
                    <a:solidFill>
                      <a:srgbClr val="EE5023"/>
                    </a:solidFill>
                  </a:rPr>
                  <a:t>-value.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Say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alternating / augmenting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∩(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∪…∪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so that means one of these paths must have marginal value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 Now, when I remove this path, the remaining marginals will sum to value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5CD84-5D2B-FB2E-AE71-80FB47D0C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65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29A3-DC6F-B514-7545-8C266CDB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this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EE79-87FF-B871-3D68-D305874F2A8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in these results is actually the value of the best common independent set, </a:t>
                </a:r>
                <a:r>
                  <a:rPr lang="en-US" i="1" dirty="0"/>
                  <a:t>disregarding the lower bound fairness constraints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This example,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sub>
                    </m:sSub>
                  </m:oMath>
                </a14:m>
                <a:r>
                  <a:rPr lang="en-US" dirty="0"/>
                  <a:t> where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 is a partition matroid allowing us to pick at most one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shows that no algorithm can do better if we compare to this benchmark.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EE79-87FF-B871-3D68-D305874F2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22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1525024-8D2C-66AB-3DD8-A9B79864DAF0}"/>
              </a:ext>
            </a:extLst>
          </p:cNvPr>
          <p:cNvGrpSpPr/>
          <p:nvPr/>
        </p:nvGrpSpPr>
        <p:grpSpPr>
          <a:xfrm>
            <a:off x="6945380" y="1027906"/>
            <a:ext cx="5398561" cy="4368523"/>
            <a:chOff x="6979737" y="1051936"/>
            <a:chExt cx="5398561" cy="4368523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4B5FE530-DEF3-2EAB-B2D2-F669ED3045AA}"/>
                </a:ext>
              </a:extLst>
            </p:cNvPr>
            <p:cNvSpPr/>
            <p:nvPr/>
          </p:nvSpPr>
          <p:spPr>
            <a:xfrm rot="7833624">
              <a:off x="8362770" y="970988"/>
              <a:ext cx="1383681" cy="1545578"/>
            </a:xfrm>
            <a:prstGeom prst="arc">
              <a:avLst>
                <a:gd name="adj1" fmla="val 16684692"/>
                <a:gd name="adj2" fmla="val 0"/>
              </a:avLst>
            </a:prstGeom>
            <a:ln>
              <a:solidFill>
                <a:srgbClr val="05A1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44E946-20AE-CDAB-A829-1D7F84A9EEC0}"/>
                </a:ext>
              </a:extLst>
            </p:cNvPr>
            <p:cNvGrpSpPr/>
            <p:nvPr/>
          </p:nvGrpSpPr>
          <p:grpSpPr>
            <a:xfrm>
              <a:off x="6979737" y="1831290"/>
              <a:ext cx="5398561" cy="3589169"/>
              <a:chOff x="6979737" y="1831290"/>
              <a:chExt cx="5398561" cy="358916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5DE6FD-7BED-B4C1-201C-491E120D1F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3508" y="2782690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3FA60C-B137-1507-1552-218098A7E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29475" y="2782690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B44929-786A-D90F-6611-9A90EE613E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5442" y="2782690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0B6A9D-5A56-9472-A7B3-DDDA6385A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6620" y="2782690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B21775-BF65-8C1D-1663-BB106EA33C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2587" y="2782690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E4AE859-3203-BD96-AAFB-E06B19EEB5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18554" y="2782690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B0C935-173C-2E40-77C4-100E604439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86031" y="2111306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BF7B9E8-FC96-E31C-CC13-BF0B538171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3508" y="317028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2C29839-86BB-4ACA-462E-0CBA86D2CA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29475" y="317028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28A3E87-10FD-EF45-E2D9-4DC091DC0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5442" y="317028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13984D8-249D-B965-D4D0-A2A866136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6620" y="317028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B66D82C-51AB-46D2-2D58-7AFE349755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2587" y="317028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6B803C4-339F-38E5-8C0B-4454C8967A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18554" y="317028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7CFAF6B-6A33-7B0B-61D1-B20063D45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86031" y="5283299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91C7DA7-F03A-24C0-5E90-C5F1A0751759}"/>
                  </a:ext>
                </a:extLst>
              </p:cNvPr>
              <p:cNvCxnSpPr>
                <a:cxnSpLocks/>
                <a:stCxn id="10" idx="7"/>
                <a:endCxn id="16" idx="3"/>
              </p:cNvCxnSpPr>
              <p:nvPr/>
            </p:nvCxnSpPr>
            <p:spPr>
              <a:xfrm flipV="1">
                <a:off x="8170581" y="2228379"/>
                <a:ext cx="835537" cy="574398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04D21AE-D7E3-1D6F-CCC9-B2766D1445E5}"/>
                  </a:ext>
                </a:extLst>
              </p:cNvPr>
              <p:cNvCxnSpPr>
                <a:cxnSpLocks/>
                <a:stCxn id="11" idx="0"/>
                <a:endCxn id="16" idx="3"/>
              </p:cNvCxnSpPr>
              <p:nvPr/>
            </p:nvCxnSpPr>
            <p:spPr>
              <a:xfrm flipV="1">
                <a:off x="8398055" y="2228379"/>
                <a:ext cx="608063" cy="55431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A46C310-45B6-D41D-125F-5BFD17D84F9A}"/>
                  </a:ext>
                </a:extLst>
              </p:cNvPr>
              <p:cNvCxnSpPr>
                <a:cxnSpLocks/>
                <a:stCxn id="12" idx="0"/>
                <a:endCxn id="16" idx="3"/>
              </p:cNvCxnSpPr>
              <p:nvPr/>
            </p:nvCxnSpPr>
            <p:spPr>
              <a:xfrm flipV="1">
                <a:off x="8674022" y="2228379"/>
                <a:ext cx="332096" cy="55431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ED918FE-DE9D-0482-CB16-AA5FF9F46575}"/>
                  </a:ext>
                </a:extLst>
              </p:cNvPr>
              <p:cNvCxnSpPr>
                <a:cxnSpLocks/>
                <a:stCxn id="13" idx="0"/>
                <a:endCxn id="16" idx="5"/>
              </p:cNvCxnSpPr>
              <p:nvPr/>
            </p:nvCxnSpPr>
            <p:spPr>
              <a:xfrm flipH="1" flipV="1">
                <a:off x="9103104" y="2228379"/>
                <a:ext cx="332096" cy="55431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39A6EDD-716B-90A4-2C15-317483A33CDE}"/>
                  </a:ext>
                </a:extLst>
              </p:cNvPr>
              <p:cNvCxnSpPr>
                <a:cxnSpLocks/>
                <a:stCxn id="14" idx="0"/>
                <a:endCxn id="16" idx="5"/>
              </p:cNvCxnSpPr>
              <p:nvPr/>
            </p:nvCxnSpPr>
            <p:spPr>
              <a:xfrm flipH="1" flipV="1">
                <a:off x="9103104" y="2228379"/>
                <a:ext cx="608063" cy="55431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14930A4-0CD0-C4AA-AECD-F56E564CF168}"/>
                  </a:ext>
                </a:extLst>
              </p:cNvPr>
              <p:cNvCxnSpPr>
                <a:cxnSpLocks/>
                <a:stCxn id="15" idx="0"/>
                <a:endCxn id="16" idx="5"/>
              </p:cNvCxnSpPr>
              <p:nvPr/>
            </p:nvCxnSpPr>
            <p:spPr>
              <a:xfrm flipH="1" flipV="1">
                <a:off x="9103104" y="2228379"/>
                <a:ext cx="884030" cy="55431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B99E8DB-9DE8-36DD-9E04-A6DD7483F74B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8122088" y="2919850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A4B1884-A5E1-AF96-8E61-F801A99B75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8055" y="2919849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B6794B2-33C1-C8AE-DC4F-79BB927E9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4022" y="2919849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A1618D3-980C-FF80-0940-D7553F1365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3211" y="2919849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EC683F7-7CE6-67B7-DD78-B23483B1DC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1167" y="2919848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8025105-8C16-562C-A33D-1007BC6C79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7134" y="2919847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844818C-1443-5E95-BD3F-E4F65AC066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3508" y="427247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1D08E10-3DC9-3C82-01F8-D279AB9A5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29475" y="427247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AE3804C-0AF2-5B61-62D5-2076A3CC4B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5442" y="427247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5526345-8589-9138-AA09-DCCA37A0CB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6620" y="427247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4D3293A-735A-A735-F691-BD728036CD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2587" y="427247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52E19C3-8F70-4699-9BA8-6C6B814D71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18554" y="4272471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A4E1B6F-0885-BDCB-B899-6F165E2A8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3508" y="4660062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B8CBF7E-43D5-6D3D-9553-7A5C4ED496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29475" y="4660062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3901565-567D-190E-47EB-968957856A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5442" y="4660062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616B7C2-9EBB-A6B9-CCFD-C9E28ADEE2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6620" y="4660062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9AA2D63-BEC2-D0E8-DC6F-48E0F50208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2587" y="4660062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DECCB55-E2E1-4615-2178-5103DCD4B2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18554" y="4660062"/>
                <a:ext cx="137160" cy="137160"/>
              </a:xfrm>
              <a:prstGeom prst="ellipse">
                <a:avLst/>
              </a:prstGeom>
              <a:solidFill>
                <a:srgbClr val="F8B4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2983B34-6DC4-02D9-720D-B71360C3B8B2}"/>
                  </a:ext>
                </a:extLst>
              </p:cNvPr>
              <p:cNvCxnSpPr>
                <a:cxnSpLocks/>
                <a:stCxn id="42" idx="0"/>
                <a:endCxn id="36" idx="4"/>
              </p:cNvCxnSpPr>
              <p:nvPr/>
            </p:nvCxnSpPr>
            <p:spPr>
              <a:xfrm flipV="1">
                <a:off x="8122088" y="4409631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366EE0B-84E3-2CE3-A173-63911BBA08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8055" y="4409630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D787E85-18D7-E06D-C073-979D37F37B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4022" y="4409630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37FF73-F543-BFB8-A926-4F83FD4880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3211" y="4409630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98C76C7-5BAE-8E37-493D-EC32757F92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1167" y="4409629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13117A0-FABB-619A-502B-E1717A585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7134" y="4409628"/>
                <a:ext cx="0" cy="25043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ADB508E-7072-B1E7-2AAE-62900E5504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2088" y="3307442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48210CA-09E6-6352-9ED3-CACA799C02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8055" y="3307441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3F3002D-9606-C6C6-1D83-8E20ACA43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4022" y="3307441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7BE31F-69DA-6A44-607A-BA0FD37608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3211" y="3307441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02E9D09-F0F9-FFEB-0ACB-82553F723C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1167" y="3307440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7333B9E-452B-18FD-FEE2-0D870082DD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7134" y="3307439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A073AB2-5EBB-050F-2486-4C64332F55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0099" y="4020141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78DA8DE-340B-2C0E-8444-F09E22B11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066" y="4020140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F9606FD-289E-E113-F550-009EE0E81C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2033" y="4020140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000982F-7F0D-75E8-BEA9-1C62D4A62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1222" y="4020140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8841007-D6BE-AB4F-1F3F-B7D9AEA4D7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9178" y="4020139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24360E7-A2BA-3A5A-8237-1DE8A3464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5145" y="4020138"/>
                <a:ext cx="0" cy="25043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FD9F5A1-2549-C556-CAE1-C996A9849431}"/>
                  </a:ext>
                </a:extLst>
              </p:cNvPr>
              <p:cNvSpPr txBox="1"/>
              <p:nvPr/>
            </p:nvSpPr>
            <p:spPr>
              <a:xfrm rot="5400000">
                <a:off x="8295504" y="3619707"/>
                <a:ext cx="383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406A69D-57F4-E3DB-F44C-C6277A7F900F}"/>
                  </a:ext>
                </a:extLst>
              </p:cNvPr>
              <p:cNvSpPr txBox="1"/>
              <p:nvPr/>
            </p:nvSpPr>
            <p:spPr>
              <a:xfrm rot="5400000">
                <a:off x="9587884" y="3619707"/>
                <a:ext cx="383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D325BF5-3163-002F-CAC1-CC0E6C6CB9B1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H="1" flipV="1">
                <a:off x="8120099" y="4797222"/>
                <a:ext cx="886019" cy="506164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58AFB62-401C-1C14-A312-3FFC6987172A}"/>
                  </a:ext>
                </a:extLst>
              </p:cNvPr>
              <p:cNvCxnSpPr>
                <a:cxnSpLocks/>
                <a:stCxn id="23" idx="1"/>
                <a:endCxn id="43" idx="4"/>
              </p:cNvCxnSpPr>
              <p:nvPr/>
            </p:nvCxnSpPr>
            <p:spPr>
              <a:xfrm flipH="1" flipV="1">
                <a:off x="8398055" y="4797222"/>
                <a:ext cx="608063" cy="506164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16D017D-2F2A-ED78-FDDA-99811B17F27F}"/>
                  </a:ext>
                </a:extLst>
              </p:cNvPr>
              <p:cNvCxnSpPr>
                <a:cxnSpLocks/>
                <a:stCxn id="23" idx="1"/>
                <a:endCxn id="44" idx="4"/>
              </p:cNvCxnSpPr>
              <p:nvPr/>
            </p:nvCxnSpPr>
            <p:spPr>
              <a:xfrm flipH="1" flipV="1">
                <a:off x="8674022" y="4797222"/>
                <a:ext cx="332096" cy="506164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CB78F35-10C9-A019-C5A6-336E8DDB38F9}"/>
                  </a:ext>
                </a:extLst>
              </p:cNvPr>
              <p:cNvCxnSpPr>
                <a:cxnSpLocks/>
                <a:stCxn id="23" idx="7"/>
                <a:endCxn id="45" idx="3"/>
              </p:cNvCxnSpPr>
              <p:nvPr/>
            </p:nvCxnSpPr>
            <p:spPr>
              <a:xfrm flipV="1">
                <a:off x="9103104" y="4777135"/>
                <a:ext cx="283603" cy="52625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EB5EA1F-0B68-272B-850B-3BEAD25542BB}"/>
                  </a:ext>
                </a:extLst>
              </p:cNvPr>
              <p:cNvCxnSpPr>
                <a:cxnSpLocks/>
                <a:stCxn id="23" idx="7"/>
                <a:endCxn id="46" idx="3"/>
              </p:cNvCxnSpPr>
              <p:nvPr/>
            </p:nvCxnSpPr>
            <p:spPr>
              <a:xfrm flipV="1">
                <a:off x="9103104" y="4777135"/>
                <a:ext cx="559570" cy="52625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45A52E5-B35A-F788-1187-734213CE3EF4}"/>
                  </a:ext>
                </a:extLst>
              </p:cNvPr>
              <p:cNvCxnSpPr>
                <a:cxnSpLocks/>
                <a:stCxn id="23" idx="7"/>
                <a:endCxn id="47" idx="3"/>
              </p:cNvCxnSpPr>
              <p:nvPr/>
            </p:nvCxnSpPr>
            <p:spPr>
              <a:xfrm flipV="1">
                <a:off x="9103104" y="4777135"/>
                <a:ext cx="835537" cy="526251"/>
              </a:xfrm>
              <a:prstGeom prst="line">
                <a:avLst/>
              </a:prstGeom>
              <a:ln w="12700">
                <a:solidFill>
                  <a:srgbClr val="7DB805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96C7BFD-70EC-0DDE-DD7F-5B25641955AC}"/>
                  </a:ext>
                </a:extLst>
              </p:cNvPr>
              <p:cNvSpPr txBox="1"/>
              <p:nvPr/>
            </p:nvSpPr>
            <p:spPr>
              <a:xfrm>
                <a:off x="8868147" y="2806043"/>
                <a:ext cx="383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BE5924D-6457-6E49-5FCF-55CD243834C2}"/>
                  </a:ext>
                </a:extLst>
              </p:cNvPr>
              <p:cNvSpPr txBox="1"/>
              <p:nvPr/>
            </p:nvSpPr>
            <p:spPr>
              <a:xfrm>
                <a:off x="8843158" y="4292558"/>
                <a:ext cx="383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2536970-3FEB-BAD6-259F-212B350BE01F}"/>
                      </a:ext>
                    </a:extLst>
                  </p:cNvPr>
                  <p:cNvSpPr txBox="1"/>
                  <p:nvPr/>
                </p:nvSpPr>
                <p:spPr>
                  <a:xfrm>
                    <a:off x="6979737" y="1831290"/>
                    <a:ext cx="242739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Odd edges on path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en-US" dirty="0"/>
                      <a:t> are called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DB80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DB80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DB80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D29C0C47-44A4-0FCA-A3DD-09086EED5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9737" y="1831290"/>
                    <a:ext cx="2427398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73" t="-3922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Right Brace 77">
                <a:extLst>
                  <a:ext uri="{FF2B5EF4-FFF2-40B4-BE49-F238E27FC236}">
                    <a16:creationId xmlns:a16="http://schemas.microsoft.com/office/drawing/2014/main" id="{2DD9587B-3EE9-81CE-CCE5-7AC5DAD30888}"/>
                  </a:ext>
                </a:extLst>
              </p:cNvPr>
              <p:cNvSpPr/>
              <p:nvPr/>
            </p:nvSpPr>
            <p:spPr>
              <a:xfrm>
                <a:off x="10204057" y="2802777"/>
                <a:ext cx="315589" cy="1925865"/>
              </a:xfrm>
              <a:prstGeom prst="rightBrace">
                <a:avLst>
                  <a:gd name="adj1" fmla="val 8333"/>
                  <a:gd name="adj2" fmla="val 50420"/>
                </a:avLst>
              </a:prstGeom>
              <a:ln>
                <a:solidFill>
                  <a:srgbClr val="05A1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4DF49DD1-6D02-9E90-3FEE-8C7A4756B912}"/>
                      </a:ext>
                    </a:extLst>
                  </p:cNvPr>
                  <p:cNvSpPr txBox="1"/>
                  <p:nvPr/>
                </p:nvSpPr>
                <p:spPr>
                  <a:xfrm>
                    <a:off x="10478034" y="3612510"/>
                    <a:ext cx="19002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0" dirty="0"/>
                      <a:t>length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a14:m>
                    <a:r>
                      <a:rPr lang="en-US" dirty="0"/>
                      <a:t> path </a:t>
                    </a:r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DB4BDC66-D5DC-51C4-96B5-4215E7FB18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78034" y="3612510"/>
                    <a:ext cx="190026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649" t="-6667" r="-132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9EB63474-E72C-37A5-85AA-E12BC4B78D5C}"/>
                      </a:ext>
                    </a:extLst>
                  </p:cNvPr>
                  <p:cNvSpPr txBox="1"/>
                  <p:nvPr/>
                </p:nvSpPr>
                <p:spPr>
                  <a:xfrm>
                    <a:off x="9586830" y="2238018"/>
                    <a:ext cx="100950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0" dirty="0"/>
                      <a:t>degree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F39A9FD-7232-C136-C48E-374FD2D34E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6830" y="2238018"/>
                    <a:ext cx="100950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000"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0364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B57FA-CAB5-B06A-2515-41305AEA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9FA2-77AA-F37F-8042-ACE546A5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CDFE-6CD7-1DD6-70D4-7332371ED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988040" cy="460565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1. Is there a </a:t>
            </a:r>
            <a:r>
              <a:rPr lang="en-US" dirty="0">
                <a:solidFill>
                  <a:srgbClr val="05A1E9"/>
                </a:solidFill>
              </a:rPr>
              <a:t>constant factor approximation</a:t>
            </a:r>
            <a:r>
              <a:rPr lang="en-US" dirty="0"/>
              <a:t> for MSM with respect to perfect matchings in general? In certain regimes?</a:t>
            </a:r>
          </a:p>
          <a:p>
            <a:pPr>
              <a:lnSpc>
                <a:spcPct val="150000"/>
              </a:lnSpc>
            </a:pPr>
            <a:r>
              <a:rPr lang="en-US" dirty="0"/>
              <a:t>Dense graphs?</a:t>
            </a:r>
          </a:p>
          <a:p>
            <a:pPr>
              <a:lnSpc>
                <a:spcPct val="150000"/>
              </a:lnSpc>
            </a:pPr>
            <a:r>
              <a:rPr lang="en-US" dirty="0"/>
              <a:t>High degree graphs?</a:t>
            </a:r>
          </a:p>
          <a:p>
            <a:pPr>
              <a:lnSpc>
                <a:spcPct val="150000"/>
              </a:lnSpc>
            </a:pPr>
            <a:r>
              <a:rPr lang="en-US" dirty="0"/>
              <a:t>Constant number of fairness constraints?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Or is there a </a:t>
            </a:r>
            <a:r>
              <a:rPr lang="en-US" dirty="0">
                <a:solidFill>
                  <a:srgbClr val="7DB805"/>
                </a:solidFill>
              </a:rPr>
              <a:t>superconstant hardness</a:t>
            </a:r>
            <a:r>
              <a:rPr lang="en-US" dirty="0"/>
              <a:t> of approximation?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rgbClr val="F8B407"/>
                </a:solidFill>
              </a:rPr>
              <a:t>Question (Vondrák): </a:t>
            </a:r>
            <a:r>
              <a:rPr lang="en-US" i="1" dirty="0"/>
              <a:t>Can any problem which can be approximated with a linear objective also be approximated with a monotone submodular objective?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EE5023"/>
                </a:solidFill>
              </a:rPr>
              <a:t>Non-monotone</a:t>
            </a:r>
            <a:r>
              <a:rPr lang="en-US" dirty="0"/>
              <a:t> results? Other notions of fairness? </a:t>
            </a:r>
            <a:r>
              <a:rPr lang="en-US" dirty="0">
                <a:solidFill>
                  <a:srgbClr val="EE5023"/>
                </a:solidFill>
              </a:rPr>
              <a:t>Streaming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70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F322-5840-625E-63E7-5F3ACB8A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6069DB8-5DBA-94B6-E705-E53B946ADCD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257801" cy="483035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We are interested in monotone submodular maximization with respect to matroid constraints and fairness constraints.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We have…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ground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rgbClr val="7DB707"/>
                    </a:solidFill>
                  </a:rPr>
                  <a:t>monotone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ED5023"/>
                    </a:solidFill>
                  </a:rPr>
                  <a:t>submodular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matroid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fairness constraints modelled by a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of the elements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where we must choose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elements of each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6069DB8-5DBA-94B6-E705-E53B946AD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257801" cy="4830356"/>
              </a:xfr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33AF825-7657-AEA3-1ED5-4DB30144E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825625"/>
                <a:ext cx="5181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0" indent="0" algn="ctr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5A1E9"/>
                    </a:solidFill>
                  </a:rPr>
                  <a:t>The problem:</a:t>
                </a:r>
                <a:r>
                  <a:rPr lang="en-US" sz="2000" dirty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000" dirty="0"/>
                  <a:t>Devise an algorithm to </a:t>
                </a:r>
                <a:r>
                  <a:rPr lang="en-US" sz="2000" dirty="0">
                    <a:solidFill>
                      <a:srgbClr val="F8B407"/>
                    </a:solidFill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8B407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F8B407"/>
                    </a:solidFill>
                  </a:rPr>
                  <a:t> </a:t>
                </a:r>
                <a:r>
                  <a:rPr lang="en-US" sz="2000" dirty="0"/>
                  <a:t>given that the set of elements we choose must be a </a:t>
                </a:r>
              </a:p>
              <a:p>
                <a:pPr marL="0" indent="0" algn="ctr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F8B407"/>
                    </a:solidFill>
                  </a:rPr>
                  <a:t>fair independent set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33AF825-7657-AEA3-1ED5-4DB30144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825625"/>
                <a:ext cx="5181600" cy="4351338"/>
              </a:xfrm>
              <a:prstGeom prst="rect">
                <a:avLst/>
              </a:prstGeom>
              <a:blipFill>
                <a:blip r:embed="rId3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47EE-3D6D-3350-584E-76D49B16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2030" cy="1325563"/>
          </a:xfrm>
        </p:spPr>
        <p:txBody>
          <a:bodyPr/>
          <a:lstStyle/>
          <a:p>
            <a:r>
              <a:rPr lang="en-US" dirty="0"/>
              <a:t>Prior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D766A-B67B-FF03-692B-9413848CC21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390611"/>
                <a:ext cx="5257800" cy="480218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60000"/>
                  </a:lnSpc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ED5023"/>
                    </a:solidFill>
                  </a:rPr>
                  <a:t>MSM</a:t>
                </a:r>
                <a:r>
                  <a:rPr lang="en-US" sz="2000" dirty="0"/>
                  <a:t> with respect to a </a:t>
                </a:r>
                <a:r>
                  <a:rPr lang="en-US" sz="2000" dirty="0">
                    <a:solidFill>
                      <a:srgbClr val="7DB707"/>
                    </a:solidFill>
                  </a:rPr>
                  <a:t>cardinality constraint</a:t>
                </a:r>
                <a:r>
                  <a:rPr lang="en-US" sz="2000" dirty="0"/>
                  <a:t> 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sz="1600" dirty="0"/>
                  <a:t>Greedy gets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</a:t>
                </a:r>
                <a:r>
                  <a:rPr lang="en-US" sz="1600" i="1" dirty="0" err="1">
                    <a:solidFill>
                      <a:schemeClr val="bg2">
                        <a:lumMod val="75000"/>
                      </a:schemeClr>
                    </a:solidFill>
                  </a:rPr>
                  <a:t>Nemhauser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, Wolsey, Fisher, 1978)</a:t>
                </a:r>
                <a:r>
                  <a:rPr lang="en-US" sz="1600" dirty="0"/>
                  <a:t>.</a:t>
                </a:r>
              </a:p>
              <a:p>
                <a:pPr>
                  <a:lnSpc>
                    <a:spcPct val="160000"/>
                  </a:lnSpc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ED5023"/>
                    </a:solidFill>
                  </a:rPr>
                  <a:t>MSM</a:t>
                </a:r>
                <a:r>
                  <a:rPr lang="en-US" sz="2000" dirty="0"/>
                  <a:t> with respect to a </a:t>
                </a:r>
                <a:r>
                  <a:rPr lang="en-US" sz="2000" dirty="0">
                    <a:solidFill>
                      <a:srgbClr val="7DB707"/>
                    </a:solidFill>
                  </a:rPr>
                  <a:t>matroid constraint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sz="1600" dirty="0"/>
                  <a:t>Continuous Greedy gets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(Vondrák, ’08) (Calinescu, Chekuri, Pál, Vondrák, ‘11)</a:t>
                </a:r>
                <a:r>
                  <a:rPr lang="en-US" sz="1600" dirty="0"/>
                  <a:t>.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sz="1600" dirty="0"/>
                  <a:t>Deterministic local search type algorithm gets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dirty="0"/>
                  <a:t> (number of queries dependent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dirty="0"/>
                  <a:t>)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(Buchbinder, Feldman, ‘24)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D766A-B67B-FF03-692B-9413848CC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390611"/>
                <a:ext cx="5257800" cy="4802187"/>
              </a:xfrm>
              <a:blipFill>
                <a:blip r:embed="rId3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BF508BC-8255-4D40-6E77-903FA3F10303}"/>
              </a:ext>
            </a:extLst>
          </p:cNvPr>
          <p:cNvSpPr txBox="1"/>
          <p:nvPr/>
        </p:nvSpPr>
        <p:spPr>
          <a:xfrm>
            <a:off x="77122" y="2054249"/>
            <a:ext cx="12878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ED5023"/>
                </a:solidFill>
              </a:rPr>
              <a:t>M</a:t>
            </a:r>
            <a:r>
              <a:rPr lang="en-US" sz="1500" dirty="0"/>
              <a:t>onotone </a:t>
            </a:r>
            <a:r>
              <a:rPr lang="en-US" sz="1500" dirty="0">
                <a:solidFill>
                  <a:srgbClr val="ED5023"/>
                </a:solidFill>
              </a:rPr>
              <a:t>S</a:t>
            </a:r>
            <a:r>
              <a:rPr lang="en-US" sz="1500" dirty="0"/>
              <a:t>ubmodular </a:t>
            </a:r>
            <a:r>
              <a:rPr lang="en-US" sz="1500" dirty="0">
                <a:solidFill>
                  <a:srgbClr val="ED5023"/>
                </a:solidFill>
              </a:rPr>
              <a:t>M</a:t>
            </a:r>
            <a:r>
              <a:rPr lang="en-US" sz="1500" dirty="0"/>
              <a:t>aximization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5DC38-37BF-8A3A-1629-159D2C584B62}"/>
              </a:ext>
            </a:extLst>
          </p:cNvPr>
          <p:cNvSpPr txBox="1"/>
          <p:nvPr/>
        </p:nvSpPr>
        <p:spPr>
          <a:xfrm>
            <a:off x="3467098" y="6192798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these constraint sets are </a:t>
            </a:r>
            <a:r>
              <a:rPr lang="en-US" dirty="0">
                <a:solidFill>
                  <a:srgbClr val="F8B407"/>
                </a:solidFill>
              </a:rPr>
              <a:t>downward closed</a:t>
            </a:r>
            <a:r>
              <a:rPr lang="en-US" dirty="0"/>
              <a:t>!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7C16E3B-C8B4-7EFE-EC93-A9D59FD23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9" y="1390611"/>
                <a:ext cx="5257800" cy="4802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ED5023"/>
                    </a:solidFill>
                  </a:rPr>
                  <a:t>MSM</a:t>
                </a:r>
                <a:r>
                  <a:rPr lang="en-US" sz="20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7DB707"/>
                    </a:solidFill>
                  </a:rPr>
                  <a:t>matroid intersection constraints</a:t>
                </a:r>
                <a:r>
                  <a:rPr lang="en-US" sz="2000" dirty="0"/>
                  <a:t> 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sz="1600" dirty="0"/>
                  <a:t>Greedy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1600" dirty="0"/>
                  <a:t>.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sz="1600" dirty="0"/>
                  <a:t>Local swap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dirty="0"/>
                  <a:t> (run-time exponential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dirty="0"/>
                  <a:t>)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(Lee, Sviridenko, </a:t>
                </a:r>
                <a:r>
                  <a:rPr lang="en-US" sz="1600" i="1" dirty="0" err="1">
                    <a:solidFill>
                      <a:schemeClr val="bg2">
                        <a:lumMod val="75000"/>
                      </a:schemeClr>
                    </a:solidFill>
                  </a:rPr>
                  <a:t>Vondrák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, ‘09)</a:t>
                </a:r>
              </a:p>
              <a:p>
                <a:pPr>
                  <a:lnSpc>
                    <a:spcPct val="160000"/>
                  </a:lnSpc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ED5023"/>
                    </a:solidFill>
                  </a:rPr>
                  <a:t>MSM</a:t>
                </a:r>
                <a:r>
                  <a:rPr lang="en-US" sz="2000" dirty="0"/>
                  <a:t> with respect to a knapsack constraint</a:t>
                </a:r>
              </a:p>
              <a:p>
                <a:pPr lvl="1">
                  <a:lnSpc>
                    <a:spcPct val="160000"/>
                  </a:lnSpc>
                  <a:buClr>
                    <a:schemeClr val="tx1"/>
                  </a:buClr>
                </a:pPr>
                <a:r>
                  <a:rPr lang="en-US" sz="1600" dirty="0"/>
                  <a:t>Enumerate small solutions, complete them Greedily, return the best one: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approximate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(Sviridenko, ‘04)</a:t>
                </a:r>
                <a:endParaRPr lang="en-US" sz="1200" i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7C16E3B-C8B4-7EFE-EC93-A9D59FD2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390611"/>
                <a:ext cx="5257800" cy="4802187"/>
              </a:xfrm>
              <a:prstGeom prst="rect">
                <a:avLst/>
              </a:prstGeom>
              <a:blipFill>
                <a:blip r:embed="rId4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4197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038C-9F84-6184-BF71-EC61012C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0712F-3E59-38F0-27B0-C598DDCA8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99420" cy="466725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Very little is known about MSM with </a:t>
                </a:r>
                <a:r>
                  <a:rPr lang="en-US" sz="2000" dirty="0">
                    <a:solidFill>
                      <a:srgbClr val="F8B407"/>
                    </a:solidFill>
                  </a:rPr>
                  <a:t>packing and covering</a:t>
                </a:r>
                <a:r>
                  <a:rPr lang="en-US" sz="2000" dirty="0"/>
                  <a:t> constraints.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/>
                  <a:t>With a constant number of packing and covering constraints: a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approximation if I violate the covering constraints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in run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1600" i="1" dirty="0"/>
                  <a:t>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(Mizrachi, Schwartz, </a:t>
                </a:r>
                <a:r>
                  <a:rPr lang="en-US" sz="1600" i="1" dirty="0" err="1">
                    <a:solidFill>
                      <a:schemeClr val="bg2">
                        <a:lumMod val="75000"/>
                      </a:schemeClr>
                    </a:solidFill>
                  </a:rPr>
                  <a:t>Spoerhase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, Uniyal, ‘18)</a:t>
                </a:r>
                <a:r>
                  <a:rPr lang="en-US" sz="1600" i="1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MSM with respect to a </a:t>
                </a:r>
                <a:r>
                  <a:rPr lang="en-US" sz="2000" dirty="0">
                    <a:solidFill>
                      <a:srgbClr val="7DB805"/>
                    </a:solidFill>
                  </a:rPr>
                  <a:t>matroid constraint </a:t>
                </a:r>
                <a:r>
                  <a:rPr lang="en-US" sz="2000" dirty="0"/>
                  <a:t>and </a:t>
                </a:r>
                <a:r>
                  <a:rPr lang="en-US" sz="2000" dirty="0">
                    <a:solidFill>
                      <a:srgbClr val="05A1E9"/>
                    </a:solidFill>
                  </a:rPr>
                  <a:t>fairness constraints </a:t>
                </a:r>
                <a:r>
                  <a:rPr lang="en-US" sz="2000" i="1" dirty="0"/>
                  <a:t>in expectation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000" dirty="0"/>
                  <a:t>  approximation 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(El Halabi, Tarnawski, Norouzi-Fard, Vuong, ‘23)</a:t>
                </a:r>
                <a:r>
                  <a:rPr lang="en-US" sz="2000" i="1" dirty="0"/>
                  <a:t>.</a:t>
                </a:r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sz="1600" dirty="0"/>
                  <a:t>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/>
                  <a:t>, you can use randomized swap rounding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(Chekuri, Vondrák, </a:t>
                </a:r>
                <a:r>
                  <a:rPr lang="en-US" sz="1600" i="1" dirty="0" err="1">
                    <a:solidFill>
                      <a:schemeClr val="bg2">
                        <a:lumMod val="75000"/>
                      </a:schemeClr>
                    </a:solidFill>
                  </a:rPr>
                  <a:t>Zenklusen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) </a:t>
                </a:r>
                <a:r>
                  <a:rPr lang="en-US" sz="1600" dirty="0"/>
                  <a:t>to get fairness in expectation and good concentration. </a:t>
                </a:r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sz="1600" dirty="0"/>
                  <a:t>Also studied for a knapsack constraint, gets fairness in expectation as well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(Li, Xu, Yang, Zhang, ‘25)</a:t>
                </a:r>
                <a:r>
                  <a:rPr lang="en-US" sz="1600" i="1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Fair MSM studied in the </a:t>
                </a:r>
                <a:r>
                  <a:rPr lang="en-US" sz="2000" dirty="0">
                    <a:solidFill>
                      <a:srgbClr val="EE5023"/>
                    </a:solidFill>
                  </a:rPr>
                  <a:t>streaming</a:t>
                </a:r>
                <a:r>
                  <a:rPr lang="en-US" sz="2000" dirty="0"/>
                  <a:t> setting as well. </a:t>
                </a:r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sz="1600" dirty="0"/>
                  <a:t>A 2 pass algorithm can achieve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competitive performance while violating the lower bound constraints by a factor of 2 </a:t>
                </a:r>
                <a:r>
                  <a:rPr lang="en-US" sz="1600" i="1" dirty="0">
                    <a:solidFill>
                      <a:schemeClr val="bg2">
                        <a:lumMod val="75000"/>
                      </a:schemeClr>
                    </a:solidFill>
                  </a:rPr>
                  <a:t>(El Halabi, Fusco, Norouzi-Fard, Tardos, and Tarnawski, ‘23)</a:t>
                </a:r>
                <a:r>
                  <a:rPr lang="en-US" sz="1600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0712F-3E59-38F0-27B0-C598DDCA8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99420" cy="4667250"/>
              </a:xfrm>
              <a:blipFill>
                <a:blip r:embed="rId3"/>
                <a:stretch>
                  <a:fillRect l="-359" r="-240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2784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13AC-D373-B3C3-83F3-FD765797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CDAF2-F14C-62E2-6983-5EDF3F5938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000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We have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rgbClr val="7DB707"/>
                    </a:solidFill>
                  </a:rPr>
                  <a:t>monotone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ED5023"/>
                    </a:solidFill>
                  </a:rPr>
                  <a:t>submodular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5A1E9"/>
                    </a:solidFill>
                  </a:rPr>
                  <a:t>The problem:</a:t>
                </a:r>
                <a:r>
                  <a:rPr lang="en-US" dirty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Devise an algorithm to </a:t>
                </a:r>
                <a:r>
                  <a:rPr lang="en-US" dirty="0">
                    <a:solidFill>
                      <a:srgbClr val="F8B407"/>
                    </a:solidFill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8B407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F8B407"/>
                    </a:solidFill>
                  </a:rPr>
                  <a:t> </a:t>
                </a:r>
                <a:r>
                  <a:rPr lang="en-US" dirty="0"/>
                  <a:t>given that the set of edges we choose must form a </a:t>
                </a:r>
                <a:r>
                  <a:rPr lang="en-US" dirty="0">
                    <a:solidFill>
                      <a:srgbClr val="F8B407"/>
                    </a:solidFill>
                  </a:rPr>
                  <a:t>perfect matching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CDAF2-F14C-62E2-6983-5EDF3F593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00028"/>
              </a:xfrm>
              <a:blipFill>
                <a:blip r:embed="rId2"/>
                <a:stretch>
                  <a:fillRect l="-1956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199F10-A1F3-4C57-91F7-E171E46AEB0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5A1E9"/>
                    </a:solidFill>
                  </a:rPr>
                  <a:t>Current Best </a:t>
                </a:r>
                <a:r>
                  <a:rPr lang="en-US" sz="2000" dirty="0"/>
                  <a:t>Approximation Ratios: </a:t>
                </a:r>
                <a:endParaRPr lang="en-US" sz="2000" dirty="0">
                  <a:solidFill>
                    <a:srgbClr val="F8B407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is the number of vertices.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8B407"/>
                    </a:solidFill>
                  </a:rPr>
                  <a:t> 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-regular bipartite graph.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8B407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000" i="1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8B4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8B40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8B407"/>
                                </a:solidFill>
                                <a:latin typeface="Cambria Math" panose="02040503050406030204" pitchFamily="18" charset="0"/>
                              </a:rPr>
                              <m:t>√</m:t>
                            </m:r>
                            <m:r>
                              <a:rPr lang="en-US" sz="2000" i="1">
                                <a:solidFill>
                                  <a:srgbClr val="F8B407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is the number of edges 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(</a:t>
                </a:r>
                <a:r>
                  <a:rPr lang="en-US" sz="2000" i="1" dirty="0" err="1">
                    <a:solidFill>
                      <a:schemeClr val="bg2">
                        <a:lumMod val="75000"/>
                      </a:schemeClr>
                    </a:solidFill>
                  </a:rPr>
                  <a:t>Goemans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, Harvey, Iwata, </a:t>
                </a:r>
                <a:r>
                  <a:rPr lang="en-US" sz="2000" i="1" dirty="0" err="1">
                    <a:solidFill>
                      <a:schemeClr val="bg2">
                        <a:lumMod val="75000"/>
                      </a:schemeClr>
                    </a:solidFill>
                  </a:rPr>
                  <a:t>Mirrokni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, ‘09).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199F10-A1F3-4C57-91F7-E171E46AE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4CB86-8781-91B8-F699-F525947A8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D0D1-424E-E60F-515B-93ED11A5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3F03F-039A-FB07-EA13-DA43EAA698D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74535" y="1825625"/>
                <a:ext cx="5445265" cy="490002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5A1E9"/>
                    </a:solidFill>
                  </a:rPr>
                  <a:t>Question: </a:t>
                </a:r>
                <a:r>
                  <a:rPr lang="en-US" dirty="0"/>
                  <a:t>What happens if you use the multi-linear extension?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DB8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DB8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DB8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DB8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DB8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DB8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DB805"/>
                    </a:solidFill>
                  </a:rPr>
                  <a:t> </a:t>
                </a:r>
                <a:r>
                  <a:rPr lang="en-US" dirty="0"/>
                  <a:t>where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 is a partition matroid allowing us to pick at most one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Note that: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E5023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EE502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EE502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EE5023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EE5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EE502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EE502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However, for any perfect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EE50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EE50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. So, ther</a:t>
                </a:r>
                <a:r>
                  <a:rPr lang="en-US" dirty="0"/>
                  <a:t>e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EE502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EE502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b="0" dirty="0"/>
                  <a:t> gap between the best multi-linear extension value and the best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/>
                  <a:t> value.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3F03F-039A-FB07-EA13-DA43EAA69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74535" y="1825625"/>
                <a:ext cx="5445265" cy="4900028"/>
              </a:xfrm>
              <a:blipFill>
                <a:blip r:embed="rId2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58735BF-DBCB-F3C5-FE5C-0B39FC588064}"/>
                  </a:ext>
                </a:extLst>
              </p:cNvPr>
              <p:cNvSpPr txBox="1"/>
              <p:nvPr/>
            </p:nvSpPr>
            <p:spPr>
              <a:xfrm>
                <a:off x="6277448" y="168280"/>
                <a:ext cx="5880136" cy="38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(1 −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58735BF-DBCB-F3C5-FE5C-0B39FC588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448" y="168280"/>
                <a:ext cx="5880136" cy="382541"/>
              </a:xfrm>
              <a:prstGeom prst="rect">
                <a:avLst/>
              </a:prstGeom>
              <a:blipFill>
                <a:blip r:embed="rId3"/>
                <a:stretch>
                  <a:fillRect l="-862" t="-109677" r="-21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F5DA186-2784-83B8-F47B-600ECFC38D80}"/>
              </a:ext>
            </a:extLst>
          </p:cNvPr>
          <p:cNvGrpSpPr/>
          <p:nvPr/>
        </p:nvGrpSpPr>
        <p:grpSpPr>
          <a:xfrm>
            <a:off x="6096000" y="1027906"/>
            <a:ext cx="6247941" cy="4368523"/>
            <a:chOff x="6130357" y="1051936"/>
            <a:chExt cx="6247941" cy="4368523"/>
          </a:xfrm>
        </p:grpSpPr>
        <p:sp>
          <p:nvSpPr>
            <p:cNvPr id="138" name="Arc 137">
              <a:extLst>
                <a:ext uri="{FF2B5EF4-FFF2-40B4-BE49-F238E27FC236}">
                  <a16:creationId xmlns:a16="http://schemas.microsoft.com/office/drawing/2014/main" id="{CFF2562F-1705-A7CC-1991-9FED59E8E8C3}"/>
                </a:ext>
              </a:extLst>
            </p:cNvPr>
            <p:cNvSpPr/>
            <p:nvPr/>
          </p:nvSpPr>
          <p:spPr>
            <a:xfrm rot="7833624">
              <a:off x="8362770" y="970988"/>
              <a:ext cx="1383681" cy="1545578"/>
            </a:xfrm>
            <a:prstGeom prst="arc">
              <a:avLst>
                <a:gd name="adj1" fmla="val 16684692"/>
                <a:gd name="adj2" fmla="val 0"/>
              </a:avLst>
            </a:prstGeom>
            <a:ln>
              <a:solidFill>
                <a:srgbClr val="05A1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4599C9-74D6-09F5-0B14-B4527D3991DB}"/>
                </a:ext>
              </a:extLst>
            </p:cNvPr>
            <p:cNvGrpSpPr/>
            <p:nvPr/>
          </p:nvGrpSpPr>
          <p:grpSpPr>
            <a:xfrm>
              <a:off x="6130357" y="1831290"/>
              <a:ext cx="6247941" cy="3589169"/>
              <a:chOff x="6130357" y="1831290"/>
              <a:chExt cx="6247941" cy="35891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6E858281-B9DC-2C9F-516D-74D06CC94280}"/>
                      </a:ext>
                    </a:extLst>
                  </p:cNvPr>
                  <p:cNvSpPr txBox="1"/>
                  <p:nvPr/>
                </p:nvSpPr>
                <p:spPr>
                  <a:xfrm>
                    <a:off x="6130357" y="4243701"/>
                    <a:ext cx="1976567" cy="4849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US" dirty="0"/>
                      <a:t> for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6E858281-B9DC-2C9F-516D-74D06CC94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0357" y="4243701"/>
                    <a:ext cx="1976567" cy="4849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6E1A7FC7-C3ED-3097-B67F-081132499719}"/>
                  </a:ext>
                </a:extLst>
              </p:cNvPr>
              <p:cNvGrpSpPr/>
              <p:nvPr/>
            </p:nvGrpSpPr>
            <p:grpSpPr>
              <a:xfrm>
                <a:off x="6370612" y="1831290"/>
                <a:ext cx="6007686" cy="3589169"/>
                <a:chOff x="6370612" y="1831290"/>
                <a:chExt cx="6007686" cy="3589169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A0C0CE-DAD6-006D-B5F7-674379492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53508" y="2782690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A3AC3DC5-E0BE-2E9A-7997-918CAC12A3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29475" y="2782690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9F8BC88-27C2-B14A-794D-F997807017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05442" y="2782690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CD2897C-B9AC-6A24-0700-F49B482CA2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66620" y="2782690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402F38D-E6D8-B62A-60B1-0556477129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42587" y="2782690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6D44FA9-2DDC-80FA-ADFF-48A3725F8A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18554" y="2782690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E30B1D7-68B9-11D0-B362-65B80BEBEC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86031" y="2111306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03F2280-9120-8CE4-734E-720ABAA9BA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53508" y="317028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369AC3B-C929-0B60-F4B0-289D683F15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29475" y="317028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5E182C-F49B-DA20-1BF5-78B78F2DD0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05442" y="317028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74C8F5F-651A-25D6-56F7-1AF2449993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66620" y="317028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69D38C1-7B34-AF69-44B2-434F2DA171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42587" y="317028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9EAC404-A65D-2FD5-C610-7402040B83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18554" y="317028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DF63D81-9200-A0CF-79A7-2529E1CA93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86031" y="5283299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219AA084-845E-7C3C-F665-3B57A561BF6A}"/>
                    </a:ext>
                  </a:extLst>
                </p:cNvPr>
                <p:cNvCxnSpPr>
                  <a:cxnSpLocks/>
                  <a:stCxn id="8" idx="7"/>
                  <a:endCxn id="15" idx="3"/>
                </p:cNvCxnSpPr>
                <p:nvPr/>
              </p:nvCxnSpPr>
              <p:spPr>
                <a:xfrm flipV="1">
                  <a:off x="8170581" y="2228379"/>
                  <a:ext cx="835537" cy="574398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CD305E2-7DDF-D4AF-6147-BA14FD26D771}"/>
                    </a:ext>
                  </a:extLst>
                </p:cNvPr>
                <p:cNvCxnSpPr>
                  <a:cxnSpLocks/>
                  <a:stCxn id="9" idx="0"/>
                  <a:endCxn id="15" idx="3"/>
                </p:cNvCxnSpPr>
                <p:nvPr/>
              </p:nvCxnSpPr>
              <p:spPr>
                <a:xfrm flipV="1">
                  <a:off x="8398055" y="2228379"/>
                  <a:ext cx="608063" cy="55431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4C4945F-9C22-2152-856F-6F8A94D26C88}"/>
                    </a:ext>
                  </a:extLst>
                </p:cNvPr>
                <p:cNvCxnSpPr>
                  <a:cxnSpLocks/>
                  <a:stCxn id="10" idx="0"/>
                  <a:endCxn id="15" idx="3"/>
                </p:cNvCxnSpPr>
                <p:nvPr/>
              </p:nvCxnSpPr>
              <p:spPr>
                <a:xfrm flipV="1">
                  <a:off x="8674022" y="2228379"/>
                  <a:ext cx="332096" cy="55431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4825D131-4ED8-EBC0-7F5A-29D14D7F92E3}"/>
                    </a:ext>
                  </a:extLst>
                </p:cNvPr>
                <p:cNvCxnSpPr>
                  <a:cxnSpLocks/>
                  <a:stCxn id="12" idx="0"/>
                  <a:endCxn id="15" idx="5"/>
                </p:cNvCxnSpPr>
                <p:nvPr/>
              </p:nvCxnSpPr>
              <p:spPr>
                <a:xfrm flipH="1" flipV="1">
                  <a:off x="9103104" y="2228379"/>
                  <a:ext cx="332096" cy="55431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4FFC516-8465-587D-7144-0E2AAEDC1E04}"/>
                    </a:ext>
                  </a:extLst>
                </p:cNvPr>
                <p:cNvCxnSpPr>
                  <a:cxnSpLocks/>
                  <a:stCxn id="13" idx="0"/>
                  <a:endCxn id="15" idx="5"/>
                </p:cNvCxnSpPr>
                <p:nvPr/>
              </p:nvCxnSpPr>
              <p:spPr>
                <a:xfrm flipH="1" flipV="1">
                  <a:off x="9103104" y="2228379"/>
                  <a:ext cx="608063" cy="55431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9E170D1-8430-E094-05B0-3F2EB5650312}"/>
                    </a:ext>
                  </a:extLst>
                </p:cNvPr>
                <p:cNvCxnSpPr>
                  <a:cxnSpLocks/>
                  <a:stCxn id="14" idx="0"/>
                  <a:endCxn id="15" idx="5"/>
                </p:cNvCxnSpPr>
                <p:nvPr/>
              </p:nvCxnSpPr>
              <p:spPr>
                <a:xfrm flipH="1" flipV="1">
                  <a:off x="9103104" y="2228379"/>
                  <a:ext cx="884030" cy="55431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81B90A3-24B5-017C-F50D-6247CF100BC5}"/>
                    </a:ext>
                  </a:extLst>
                </p:cNvPr>
                <p:cNvCxnSpPr>
                  <a:cxnSpLocks/>
                  <a:stCxn id="16" idx="0"/>
                  <a:endCxn id="8" idx="4"/>
                </p:cNvCxnSpPr>
                <p:nvPr/>
              </p:nvCxnSpPr>
              <p:spPr>
                <a:xfrm flipV="1">
                  <a:off x="8122088" y="2919850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75A36BE-3CE7-FC61-AACA-628A9B194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98055" y="2919849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B326DDD-E484-80B0-1841-8601772A2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74022" y="2919849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31C9FC6-12F7-B24D-3F7C-3E2382121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33211" y="2919849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9C7E423-A695-EB90-32FD-B8D894134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11167" y="2919848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6600AD81-00E4-00BF-2D76-3A5995B96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87134" y="2919847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6951D25-DDD7-7A06-A623-2C6224247C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53508" y="427247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DF2B60E-5F70-954F-DEF4-0D9F052A5F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29475" y="427247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091E3E19-5A04-84F3-AC8F-A975FBB80F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05442" y="427247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F6A7B531-5F77-5907-2921-3C75EEDC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66620" y="427247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01C9636A-7A28-E10E-E456-A5CF23CC8E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42587" y="427247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0BA33561-0BD7-DDF6-6E85-BA83A1E3CA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18554" y="4272471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9A4B4FD1-5540-2ED2-74AB-F827F48296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53508" y="4660062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370E1C3-0B03-ABC7-7F00-897A145779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29475" y="4660062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B246588-E78A-4519-0023-536FF954BA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05442" y="4660062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ED8307A-4B7B-D7B1-DC8A-B43C00BA0D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66620" y="4660062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4872F70-1650-14D7-ABDC-B754C884A0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42587" y="4660062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E5832CCC-7D09-1EF6-30D1-1EC842C5CE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18554" y="4660062"/>
                  <a:ext cx="137160" cy="137160"/>
                </a:xfrm>
                <a:prstGeom prst="ellipse">
                  <a:avLst/>
                </a:prstGeom>
                <a:solidFill>
                  <a:srgbClr val="F8B40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D9749CCB-B676-0558-A3B0-770E236A2022}"/>
                    </a:ext>
                  </a:extLst>
                </p:cNvPr>
                <p:cNvCxnSpPr>
                  <a:cxnSpLocks/>
                  <a:stCxn id="82" idx="0"/>
                  <a:endCxn id="76" idx="4"/>
                </p:cNvCxnSpPr>
                <p:nvPr/>
              </p:nvCxnSpPr>
              <p:spPr>
                <a:xfrm flipV="1">
                  <a:off x="8122088" y="4409631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FDFA4C4-F155-FFB8-EBBE-9A66A61BE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98055" y="4409630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815DAAC-3E49-AEA9-C950-8E541A9E0C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74022" y="4409630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CB477AB-E530-A204-FE1C-CF614319D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33211" y="4409630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CE976B20-07A2-79ED-098A-D68CDBDE9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11167" y="4409629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B6434B3-BF7C-E76E-4514-A844C9ACC7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87134" y="4409628"/>
                  <a:ext cx="0" cy="25043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E56641F-D1EA-92B7-65A2-D35AB3367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22088" y="3307442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E89568E9-C053-D200-CD09-0415FD9730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98055" y="3307441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DCF73CD5-1C4A-0BDD-D557-1D6A3D9885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74022" y="3307441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E8679B6-3E8A-F4E4-96BA-779B3F4DB7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33211" y="3307441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BB08EC8A-29DA-84AB-3B5D-AAD526C9DE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11167" y="3307440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DE595FCB-A1C1-60AC-16D2-0D6C8FDC13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87134" y="3307439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60CA85B-344C-7534-5A9A-3A8453D60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20099" y="4020141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C865E6F-BD00-6239-7056-3352A2095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96066" y="4020140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5C4F115-CDA9-5CEB-279E-A7E08D3C9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72033" y="4020140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4EDC150-216D-543C-F61E-1E7AF6892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31222" y="4020140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8626F7DF-D565-77C5-751E-B8BE96CC33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09178" y="4020139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357AB256-9B7C-6487-EFE7-F723B16355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85145" y="4020138"/>
                  <a:ext cx="0" cy="25043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F205B1D-7B48-7818-A726-7271C999D9E5}"/>
                    </a:ext>
                  </a:extLst>
                </p:cNvPr>
                <p:cNvSpPr txBox="1"/>
                <p:nvPr/>
              </p:nvSpPr>
              <p:spPr>
                <a:xfrm rot="5400000">
                  <a:off x="8295504" y="3619707"/>
                  <a:ext cx="3837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F2B32716-328E-2841-DB34-89CB5ECC50CD}"/>
                    </a:ext>
                  </a:extLst>
                </p:cNvPr>
                <p:cNvSpPr txBox="1"/>
                <p:nvPr/>
              </p:nvSpPr>
              <p:spPr>
                <a:xfrm rot="5400000">
                  <a:off x="9587884" y="3619707"/>
                  <a:ext cx="3837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EC2C479-FE5C-315B-77D4-01891271E6D5}"/>
                    </a:ext>
                  </a:extLst>
                </p:cNvPr>
                <p:cNvCxnSpPr>
                  <a:cxnSpLocks/>
                  <a:stCxn id="43" idx="1"/>
                </p:cNvCxnSpPr>
                <p:nvPr/>
              </p:nvCxnSpPr>
              <p:spPr>
                <a:xfrm flipH="1" flipV="1">
                  <a:off x="8120099" y="4797222"/>
                  <a:ext cx="886019" cy="506164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D33A2880-84B7-CF80-780A-BD4A97A9BBF3}"/>
                    </a:ext>
                  </a:extLst>
                </p:cNvPr>
                <p:cNvCxnSpPr>
                  <a:cxnSpLocks/>
                  <a:stCxn id="43" idx="1"/>
                  <a:endCxn id="83" idx="4"/>
                </p:cNvCxnSpPr>
                <p:nvPr/>
              </p:nvCxnSpPr>
              <p:spPr>
                <a:xfrm flipH="1" flipV="1">
                  <a:off x="8398055" y="4797222"/>
                  <a:ext cx="608063" cy="506164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854955CE-08B4-1E6C-9F86-F0303C061A22}"/>
                    </a:ext>
                  </a:extLst>
                </p:cNvPr>
                <p:cNvCxnSpPr>
                  <a:cxnSpLocks/>
                  <a:stCxn id="43" idx="1"/>
                  <a:endCxn id="84" idx="4"/>
                </p:cNvCxnSpPr>
                <p:nvPr/>
              </p:nvCxnSpPr>
              <p:spPr>
                <a:xfrm flipH="1" flipV="1">
                  <a:off x="8674022" y="4797222"/>
                  <a:ext cx="332096" cy="506164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0188F4F-871B-8695-3FB9-5AF79E7E3926}"/>
                    </a:ext>
                  </a:extLst>
                </p:cNvPr>
                <p:cNvCxnSpPr>
                  <a:cxnSpLocks/>
                  <a:stCxn id="43" idx="7"/>
                  <a:endCxn id="85" idx="3"/>
                </p:cNvCxnSpPr>
                <p:nvPr/>
              </p:nvCxnSpPr>
              <p:spPr>
                <a:xfrm flipV="1">
                  <a:off x="9103104" y="4777135"/>
                  <a:ext cx="283603" cy="52625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847E159-6891-C88F-7B3E-105C0BA99FE6}"/>
                    </a:ext>
                  </a:extLst>
                </p:cNvPr>
                <p:cNvCxnSpPr>
                  <a:cxnSpLocks/>
                  <a:stCxn id="43" idx="7"/>
                  <a:endCxn id="86" idx="3"/>
                </p:cNvCxnSpPr>
                <p:nvPr/>
              </p:nvCxnSpPr>
              <p:spPr>
                <a:xfrm flipV="1">
                  <a:off x="9103104" y="4777135"/>
                  <a:ext cx="559570" cy="52625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A94B3CF2-45DE-A7CD-D412-F12B1F2B96A4}"/>
                    </a:ext>
                  </a:extLst>
                </p:cNvPr>
                <p:cNvCxnSpPr>
                  <a:cxnSpLocks/>
                  <a:stCxn id="43" idx="7"/>
                  <a:endCxn id="87" idx="3"/>
                </p:cNvCxnSpPr>
                <p:nvPr/>
              </p:nvCxnSpPr>
              <p:spPr>
                <a:xfrm flipV="1">
                  <a:off x="9103104" y="4777135"/>
                  <a:ext cx="835537" cy="526251"/>
                </a:xfrm>
                <a:prstGeom prst="line">
                  <a:avLst/>
                </a:prstGeom>
                <a:ln w="12700">
                  <a:solidFill>
                    <a:srgbClr val="7DB805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9531A56E-3F48-5B7A-7542-5E5C629DD838}"/>
                    </a:ext>
                  </a:extLst>
                </p:cNvPr>
                <p:cNvSpPr txBox="1"/>
                <p:nvPr/>
              </p:nvSpPr>
              <p:spPr>
                <a:xfrm>
                  <a:off x="8868147" y="2806043"/>
                  <a:ext cx="3837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6711EC6-6F60-37D7-9486-B2140C5B595B}"/>
                    </a:ext>
                  </a:extLst>
                </p:cNvPr>
                <p:cNvSpPr txBox="1"/>
                <p:nvPr/>
              </p:nvSpPr>
              <p:spPr>
                <a:xfrm>
                  <a:off x="8843158" y="4292558"/>
                  <a:ext cx="3837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D29C0C47-44A4-0FCA-A3DD-09086EED54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79737" y="1831290"/>
                      <a:ext cx="242739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Odd edges on path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a14:m>
                      <a:r>
                        <a:rPr lang="en-US" dirty="0"/>
                        <a:t> are called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DB80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DB805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DB80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D29C0C47-44A4-0FCA-A3DD-09086EED54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79737" y="1831290"/>
                      <a:ext cx="2427398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073" t="-3922"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390CAB73-5C36-F865-5DAF-A5296FFD6E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0612" y="3132575"/>
                      <a:ext cx="1773306" cy="4849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oMath>
                      </a14:m>
                      <a:r>
                        <a:rPr lang="en-US" dirty="0"/>
                        <a:t> for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390CAB73-5C36-F865-5DAF-A5296FFD6E6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0612" y="3132575"/>
                      <a:ext cx="1773306" cy="48494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6" name="Right Brace 135">
                  <a:extLst>
                    <a:ext uri="{FF2B5EF4-FFF2-40B4-BE49-F238E27FC236}">
                      <a16:creationId xmlns:a16="http://schemas.microsoft.com/office/drawing/2014/main" id="{AFE96211-1770-322C-3CAE-D93A9162E77B}"/>
                    </a:ext>
                  </a:extLst>
                </p:cNvPr>
                <p:cNvSpPr/>
                <p:nvPr/>
              </p:nvSpPr>
              <p:spPr>
                <a:xfrm>
                  <a:off x="10204057" y="2802777"/>
                  <a:ext cx="315589" cy="1925865"/>
                </a:xfrm>
                <a:prstGeom prst="rightBrace">
                  <a:avLst>
                    <a:gd name="adj1" fmla="val 8333"/>
                    <a:gd name="adj2" fmla="val 50420"/>
                  </a:avLst>
                </a:prstGeom>
                <a:ln>
                  <a:solidFill>
                    <a:srgbClr val="05A1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DB4BDC66-D5DC-51C4-96B5-4215E7FB18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78034" y="3612510"/>
                      <a:ext cx="19002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0" dirty="0"/>
                        <a:t>length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a14:m>
                      <a:r>
                        <a:rPr lang="en-US" dirty="0"/>
                        <a:t> path </a:t>
                      </a:r>
                    </a:p>
                  </p:txBody>
                </p:sp>
              </mc:Choice>
              <mc:Fallback xmlns="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DB4BDC66-D5DC-51C4-96B5-4215E7FB18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8034" y="3612510"/>
                      <a:ext cx="190026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649" t="-6667" r="-1325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BF39A9FD-7232-C136-C48E-374FD2D34E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86830" y="2238018"/>
                      <a:ext cx="10095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0" dirty="0"/>
                        <a:t>degree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BF39A9FD-7232-C136-C48E-374FD2D34E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86830" y="2238018"/>
                      <a:ext cx="1009507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5000" t="-6667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A2AB66-A9C8-DCB0-D419-622309E1E03B}"/>
              </a:ext>
            </a:extLst>
          </p:cNvPr>
          <p:cNvSpPr txBox="1"/>
          <p:nvPr/>
        </p:nvSpPr>
        <p:spPr>
          <a:xfrm>
            <a:off x="7151005" y="6356321"/>
            <a:ext cx="504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(El Halabi, Tarnawski, Norouzi-Fard, Vuong, 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8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8F4D-1E50-E274-B181-EA41D70C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21C0D-A883-F840-4619-536DD8686F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87288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Problem Setting: We have…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ground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rgbClr val="EE5023"/>
                    </a:solidFill>
                  </a:rPr>
                  <a:t>monotone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ED5023"/>
                    </a:solidFill>
                  </a:rPr>
                  <a:t>submodular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5A1E9"/>
                    </a:solidFill>
                  </a:rPr>
                  <a:t>a matroid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8B407"/>
                    </a:solidFill>
                  </a:rPr>
                  <a:t>fairness constraints </a:t>
                </a:r>
                <a:r>
                  <a:rPr lang="en-US" dirty="0"/>
                  <a:t>modelled by a partition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of the elements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where we must choose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elements of each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7DB805"/>
                    </a:solidFill>
                  </a:rPr>
                  <a:t>The problem:</a:t>
                </a:r>
                <a:r>
                  <a:rPr lang="en-US" b="1" dirty="0"/>
                  <a:t>  </a:t>
                </a:r>
                <a:r>
                  <a:rPr lang="en-US" dirty="0"/>
                  <a:t>return a</a:t>
                </a:r>
                <a:r>
                  <a:rPr lang="en-US" dirty="0">
                    <a:solidFill>
                      <a:srgbClr val="F8B407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fair independent set which maximizes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21C0D-A883-F840-4619-536DD8686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872887"/>
              </a:xfrm>
              <a:blipFill>
                <a:blip r:embed="rId2"/>
                <a:stretch>
                  <a:fillRect l="-1467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5DACE3E-F983-8BD6-59B6-C5937734B2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9800" y="1825078"/>
                <a:ext cx="5181600" cy="4872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b="1" dirty="0">
                    <a:solidFill>
                      <a:srgbClr val="7DB805"/>
                    </a:solidFill>
                  </a:rPr>
                  <a:t>Our randomized result: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/>
                  <a:t>, there is a polynomial time algorithm whose output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satisfies the </a:t>
                </a:r>
                <a:r>
                  <a:rPr lang="en-US" dirty="0">
                    <a:solidFill>
                      <a:srgbClr val="05A1E9"/>
                    </a:solidFill>
                  </a:rPr>
                  <a:t>matroid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5A1E9"/>
                    </a:solidFill>
                  </a:rPr>
                  <a:t>upper bound constraints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For a part with </a:t>
                </a:r>
                <a:r>
                  <a:rPr lang="en-US" dirty="0">
                    <a:solidFill>
                      <a:srgbClr val="F8B407"/>
                    </a:solidFill>
                  </a:rPr>
                  <a:t>lower bound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8B407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rgbClr val="F8B407"/>
                    </a:solidFill>
                  </a:rPr>
                  <a:t> has in expectation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b="0" i="1" smtClean="0">
                            <a:solidFill>
                              <a:srgbClr val="F8B407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F8B407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rgbClr val="F8B407"/>
                    </a:solidFill>
                  </a:rPr>
                  <a:t> </a:t>
                </a:r>
                <a:r>
                  <a:rPr lang="en-US" dirty="0"/>
                  <a:t>elements from that group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Has expected size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 the maximum size of any common independent set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Satisfies Chernoff style high probability bounds on the size and total fairness violation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Has </a:t>
                </a:r>
                <a:r>
                  <a:rPr lang="en-US" dirty="0">
                    <a:solidFill>
                      <a:srgbClr val="EE5023"/>
                    </a:solidFill>
                  </a:rPr>
                  <a:t>expected submodular function value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</a:rPr>
                      <m:t>0.499⋅</m:t>
                    </m:r>
                    <m:r>
                      <a:rPr lang="en-US" b="0" i="1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EE5023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5DACE3E-F983-8BD6-59B6-C5937734B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825078"/>
                <a:ext cx="5181600" cy="4872888"/>
              </a:xfrm>
              <a:prstGeom prst="rect">
                <a:avLst/>
              </a:prstGeom>
              <a:blipFill>
                <a:blip r:embed="rId3"/>
                <a:stretch>
                  <a:fillRect l="-733" r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7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CAA1B-67D6-7071-8C5B-F556487C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85A2-F1ED-6D96-1604-B1B9EA4A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80DD3-1A8E-E920-7D7D-59B3FBE2A83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87288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More general setting: We have…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ground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rgbClr val="7DB707"/>
                    </a:solidFill>
                  </a:rPr>
                  <a:t>monotone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ED5023"/>
                    </a:solidFill>
                  </a:rPr>
                  <a:t>submodular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matroid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matroid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5A1E9"/>
                    </a:solidFill>
                  </a:rPr>
                  <a:t>The problem:</a:t>
                </a:r>
                <a:r>
                  <a:rPr lang="en-US" dirty="0"/>
                  <a:t>  return a large </a:t>
                </a:r>
                <a:r>
                  <a:rPr lang="en-US" dirty="0">
                    <a:solidFill>
                      <a:srgbClr val="F8B407"/>
                    </a:solidFill>
                  </a:rPr>
                  <a:t>common independent set which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8B407"/>
                    </a:solidFill>
                  </a:rPr>
                  <a:t>maximizes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8B407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80DD3-1A8E-E920-7D7D-59B3FBE2A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872887"/>
              </a:xfrm>
              <a:blipFill>
                <a:blip r:embed="rId4"/>
                <a:stretch>
                  <a:fillRect l="-2200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60A2D0-EE37-FCD8-34D4-FD6B315D17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96100" y="1825077"/>
                <a:ext cx="5181600" cy="4872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/>
                  <a:t>, there is a deterministic polynomial time algorithm whose output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is independent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has size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times the size of a maximum common independent set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has value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0.499⋅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60A2D0-EE37-FCD8-34D4-FD6B315D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1825077"/>
                <a:ext cx="5181600" cy="4872888"/>
              </a:xfrm>
              <a:prstGeom prst="rect">
                <a:avLst/>
              </a:prstGeom>
              <a:blipFill>
                <a:blip r:embed="rId5"/>
                <a:stretch>
                  <a:fillRect l="-1711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E744A1-D2E5-74C3-A42A-B9ED1B8BAC22}"/>
              </a:ext>
            </a:extLst>
          </p:cNvPr>
          <p:cNvSpPr txBox="1"/>
          <p:nvPr/>
        </p:nvSpPr>
        <p:spPr>
          <a:xfrm>
            <a:off x="3840480" y="3938355"/>
            <a:ext cx="134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packing constraints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059FC-F9F7-E703-03D6-1B83B4FF8A30}"/>
              </a:ext>
            </a:extLst>
          </p:cNvPr>
          <p:cNvSpPr txBox="1"/>
          <p:nvPr/>
        </p:nvSpPr>
        <p:spPr>
          <a:xfrm>
            <a:off x="5029200" y="4913716"/>
            <a:ext cx="134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covering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42792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8B9B-9ED0-DBDD-43F4-1DDF5A35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8D617-9728-A75F-94B6-D8B8C380F2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667250"/>
              </a:xfrm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/>
                  <a:t>Algorithm: </a:t>
                </a:r>
              </a:p>
              <a:p>
                <a:pPr marL="514350" indent="-514350">
                  <a:lnSpc>
                    <a:spcPct val="170000"/>
                  </a:lnSpc>
                  <a:buFont typeface="+mj-lt"/>
                  <a:buAutoNum type="arabicPeriod"/>
                </a:pPr>
                <a:r>
                  <a:rPr lang="en-US" dirty="0"/>
                  <a:t>Use the local swap algorithm (Lee, Sviridenko, Vondrák, ‘09) on the matroids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(upper bound matroid) to get </a:t>
                </a:r>
                <a:r>
                  <a:rPr lang="en-US" dirty="0">
                    <a:solidFill>
                      <a:srgbClr val="05A1E9"/>
                    </a:solidFill>
                  </a:rPr>
                  <a:t>high value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5A1E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lnSpc>
                    <a:spcPct val="170000"/>
                  </a:lnSpc>
                  <a:buFont typeface="+mj-lt"/>
                  <a:buAutoNum type="arabicPeriod"/>
                </a:pPr>
                <a:r>
                  <a:rPr lang="en-US" dirty="0"/>
                  <a:t>Find a </a:t>
                </a:r>
                <a:r>
                  <a:rPr lang="en-US" dirty="0">
                    <a:solidFill>
                      <a:srgbClr val="7DB805"/>
                    </a:solidFill>
                  </a:rPr>
                  <a:t>maximum fair independent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to the matroid intersection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lnSpc>
                    <a:spcPct val="170000"/>
                  </a:lnSpc>
                  <a:buFont typeface="+mj-lt"/>
                  <a:buAutoNum type="arabicPeriod"/>
                </a:pPr>
                <a:r>
                  <a:rPr lang="en-US" dirty="0"/>
                  <a:t>Find a set of (individually) valid augmenting and alternating paths between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DB805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5A1E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lnSpc>
                    <a:spcPct val="170000"/>
                  </a:lnSpc>
                  <a:buFont typeface="+mj-lt"/>
                  <a:buAutoNum type="arabicPeriod"/>
                </a:pPr>
                <a:r>
                  <a:rPr lang="en-US" dirty="0"/>
                  <a:t>Sample a random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(or choose the path of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value).</a:t>
                </a:r>
              </a:p>
              <a:p>
                <a:pPr marL="514350" indent="-514350">
                  <a:lnSpc>
                    <a:spcPct val="170000"/>
                  </a:lnSpc>
                  <a:buFont typeface="+mj-lt"/>
                  <a:buAutoNum type="arabicPeriod"/>
                </a:pPr>
                <a:r>
                  <a:rPr lang="en-US" dirty="0"/>
                  <a:t>Augment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5A1E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>
                    <a:solidFill>
                      <a:srgbClr val="ED5023"/>
                    </a:solidFill>
                  </a:rPr>
                  <a:t> </a:t>
                </a:r>
                <a:endParaRPr lang="en-US" dirty="0"/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8D617-9728-A75F-94B6-D8B8C380F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667250"/>
              </a:xfrm>
              <a:blipFill>
                <a:blip r:embed="rId3"/>
                <a:stretch>
                  <a:fillRect l="-7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DF23773-6840-B22D-16D5-489A6708F641}"/>
              </a:ext>
            </a:extLst>
          </p:cNvPr>
          <p:cNvSpPr>
            <a:spLocks noChangeAspect="1"/>
          </p:cNvSpPr>
          <p:nvPr/>
        </p:nvSpPr>
        <p:spPr>
          <a:xfrm>
            <a:off x="9097067" y="2499311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F773C6-DAF1-3990-27B7-2AAFECB95314}"/>
              </a:ext>
            </a:extLst>
          </p:cNvPr>
          <p:cNvSpPr>
            <a:spLocks noChangeAspect="1"/>
          </p:cNvSpPr>
          <p:nvPr/>
        </p:nvSpPr>
        <p:spPr>
          <a:xfrm>
            <a:off x="8456447" y="3023944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FC1C11-DCA3-B9CA-7B79-F353B47E1ACB}"/>
              </a:ext>
            </a:extLst>
          </p:cNvPr>
          <p:cNvSpPr>
            <a:spLocks noChangeAspect="1"/>
          </p:cNvSpPr>
          <p:nvPr/>
        </p:nvSpPr>
        <p:spPr>
          <a:xfrm>
            <a:off x="9097067" y="3419105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E0ED2B-D05C-104C-651A-3E182FD4C2D5}"/>
              </a:ext>
            </a:extLst>
          </p:cNvPr>
          <p:cNvSpPr>
            <a:spLocks noChangeAspect="1"/>
          </p:cNvSpPr>
          <p:nvPr/>
        </p:nvSpPr>
        <p:spPr>
          <a:xfrm>
            <a:off x="8456447" y="3895186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7C8AA7-9053-9C71-40C0-3EF1C42A3D86}"/>
              </a:ext>
            </a:extLst>
          </p:cNvPr>
          <p:cNvSpPr>
            <a:spLocks noChangeAspect="1"/>
          </p:cNvSpPr>
          <p:nvPr/>
        </p:nvSpPr>
        <p:spPr>
          <a:xfrm>
            <a:off x="9097067" y="4338899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7D2D9B-8598-B244-59DF-3335A022A83F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8573520" y="2616384"/>
            <a:ext cx="543634" cy="427647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56033F-44A2-004F-62D1-EB1CDE2D2E53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8573520" y="3516091"/>
            <a:ext cx="543634" cy="399182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9673FE-26D5-7AEF-D8B4-ECF901D3CA9B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8573520" y="3141017"/>
            <a:ext cx="543634" cy="298175"/>
          </a:xfrm>
          <a:prstGeom prst="line">
            <a:avLst/>
          </a:prstGeom>
          <a:ln w="1270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27C46B-2B80-8A64-28E6-F8819E46C5D1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8573520" y="4012259"/>
            <a:ext cx="543634" cy="346727"/>
          </a:xfrm>
          <a:prstGeom prst="line">
            <a:avLst/>
          </a:prstGeom>
          <a:ln w="1270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6840424-6DF5-5D3B-025C-7F9EF373A490}"/>
              </a:ext>
            </a:extLst>
          </p:cNvPr>
          <p:cNvSpPr>
            <a:spLocks noChangeAspect="1"/>
          </p:cNvSpPr>
          <p:nvPr/>
        </p:nvSpPr>
        <p:spPr>
          <a:xfrm>
            <a:off x="10456930" y="2509206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F85DDB-9544-5595-4904-6F80D03D4318}"/>
              </a:ext>
            </a:extLst>
          </p:cNvPr>
          <p:cNvSpPr>
            <a:spLocks noChangeAspect="1"/>
          </p:cNvSpPr>
          <p:nvPr/>
        </p:nvSpPr>
        <p:spPr>
          <a:xfrm>
            <a:off x="9816310" y="3033839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EAA2C0-791F-4C07-96FB-6AC1AACB8EBA}"/>
              </a:ext>
            </a:extLst>
          </p:cNvPr>
          <p:cNvSpPr>
            <a:spLocks noChangeAspect="1"/>
          </p:cNvSpPr>
          <p:nvPr/>
        </p:nvSpPr>
        <p:spPr>
          <a:xfrm>
            <a:off x="10456930" y="3429000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F668C8-B994-3DCB-77EE-5C427CC21C2E}"/>
              </a:ext>
            </a:extLst>
          </p:cNvPr>
          <p:cNvSpPr>
            <a:spLocks noChangeAspect="1"/>
          </p:cNvSpPr>
          <p:nvPr/>
        </p:nvSpPr>
        <p:spPr>
          <a:xfrm>
            <a:off x="9816310" y="3905081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F87A81-7967-43C8-736C-3E3CEABFA257}"/>
              </a:ext>
            </a:extLst>
          </p:cNvPr>
          <p:cNvCxnSpPr>
            <a:cxnSpLocks/>
            <a:stCxn id="23" idx="7"/>
            <a:endCxn id="22" idx="3"/>
          </p:cNvCxnSpPr>
          <p:nvPr/>
        </p:nvCxnSpPr>
        <p:spPr>
          <a:xfrm flipV="1">
            <a:off x="9933383" y="2626279"/>
            <a:ext cx="543634" cy="427647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A7C19B-D78B-D62E-B8B6-177536FC0CC3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9933383" y="3525986"/>
            <a:ext cx="543634" cy="399182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6E4C8A-3818-0A6C-DDD0-CBC1FD833239}"/>
              </a:ext>
            </a:extLst>
          </p:cNvPr>
          <p:cNvCxnSpPr>
            <a:cxnSpLocks/>
            <a:stCxn id="23" idx="5"/>
            <a:endCxn id="24" idx="1"/>
          </p:cNvCxnSpPr>
          <p:nvPr/>
        </p:nvCxnSpPr>
        <p:spPr>
          <a:xfrm>
            <a:off x="9933383" y="3150912"/>
            <a:ext cx="543634" cy="298175"/>
          </a:xfrm>
          <a:prstGeom prst="line">
            <a:avLst/>
          </a:prstGeom>
          <a:ln w="1270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B341441-F0AB-9241-514D-7979E2896861}"/>
              </a:ext>
            </a:extLst>
          </p:cNvPr>
          <p:cNvSpPr>
            <a:spLocks noChangeAspect="1"/>
          </p:cNvSpPr>
          <p:nvPr/>
        </p:nvSpPr>
        <p:spPr>
          <a:xfrm>
            <a:off x="7115066" y="2784615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B35813-8974-4713-5595-2FA3B9A761B2}"/>
              </a:ext>
            </a:extLst>
          </p:cNvPr>
          <p:cNvSpPr>
            <a:spLocks noChangeAspect="1"/>
          </p:cNvSpPr>
          <p:nvPr/>
        </p:nvSpPr>
        <p:spPr>
          <a:xfrm>
            <a:off x="7755686" y="3179776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29340AA-A16D-0267-AF1C-8D0E724EB471}"/>
              </a:ext>
            </a:extLst>
          </p:cNvPr>
          <p:cNvSpPr>
            <a:spLocks noChangeAspect="1"/>
          </p:cNvSpPr>
          <p:nvPr/>
        </p:nvSpPr>
        <p:spPr>
          <a:xfrm>
            <a:off x="7115066" y="3655857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405751-892A-3D91-CA73-CD2D65D5CF04}"/>
              </a:ext>
            </a:extLst>
          </p:cNvPr>
          <p:cNvSpPr>
            <a:spLocks noChangeAspect="1"/>
          </p:cNvSpPr>
          <p:nvPr/>
        </p:nvSpPr>
        <p:spPr>
          <a:xfrm>
            <a:off x="7755686" y="4099570"/>
            <a:ext cx="137160" cy="137160"/>
          </a:xfrm>
          <a:prstGeom prst="ellipse">
            <a:avLst/>
          </a:prstGeom>
          <a:solidFill>
            <a:srgbClr val="F8B4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3ED8D3-5381-68B7-446B-9DF3EF0BEB58}"/>
              </a:ext>
            </a:extLst>
          </p:cNvPr>
          <p:cNvCxnSpPr>
            <a:cxnSpLocks/>
            <a:stCxn id="37" idx="7"/>
          </p:cNvCxnSpPr>
          <p:nvPr/>
        </p:nvCxnSpPr>
        <p:spPr>
          <a:xfrm flipV="1">
            <a:off x="7232139" y="3276762"/>
            <a:ext cx="543634" cy="399182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CAE0EE-E5B6-CFE3-4BD1-821A94F0F3CD}"/>
              </a:ext>
            </a:extLst>
          </p:cNvPr>
          <p:cNvCxnSpPr>
            <a:cxnSpLocks/>
            <a:stCxn id="35" idx="5"/>
            <a:endCxn id="36" idx="1"/>
          </p:cNvCxnSpPr>
          <p:nvPr/>
        </p:nvCxnSpPr>
        <p:spPr>
          <a:xfrm>
            <a:off x="7232139" y="2901688"/>
            <a:ext cx="543634" cy="298175"/>
          </a:xfrm>
          <a:prstGeom prst="line">
            <a:avLst/>
          </a:prstGeom>
          <a:ln w="1905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68BFF7-0FB0-A4CF-3143-F5E9B8561A6F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7232139" y="3772930"/>
            <a:ext cx="543634" cy="346727"/>
          </a:xfrm>
          <a:prstGeom prst="line">
            <a:avLst/>
          </a:prstGeom>
          <a:ln w="19050">
            <a:solidFill>
              <a:srgbClr val="05A1E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6D0173A4-1B4C-CCC2-D07D-153C947F11D6}"/>
              </a:ext>
            </a:extLst>
          </p:cNvPr>
          <p:cNvSpPr>
            <a:spLocks noChangeAspect="1"/>
          </p:cNvSpPr>
          <p:nvPr/>
        </p:nvSpPr>
        <p:spPr>
          <a:xfrm>
            <a:off x="8436360" y="4766428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DA5788-6194-7B8E-6EA9-92D77EB821EC}"/>
              </a:ext>
            </a:extLst>
          </p:cNvPr>
          <p:cNvCxnSpPr>
            <a:cxnSpLocks/>
            <a:stCxn id="43" idx="6"/>
            <a:endCxn id="9" idx="3"/>
          </p:cNvCxnSpPr>
          <p:nvPr/>
        </p:nvCxnSpPr>
        <p:spPr>
          <a:xfrm flipV="1">
            <a:off x="8573520" y="4455972"/>
            <a:ext cx="543634" cy="379036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435BE7-8B46-6429-39F1-1AC7E53C7EC8}"/>
              </a:ext>
            </a:extLst>
          </p:cNvPr>
          <p:cNvSpPr txBox="1"/>
          <p:nvPr/>
        </p:nvSpPr>
        <p:spPr>
          <a:xfrm>
            <a:off x="6172202" y="1753859"/>
            <a:ext cx="414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in the bipartite matching case: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8B54CD-59D7-F9AC-2B64-D178BBCF37A2}"/>
                  </a:ext>
                </a:extLst>
              </p:cNvPr>
              <p:cNvSpPr txBox="1"/>
              <p:nvPr/>
            </p:nvSpPr>
            <p:spPr>
              <a:xfrm>
                <a:off x="6970310" y="5743875"/>
                <a:ext cx="28201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fairness upper bound matroid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8B54CD-59D7-F9AC-2B64-D178BBCF3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10" y="5743875"/>
                <a:ext cx="2820131" cy="338554"/>
              </a:xfrm>
              <a:prstGeom prst="rect">
                <a:avLst/>
              </a:prstGeom>
              <a:blipFill>
                <a:blip r:embed="rId4"/>
                <a:stretch>
                  <a:fillRect l="-897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216975B-42F4-FC0F-C8F2-E735F66E8368}"/>
                  </a:ext>
                </a:extLst>
              </p:cNvPr>
              <p:cNvSpPr txBox="1"/>
              <p:nvPr/>
            </p:nvSpPr>
            <p:spPr>
              <a:xfrm>
                <a:off x="9329032" y="5311030"/>
                <a:ext cx="11117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matroid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216975B-42F4-FC0F-C8F2-E735F66E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032" y="5311030"/>
                <a:ext cx="1111715" cy="338554"/>
              </a:xfrm>
              <a:prstGeom prst="rect">
                <a:avLst/>
              </a:prstGeom>
              <a:blipFill>
                <a:blip r:embed="rId5"/>
                <a:stretch>
                  <a:fillRect l="-224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B2585999-4D49-7E79-6832-0F8B7DC33AD5}"/>
              </a:ext>
            </a:extLst>
          </p:cNvPr>
          <p:cNvCxnSpPr>
            <a:cxnSpLocks/>
            <a:endCxn id="53" idx="0"/>
          </p:cNvCxnSpPr>
          <p:nvPr/>
        </p:nvCxnSpPr>
        <p:spPr>
          <a:xfrm rot="5400000">
            <a:off x="8120693" y="5345391"/>
            <a:ext cx="658168" cy="13880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89F6FCEC-408B-D674-EC1E-3D52EB9D077A}"/>
              </a:ext>
            </a:extLst>
          </p:cNvPr>
          <p:cNvCxnSpPr>
            <a:endCxn id="54" idx="0"/>
          </p:cNvCxnSpPr>
          <p:nvPr/>
        </p:nvCxnSpPr>
        <p:spPr>
          <a:xfrm rot="16200000" flipH="1">
            <a:off x="9226788" y="4652928"/>
            <a:ext cx="665540" cy="650663"/>
          </a:xfrm>
          <a:prstGeom prst="curved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F53EECC7-BB3A-A73F-9E50-3CEBEAE07F31}"/>
              </a:ext>
            </a:extLst>
          </p:cNvPr>
          <p:cNvSpPr>
            <a:spLocks noChangeAspect="1"/>
          </p:cNvSpPr>
          <p:nvPr/>
        </p:nvSpPr>
        <p:spPr>
          <a:xfrm>
            <a:off x="7109402" y="4516231"/>
            <a:ext cx="137160" cy="137160"/>
          </a:xfrm>
          <a:prstGeom prst="ellipse">
            <a:avLst/>
          </a:prstGeom>
          <a:solidFill>
            <a:srgbClr val="EE5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5AD6DF-0E67-986A-0BF6-ADEA8358CE1D}"/>
              </a:ext>
            </a:extLst>
          </p:cNvPr>
          <p:cNvCxnSpPr>
            <a:cxnSpLocks/>
            <a:stCxn id="60" idx="7"/>
          </p:cNvCxnSpPr>
          <p:nvPr/>
        </p:nvCxnSpPr>
        <p:spPr>
          <a:xfrm flipV="1">
            <a:off x="7226475" y="4213860"/>
            <a:ext cx="547209" cy="322458"/>
          </a:xfrm>
          <a:prstGeom prst="line">
            <a:avLst/>
          </a:prstGeom>
          <a:ln w="12700">
            <a:solidFill>
              <a:srgbClr val="7DB80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6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1698</Words>
  <Application>Microsoft Office PowerPoint</Application>
  <PresentationFormat>Widescreen</PresentationFormat>
  <Paragraphs>195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Office Theme</vt:lpstr>
      <vt:lpstr>Fair Matroid Submodular Maximization</vt:lpstr>
      <vt:lpstr>Problem Definition</vt:lpstr>
      <vt:lpstr>Prior Work</vt:lpstr>
      <vt:lpstr>Prior Work</vt:lpstr>
      <vt:lpstr>Interesting Subcase</vt:lpstr>
      <vt:lpstr>Interesting Subcase</vt:lpstr>
      <vt:lpstr>Our Results</vt:lpstr>
      <vt:lpstr>Our Results</vt:lpstr>
      <vt:lpstr>The Algorithm</vt:lpstr>
      <vt:lpstr>The Structure of Augmenting Paths</vt:lpstr>
      <vt:lpstr>The Structure of Augmenting Paths</vt:lpstr>
      <vt:lpstr>The Structure of Augmenting Paths</vt:lpstr>
      <vt:lpstr>Feasibility and Fairness </vt:lpstr>
      <vt:lpstr>High Value</vt:lpstr>
      <vt:lpstr>Optimality of this Approach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Sherry Sarkar</dc:creator>
  <cp:lastModifiedBy>Jakub Tarnawski</cp:lastModifiedBy>
  <cp:revision>16</cp:revision>
  <dcterms:created xsi:type="dcterms:W3CDTF">2025-07-26T22:32:34Z</dcterms:created>
  <dcterms:modified xsi:type="dcterms:W3CDTF">2025-12-11T12:01:37Z</dcterms:modified>
</cp:coreProperties>
</file>