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2"/>
  </p:notesMasterIdLst>
  <p:sldIdLst>
    <p:sldId id="257" r:id="rId2"/>
    <p:sldId id="259" r:id="rId3"/>
    <p:sldId id="260" r:id="rId4"/>
    <p:sldId id="267" r:id="rId5"/>
    <p:sldId id="265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4" r:id="rId17"/>
    <p:sldId id="275" r:id="rId18"/>
    <p:sldId id="276" r:id="rId19"/>
    <p:sldId id="277" r:id="rId20"/>
    <p:sldId id="273" r:id="rId2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02C"/>
    <a:srgbClr val="D62728"/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1166" autoAdjust="0"/>
  </p:normalViewPr>
  <p:slideViewPr>
    <p:cSldViewPr snapToGrid="0">
      <p:cViewPr varScale="1">
        <p:scale>
          <a:sx n="79" d="100"/>
          <a:sy n="79" d="100"/>
        </p:scale>
        <p:origin x="14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1T20:03:56.700"/>
    </inkml:context>
    <inkml:brush xml:id="br0">
      <inkml:brushProperty name="width" value="0.2" units="cm"/>
      <inkml:brushProperty name="height" value="0.2" units="cm"/>
      <inkml:brushProperty name="color" value="#4472C4"/>
    </inkml:brush>
  </inkml:definitions>
  <inkml:trace contextRef="#ctx0" brushRef="#br0">459 346 1568,'-1'-9'894,"1"2"0,-1-2 0,0 1 0,0 0-1,0 0 1,0 0 0,-1 0 0,-2-12 0,2 17-786,1 0 0,0 0 0,-1 0 1,1 1-1,-1-1 0,1 2 1,-1-2-1,0 1 0,0 1 0,1-1 1,-1 0-1,0 0 0,-3 0 0,3 0-83,-5-3 102,1 1-1,-11-5 1,14 9-86,1-1-1,0 1 0,-1 0 1,1 1-1,0-1 1,-1 1-1,1 0 0,0 0 1,0 0-1,-1 1 1,1 0-1,-3 2 0,1-1 19,-13 17 183,6-4-129,-41 36 55,29-30-129,0 2 0,-37 53 0,55-68-19,-1 2-1,0 0 1,1 1 0,0 0-1,1 0 1,-1 1-1,1 0 1,1 0-1,-1 0 1,1 2-1,0-1 1,-2 19-1,-1 18 46,1 0 0,-1 62-1,6-104-60,-1 5 5,-2 39 55,2 70 0,1-108-53,1 1 0,0-1 0,1 1 0,-1-1 0,2 1 0,-1-2 0,1 1 0,0-1 0,5 16 0,-4-17-7,0 0 0,1-1-1,-1-1 1,1 0 0,0 0 0,1-1 0,0 1-1,0-2 1,0 0 0,11 12 0,-4-8-1,1-1 0,1 0 1,-1-2-1,1-1 0,-1-1 1,1-2-1,1-1 0,-1 0 1,26-1-1,-14-4 11,0-3-1,0-1 1,44-19-1,-53 13 2,0 0 1,0-1-1,-1-3 0,0-1 0,0-1 0,18-24 0,-5 1 27,53-91 1,-71 107-33,0-1 1,-1 0 0,-1-2 0,0 0-1,0-2 1,10-41 0,-12 34 9,-1-1 0,0 0-1,-1-1 1,-1 0 0,-2-1 0,4-73 0,-7 97-7,0 0-1,0-1 1,-1 2 0,0-1 0,-1 0 0,1 0 0,-2 1 0,1-1 0,-1 1 0,1 0-1,-2 0 1,1 1 0,-1 0 0,0 0 0,-1 1 0,1-1 0,-11-18 0,3 11 19,0 0 1,-1 1 0,0 0 0,-27-25-1,20 26-1,0 2 1,-1 1-1,-22-9 0,32 18-32,0 1 1,0 0 0,0 3-1,0-1 1,-1 2 0,1 1-1,0 1 1,-1 0 0,1 1-1,0 2 1,0 0 0,1 1-1,-1 1 1,0 1 0,1 1-1,0 1 1,0 0-1,-12 18 1,-22 40-212,38-56-129,1-1 1,-1 1-1,2 1 1,-9 23-1,12-32 175,-7 28-1486,8-28 1517,0-2 0,-1 2 0,1-1 0,0 0 0,0 1 0,1-1 0,-1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1:41:03.2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1443 192,'-1'0'16,"1"-1"-1,0 1 1,0 0-1,-1-1 1,1 1-1,0-1 1,0 1-1,0-1 1,0 1-1,0-1 1,0 1-1,-1-1 1,1 1-1,0-1 1,0 1-1,0-1 1,1 1 0,-1-1-1,0 1 1,0-1-1,0 1 1,0-1-1,0 1 1,1 0-1,-1-1 1,0 1-1,0-1 1,0 1-1,1-1 1,-1 1-1,0 0 1,1-1-1,0 1 1,16-18 1057,-7 9-433,85-93 3416,-31 38-2155,113-87 1,353-207 1616,247-132-4567,-596 369-1431,4 6 929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5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1374 6681,'15'-15'5914,"28"-36"-4301,-3 3-1065,87-88 259,38-45-523,186-217 151,25 29 1483,-224 220-1522,-149 146-666,0 0 0,0 0 0,0 1 0,0-1 0,0 1 0,0 0 0,1 0 1,-1 0-1,8-2 0,-9 16-872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5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1233 3073,'0'0'138,"-1"0"-1,1-1 1,0 1 0,0-1 0,-1 1 0,1-1 0,0 1-1,0-1 1,-1 1 0,1-1 0,0 1 0,0-1 0,0 1 0,0-1-1,0 1 1,0-1 0,0 1 0,0-1 0,0 0 0,0 1 0,0-1-1,0 1 1,1-1 0,-1 1 0,0-1 0,0 1 0,0-1 0,1 1-1,-1-1 1,0 1 0,1 0 0,-1-1 0,0 1 0,1-1 0,0 1-1,14-27 3249,-15 27-3303,24-34 1431,0 2 0,51-52 0,67-48-1580,-124 115 212,129-102-150,187-116-1,-282 200 41,583-411-79,-621 437-178,-9 6-255,-1-1 1,1 1-1,-1-1 0,1 0 0,-1 0 0,7-9 1,-6 3-1210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6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7 984 7098,'-7'1'3738,"13"-7"-2755,15-9-927,313-210 14,362-220 125,-455 324-7,19-13-4066,-199 96 2526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15 950 5113,'-14'16'3583,"14"-16"-3494,0 1-1,0-1 1,0 0-1,0 1 1,0-1 0,0 0-1,0 1 1,0-1-1,0 0 1,0 1-1,0-1 1,0 0 0,0 1-1,0-1 1,0 0-1,0 1 1,0-1 0,1 0-1,-1 1 1,0-1-1,0 0 1,0 1-1,1-1 1,-1 0 0,0 0-1,0 1 1,0-1-1,1 0 1,-1 0-1,0 0 1,1 1 0,1-1 130,0 1 0,0-1 0,0 1 0,0-1 0,0 0 1,0 0-1,1 0 0,-1 0 0,0 0 0,0 0 1,0 0-1,0-1 0,0 1 0,0-1 0,0 0 0,4-1 1,108-53 1548,167-105 0,-114 59-1876,685-338-253,-590 323 63,-98 46-2550,-97 38 1377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16 748 7482,'-1'0'31,"-1"6"157,-1-1-1,1 1 1,0-1-1,0 1 1,-1 10-1,3-15-167,0 0 0,0-1 0,0 1 0,0 0 0,0 0 0,0-1 0,0 1 0,0 0 0,1 0 0,-1-1 0,0 1-1,0 0 1,1 0 0,-1-1 0,1 1 0,-1 0 0,0-1 0,1 1 0,-1-1 0,1 1 0,0 0 0,0 0 39,1-1 0,-1 1 1,0-1-1,1 1 0,-1-1 1,0 0-1,1 1 0,-1-1 0,0 0 1,1 0-1,-1 0 0,1 0 1,-1 0-1,0-1 0,1 1 1,1-1-1,32-7 1358,0-1 0,0-3 0,58-27 0,95-63-32,-28 15-1329,848-350-82,-701 336-3491,-241 86 1933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29:37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15 550 12987,'-1'0'101,"0"1"0,0-1 1,0 1-1,0 0 1,0-1-1,1 1 0,-1 0 1,0-1-1,0 1 0,0 0 1,1 0-1,-1 0 0,0 0 1,1 0-1,-1 0 1,0 2-1,1-3-36,1 1 0,-1-1-1,1 0 1,-1 1 0,1-1 0,-1 0 0,1 0 0,-1 0-1,1 1 1,-1-1 0,1 0 0,-1 0 0,1 0 0,-1 0-1,1 0 1,0 0 0,-1 0 0,1 0 0,-1 0 0,1 0-1,-1 0 1,2-1 0,48-10 1352,28-13-992,1026-290 344,-749 235-642,151-37-3351,-422 93 1840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1374 6681,'15'-15'5914,"28"-36"-4301,-3 3-1065,87-88 259,38-45-523,186-217 151,25 29 1483,-224 220-1522,-149 146-666,0 0 0,0 0 0,0 1 0,0-1 0,0 1 0,0 0 0,1 0 1,-1 0-1,8-2 0,-9 16-872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1233 3073,'0'0'138,"-1"0"-1,1-1 1,0 1 0,0-1 0,-1 1 0,1-1 0,0 1-1,0-1 1,-1 1 0,1-1 0,0 1 0,0-1 0,0 1 0,0-1-1,0 1 1,0-1 0,0 1 0,0-1 0,0 0 0,0 1 0,0-1-1,0 1 1,1-1 0,-1 1 0,0-1 0,0 1 0,0-1 0,1 1-1,-1-1 1,0 1 0,1 0 0,-1-1 0,0 1 0,1-1 0,0 1-1,14-27 3249,-15 27-3303,24-34 1431,0 2 0,51-52 0,67-48-1580,-124 115 212,129-102-150,187-116-1,-282 200 41,583-411-79,-621 437-178,-9 6-255,-1-1 1,1 1-1,-1-1 0,1 0 0,-1 0 0,7-9 1,-6 3-1210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7 984 7098,'-7'1'3738,"13"-7"-2755,15-9-927,313-210 14,362-220 125,-455 324-7,19-13-4066,-199 96 2526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16:32:08.871"/>
    </inkml:context>
    <inkml:brush xml:id="br0">
      <inkml:brushProperty name="width" value="0.2" units="cm"/>
      <inkml:brushProperty name="height" value="0.2" units="cm"/>
      <inkml:brushProperty name="color" value="#4472C4"/>
    </inkml:brush>
  </inkml:definitions>
  <inkml:trace contextRef="#ctx0" brushRef="#br0">459 346 1568,'-1'-9'894,"1"2"0,-1-2 0,0 1 0,0 0-1,0 0 1,0 0 0,-1 0 0,-2-12 0,2 17-786,1 0 0,0 0 0,-1 0 1,1 1-1,-1-1 0,1 2 1,-1-2-1,0 1 0,0 1 0,1-1 1,-1 0-1,0 0 0,-3 0 0,3 0-83,-5-3 102,1 1-1,-11-5 1,14 9-86,1-1-1,0 1 0,-1 0 1,1 1-1,0-1 1,-1 1-1,1 0 0,0 0 1,0 0-1,-1 1 1,1 0-1,-3 2 0,1-1 19,-13 17 183,6-4-129,-41 36 55,29-30-129,0 2 0,-37 53 0,55-68-19,-1 2-1,0 0 1,1 1 0,0 0-1,1 0 1,-1 1-1,1 0 1,1 0-1,-1 0 1,1 2-1,0-1 1,-2 19-1,-1 18 46,1 0 0,-1 62-1,6-104-60,-1 5 5,-2 39 55,2 70 0,1-108-53,1 1 0,0-1 0,1 1 0,-1-1 0,2 1 0,-1-2 0,1 1 0,0-1 0,5 16 0,-4-17-7,0 0 0,1-1-1,-1-1 1,1 0 0,0 0 0,1-1 0,0 1-1,0-2 1,0 0 0,11 12 0,-4-8-1,1-1 0,1 0 1,-1-2-1,1-1 0,-1-1 1,1-2-1,1-1 0,-1 0 1,26-1-1,-14-4 11,0-3-1,0-1 1,44-19-1,-53 13 2,0 0 1,0-1-1,-1-3 0,0-1 0,0-1 0,18-24 0,-5 1 27,53-91 1,-71 107-33,0-1 1,-1 0 0,-1-2 0,0 0-1,0-2 1,10-41 0,-12 34 9,-1-1 0,0 0-1,-1-1 1,-1 0 0,-2-1 0,4-73 0,-7 97-7,0 0-1,0-1 1,-1 2 0,0-1 0,-1 0 0,1 0 0,-2 1 0,1-1 0,-1 1 0,1 0-1,-2 0 1,1 1 0,-1 0 0,0 0 0,-1 1 0,1-1 0,-11-18 0,3 11 19,0 0 1,-1 1 0,0 0 0,-27-25-1,20 26-1,0 2 1,-1 1-1,-22-9 0,32 18-32,0 1 1,0 0 0,0 3-1,0-1 1,-1 2 0,1 1-1,0 1 1,-1 0 0,1 1-1,0 2 1,0 0 0,1 1-1,-1 1 1,0 1 0,1 1-1,0 1 1,0 0-1,-12 18 1,-22 40-212,38-56-129,1-1 1,-1 1-1,2 1 1,-9 23-1,12-32 175,-7 28-1486,8-28 1517,0-2 0,-1 2 0,1-1 0,0 0 0,0 1 0,1-1 0,-1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15 950 5113,'-14'16'3583,"14"-16"-3494,0 1-1,0-1 1,0 0-1,0 1 1,0-1 0,0 0-1,0 1 1,0-1-1,0 0 1,0 1-1,0-1 1,0 0 0,0 1-1,0-1 1,0 0-1,0 1 1,0-1 0,1 0-1,-1 1 1,0-1-1,0 0 1,0 1-1,1-1 1,-1 0 0,0 0-1,0 1 1,0-1-1,1 0 1,-1 0-1,0 0 1,1 1 0,1-1 130,0 1 0,0-1 0,0 1 0,0-1 0,0 0 1,0 0-1,1 0 0,-1 0 0,0 0 0,0 0 1,0 0-1,0-1 0,0 1 0,0-1 0,0 0 0,4-1 1,108-53 1548,167-105 0,-114 59-1876,685-338-253,-590 323 63,-98 46-2550,-97 38 1377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16 748 7482,'-1'0'31,"-1"6"157,-1-1-1,1 1 1,0-1-1,0 1 1,-1 10-1,3-15-167,0 0 0,0-1 0,0 1 0,0 0 0,0 0 0,0-1 0,0 1 0,0 0 0,1 0 0,-1-1 0,0 1-1,0 0 1,1 0 0,-1-1 0,1 1 0,-1 0 0,0-1 0,1 1 0,-1-1 0,1 1 0,0 0 0,0 0 39,1-1 0,-1 1 1,0-1-1,1 1 0,-1-1 1,0 0-1,1 1 0,-1-1 0,0 0 1,1 0-1,-1 0 0,1 0 1,-1 0-1,0-1 0,1 1 1,1-1-1,32-7 1358,0-1 0,0-3 0,58-27 0,95-63-32,-28 15-1329,848-350-82,-701 336-3491,-241 86 1933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0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15 550 12987,'-1'0'101,"0"1"0,0-1 1,0 1-1,0 0 1,0-1-1,1 1 0,-1 0 1,0-1-1,0 1 0,0 0 1,1 0-1,-1 0 0,0 0 1,1 0-1,-1 0 1,0 2-1,1-3-36,1 1 0,-1-1-1,1 0 1,-1 1 0,1-1 0,-1 0 0,1 0 0,-1 0-1,1 1 1,-1-1 0,1 0 0,-1 0 0,1 0 0,-1 0-1,1 0 1,0 0 0,-1 0 0,1 0 0,-1 0 0,1 0-1,-1 0 1,2-1 0,48-10 1352,28-13-992,1026-290 344,-749 235-642,151-37-3351,-422 93 1840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1374 6681,'15'-15'5914,"28"-36"-4301,-3 3-1065,87-88 259,38-45-523,186-217 151,25 29 1483,-224 220-1522,-149 146-666,0 0 0,0 0 0,0 1 0,0-1 0,0 1 0,0 0 0,1 0 1,-1 0-1,8-2 0,-9 16-872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1233 3073,'0'0'138,"-1"0"-1,1-1 1,0 1 0,0-1 0,-1 1 0,1-1 0,0 1-1,0-1 1,-1 1 0,1-1 0,0 1 0,0-1 0,0 1 0,0-1-1,0 1 1,0-1 0,0 1 0,0-1 0,0 0 0,0 1 0,0-1-1,0 1 1,1-1 0,-1 1 0,0-1 0,0 1 0,0-1 0,1 1-1,-1-1 1,0 1 0,1 0 0,-1-1 0,0 1 0,1-1 0,0 1-1,14-27 3249,-15 27-3303,24-34 1431,0 2 0,51-52 0,67-48-1580,-124 115 212,129-102-150,187-116-1,-282 200 41,583-411-79,-621 437-178,-9 6-255,-1-1 1,1 1-1,-1-1 0,1 0 0,-1 0 0,7-9 1,-6 3-1210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7 984 7098,'-7'1'3738,"13"-7"-2755,15-9-927,313-210 14,362-220 125,-455 324-7,19-13-4066,-199 96 2526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15 950 5113,'-14'16'3583,"14"-16"-3494,0 1-1,0-1 1,0 0-1,0 1 1,0-1 0,0 0-1,0 1 1,0-1-1,0 0 1,0 1-1,0-1 1,0 0 0,0 1-1,0-1 1,0 0-1,0 1 1,0-1 0,1 0-1,-1 1 1,0-1-1,0 0 1,0 1-1,1-1 1,-1 0 0,0 0-1,0 1 1,0-1-1,1 0 1,-1 0-1,0 0 1,1 1 0,1-1 130,0 1 0,0-1 0,0 1 0,0-1 0,0 0 1,0 0-1,1 0 0,-1 0 0,0 0 0,0 0 1,0 0-1,0-1 0,0 1 0,0-1 0,0 0 0,4-1 1,108-53 1548,167-105 0,-114 59-1876,685-338-253,-590 323 63,-98 46-2550,-97 38 1377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16 748 7482,'-1'0'31,"-1"6"157,-1-1-1,1 1 1,0-1-1,0 1 1,-1 10-1,3-15-167,0 0 0,0-1 0,0 1 0,0 0 0,0 0 0,0-1 0,0 1 0,0 0 0,1 0 0,-1-1 0,0 1-1,0 0 1,1 0 0,-1-1 0,1 1 0,-1 0 0,0-1 0,1 1 0,-1-1 0,1 1 0,0 0 0,0 0 39,1-1 0,-1 1 1,0-1-1,1 1 0,-1-1 1,0 0-1,1 1 0,-1-1 0,0 0 1,1 0-1,-1 0 0,1 0 1,-1 0-1,0-1 0,1 1 1,1-1-1,32-7 1358,0-1 0,0-3 0,58-27 0,95-63-32,-28 15-1329,848-350-82,-701 336-3491,-241 86 1933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13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15 550 12987,'-1'0'101,"0"1"0,0-1 1,0 1-1,0 0 1,0-1-1,1 1 0,-1 0 1,0-1-1,0 1 0,0 0 1,1 0-1,-1 0 0,0 0 1,1 0-1,-1 0 1,0 2-1,1-3-36,1 1 0,-1-1-1,1 0 1,-1 1 0,1-1 0,-1 0 0,1 0 0,-1 0-1,1 1 1,-1-1 0,1 0 0,-1 0 0,1 0 0,-1 0-1,1 0 1,0 0 0,-1 0 0,1 0 0,-1 0 0,1 0-1,-1 0 1,2-1 0,48-10 1352,28-13-992,1026-290 344,-749 235-642,151-37-3351,-422 93 1840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1384 0 2721,'-26'2'497,"-1"1"1,2 1 0,-1 1 0,-44 16-1,-27 5 791,-170 23 2908,-249 59-1235,427-82-2474,-95 24-2845,153-44-1043,6-4 1332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16:35:21.561"/>
    </inkml:context>
    <inkml:brush xml:id="br0">
      <inkml:brushProperty name="width" value="0.1" units="cm"/>
      <inkml:brushProperty name="height" value="0.1" units="cm"/>
      <inkml:brushProperty name="color" value="#4472C4"/>
    </inkml:brush>
  </inkml:definitions>
  <inkml:trace contextRef="#ctx0" brushRef="#br0">0 4700 744,'9'-13'4767,"13"-10"-2319,-19 20-2153,57-59 3233,-21 20-2774,2 2-1,1 2 1,78-54-1,-48 47-700,-15 12-35,-1-3 1,-3-2 0,80-73-1,29-80 214,-23 25 178,-112 137-357,1 2-1,2 1 1,50-35-1,-28 28-23,5-3-14,-1-3 1,61-55-1,36-69 10,-103 106-13,101-91 0,-71 88-4,108-60-1,-116 77 26,-1-3 0,97-83 0,-72 38 30,108-91 26,109-37 174,-117 87 113,-79 49-211,71-47-49,190-172 1,-322 251-94,2 2 0,2 3 0,131-75 0,44-15 25,-195 107-38,0-1-1,-2-2 0,50-53 1,-27 17-2,66-68 7,-100 110-13,1 1 0,60-40 0,-15 23-152,147-59 0,-6 4-760,-179 79 887,-1-3 0,-1 0 0,-1-3 0,30-26-1,-38 26 27,2 2-1,0 0 0,2 2 0,0 1 1,60-30-1,-73 43-145,-1 0 0,0-1 0,-1-1 0,0 0 0,0-1 0,18-17 1,-14 9-328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6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1460 23 992,'-1'-1'-2,"1"0"0,0 0 0,-1 0 1,0 0-1,1 0 0,-1-1 0,0 1 0,1 0 0,-1 0 0,0 1 0,0-1 0,0 0 0,0 0 0,0 0 1,0 0-1,0 1 0,0-1 0,0 1 0,0-1 0,0 1 0,-2-1 0,0 0 57,-1 0 1,0 0-1,1 1 0,-1-1 0,1 1 0,-1 0 0,-5 1 1,-1 0 431,0 1 0,0 0 1,0 1-1,-16 6 1,-94 53 1906,44-21-2342,-201 120 1793,-53 27 5180,-89 12-5073,412-197-1976,-8 5-657,-1-1 0,0 0-1,-18 4 1,4-5-752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1240 0 5753,'-89'41'3966,"0"1"-4327,-2-7 550,1 5 0,-97 59 0,135-68-340,-235 135 1701,197-119-1643,-119 45-1,177-84-2121,9-5 887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7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1681 1 8658,'-29'8'872,"-16"10"496,-8 4-672,-17 5-375,-11 1-41,-10 0-80,-7-2-80,-17 5-72,-6 4-48,-17 10 0,-2 5-24,11 0 152,4 2 96,14-11 24,9-3-176,13-2-1240,9-2-1073,16-6 1097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8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2017 43 1504,'0'-1'40,"1"0"-1,-1 0 1,0 0-1,1-1 1,-1 1-1,0 0 0,0 0 1,0-1-1,0 1 1,0 0-1,0-1 1,0 1-1,0 0 1,-1 0-1,1-1 0,0 1 1,-1 0-1,1 0 1,-1 0-1,1 0 1,-1 0-1,0-1 1,1 1-1,-1 0 1,0 0-1,0 0 0,0 1 1,0-1-1,0 0 1,0 0-1,0 0 1,-1 0-1,-3 0 225,0-1 1,0 2-1,0-1 1,-1 0-1,1 1 0,0 0 1,-6 1-1,-32 1 2535,0 3-1,-83 20 1,-85 36-925,158-44-1828,-786 304 3029,554-204-1999,137-72-2181,-2-15-4397,91-23 2651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1433 1 2457,'-7'0'323,"1"-1"1,-1 2-1,0-1 1,0 1 0,1 0-1,-1 0 1,1 1 0,-1 0-1,1 0 1,-9 4 0,-11 3 897,-234 85 2892,99-33-3947,-520 210 5341,618-238-4893,31-15-761,-1-2 0,-54 19 0,78-35-1340,20-13 484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9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1690 18 3113,'9'-3'-340,"19"-6"1971,-28 9-1602,0 0-1,0 0 0,0 0 1,0 0-1,0 0 0,0-1 0,0 1 1,0 0-1,0 0 0,0 0 1,0 0-1,0 0 0,0 0 1,0 0-1,0 0 0,0 0 1,0-1-1,0 1 0,0 0 0,0 0 1,0 0-1,0 0 0,0 0 1,0 0-1,0 0 0,0 0 1,0 0-1,0-1 0,0 1 1,0 0-1,0 0 0,0 0 0,0 0 1,0 0-1,0 0 0,0 0 1,0 0-1,-1 0 0,1 0 1,0 0-1,0 0 0,0-1 1,0 1-1,0 0 0,0 0 0,0 0 1,0 0-1,0 0 0,-1 0 1,1 0-1,0 0 0,0 0 1,0 0-1,0 0 0,0 0 1,0 0-1,0 0 0,0 0 0,0 0 1,-1 0-1,1 0 0,0 0 1,0 0-1,0 0 0,0 0 1,0 1-1,-22-4 2097,1 4-1672,0 0 0,0 1 0,0 1-1,0 1 1,0 1 0,-23 9 0,-122 55-1404,94-37 432,-22 8-446,-250 111-1094,118-41 4138,-166 80 5682,219-125-7421,133-55-1032,15-8 233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0:5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1204 1 2809,'-93'12'89,"-103"29"-1,146-27 215,0 3-1,1 1 0,-74 40 1,-344 223 9979,441-265-9519,2 1 0,-31 28 1,48-38-996,0 0-1,0 0 1,1 0 0,0 1 0,0 0 0,1 0 0,0 1-1,1-1 1,0 1 0,0 0 0,-3 11 0,4-3-1211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1501 1 7666,'-3'4'63,"0"1"1,0-1 0,0 1 0,-1-1 0,1 0-1,-1 0 1,0-1 0,-1 1 0,1-1 0,-6 4-1,-54 25-63,48-24 65,-380 200 1317,321-164-1141,-413 262 124,396-238 202,-88 62 2143,57-53-4088,103-67 477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1324 2 6369,'0'-1'985,"-12"13"1215,-11 7-1624,-22 12-456,-12 9 8,-15 16 440,-7 6 305,-11 6 519,-6 1 104,-7-2-712,-4 2-216,-10 15-408,2 2-120,4-3-56,6-6-8,26-20-648,12-6-1336,21-16 1080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1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0 424,'4'0'-56,"-3"4"40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16:35:39.870"/>
    </inkml:context>
    <inkml:brush xml:id="br0">
      <inkml:brushProperty name="width" value="0.1" units="cm"/>
      <inkml:brushProperty name="height" value="0.1" units="cm"/>
      <inkml:brushProperty name="color" value="#4472C4"/>
    </inkml:brush>
  </inkml:definitions>
  <inkml:trace contextRef="#ctx0" brushRef="#br0">3 215 2264,'2'-15'355,"1"0"-1,8-28 0,-7 29 461,0 0 0,-1 0 0,2-20 0,-6 31-236,1-1 0,0 0 0,-1 0 1,0 1-1,0-1 0,0 1 0,0-1 0,-1 1 1,1-1-1,-1 1 0,0 0 0,0 0 0,0 0 1,0 0-1,0 0 0,-1 0 0,0 0 1,-3-2-1,5 12-425,4 5-224,3-1 108,1-1 1,0-1-1,1 1 0,12 11 1,10 13 109,-25-27-130,70 87 70,67 114-1,-119-173-86,1-1 0,44 49 0,67 55-1,5 5 0,-100-99 1,11 12 6,-1 3-1,51 81 1,-32-24 0,-28-44 12,3-1-1,63 76 1,52 48 22,-121-143-24,59 107 0,-15-6 33,7-4 0,174 220 0,-37-103 369,423 382 0,-92-89-184,-358-356-229,308 244 0,-334-321 1,-21-17 12,196 168 171,-296-237-142,2-3 0,2-1 1,2-4-1,97 41 1,258 71 67,18 7 170,-188-35 80,114 46-53,-248-127-285,1-4 0,2-5 0,0-5 1,156 10-1,-215-27-13,358 20 138,-292-23-95,178-21 0,344-110-1,-349 63-22,-235 56-25,0-3 0,-2-2 1,0-3-1,0-2 0,71-39 0,24-31-8,68-38-1,-164 102 27,-1-3 0,-2-2-1,-2-2 1,0-3 0,58-57 0,95-148-45,11-10-100,-116 169 98,-27 26 69,-63 50-16,-1 0 0,1-1 0,10-16-1,17-21 21,-4 15-47,0-2 1,-3-1-1,-1-1 0,-1-2 0,38-73 0,-40 63 114,-18 67-515,2-12 218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1542 1 3041,'-48'21'1232,"-12"5"2449,-10 2-169,-18 5-1271,-6 2-737,-25 9-872,-10 6-71,-12 12 183,-6 8 184,17-5 72,10-3-64,20-17-232,16-12-183,15-7-313,10-7-208,20-10-649,9-5-647,16-10 664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1555 0 5497,'-428'131'2995,"-132"52"300,376-101-800,-41 17-1282,73-43-6831,146-55 3567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1031 1 6225,'-60'16'416,"-14"6"129,-4 4-233,-17 9 360,-5-2 392,-7 6 976,-4 0 417,12-1-409,14 2-415,16-2-665,12-3-488,16-7-1040,3-8-1040,21-8 855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 2240,'-35'-3'-32,"-10"3"104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2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785 0 1992,'-52'24'689,"-13"6"1191,-3 7 472,-3 13-895,-9 2-97,-2 6-544,-4 0 56,10-6 321,7 0 31,18-5-248,12-2-528,15-10-1752,7-6-2105,13-13 1921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1902 1 3089,'0'0'9,"1"1"1,-1-1 0,0 1-1,1-1 1,-1 0 0,0 1-1,0-1 1,1 1-1,-1 0 1,0-1 0,0 1-1,0-1 1,0 1 0,1-1-1,-1 1 1,0-1 0,0 1-1,0 0 1,0-1 0,0 1-1,-1-1 1,1 1-1,0-1 1,0 1 0,0-1-1,0 1 1,0-1 0,-1 1-1,1-1 1,0 1 0,-1-1-1,1 1 1,0-1 0,-1 1-1,0 0 1,-20 17 147,-8-3 832,-1-1-1,-1-2 1,0-1 0,-51 11 0,31-8 371,-192 62 2286,-114 66-2731,301-117-918,-306 143 180,13 21 972,271-142-824,-80 52-3053,135-84 1369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 0 4089,'-3'3'134,"-1"0"0,1-1 0,-1 1 0,0-1 0,0 0 0,0 0 0,0-1 0,0 1 0,0-1 0,0 0 0,-8 1 0,-26 9 270,-50 25 139,-201 92 1903,-157 140 3993,326-184-4090,-167 155 0,261-215-2185,-100 102-1296,101-94 565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31:0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1337 1 2385,'-33'33'440,"-10"5"520,-17 7 896,-10 6 345,-18 17 927,-10 3 105,-16 1-1201,-6 0-495,-5 1-713,-1 6-344,11-2-248,8-3-88,15-20-216,14-9-664,11-18 448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19.822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7129 1945 2032,'17'4'10835,"-20"-3"-10556,1-1-1,0-1 1,0 1 0,-1 0 0,1 0-1,0-1 1,0 0 0,0 1 0,0-1-1,0 0 1,0 0 0,0 0 0,0 0-1,0 0 1,0 0 0,0-1 0,-2-2-1,-30-27 803,-38-65-362,49 63-194,-2 1-1,-42-43 1,18 32-261,-3 1 1,-93-56-1,29 35-142,-137-55 0,132 65-79,-128-76 0,91 35 50,-4 7-1,-4 8 1,-3 6 0,-193-54 0,-157-43-70,162 51-45,102 37 21,93 31-8,-211-36 1,-173 1-18,80 30-18,313 46 7,-165 11 1,-157 34-52,-33 1 80,318-24 9,-140 4-89,264-20 52,52 2 25,1 0 0,-1 2 0,0-1 0,0 2 0,0 0 0,-20 4 0,-13 4-49,76-39-4347,-1 10 2704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24.437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51 322 1592,'-2'1'341,"0"-1"0,0 0 0,-1 0 0,1 1 0,0-1 0,0 1 0,0 0 0,0 0 0,0 0 0,0 0 0,1 0 0,-1 0 0,-22 21 9439,60-51-5787,29-5-3392,-40 21-178,61-32-24,-3-4 0,112-86 0,-185 126-398,1 1 1,0 0-1,0 1 0,14-7 0,-12 12-438,-10 10-742,-10 13-1245,-8 5 586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16:35:42.332"/>
    </inkml:context>
    <inkml:brush xml:id="br0">
      <inkml:brushProperty name="width" value="0.1" units="cm"/>
      <inkml:brushProperty name="height" value="0.1" units="cm"/>
      <inkml:brushProperty name="color" value="#4472C4"/>
    </inkml:brush>
  </inkml:definitions>
  <inkml:trace contextRef="#ctx0" brushRef="#br0">478 46 2401,'-3'8'10536,"-4"12"-7998,0-12-2383,-1 1 0,0-1 0,0 0 0,-1-1-1,0 0 1,-17 11 0,-67 28 480,66-34-376,2 1-1,-31 19 0,30-12-43,-42 44 0,1-1-147,64-60-71,-16 13 8,18-16-7,1 1 0,-1-1-1,1 0 1,-1 1 0,1-1-1,-1 1 1,1-1 0,-1 1-1,1-1 1,0 1-1,-1-1 1,1 1 0,0 0-1,-1-1 1,1 1 0,0 0-1,0-1 1,-1 1 0,1 0-1,0-1 1,0 1 0,0 0-1,0-1 1,0 2 0,1-2-3,0 1 0,0-1 1,0 0-1,0 1 0,0-1 0,0 0 1,0 0-1,0 1 0,0-1 1,0 0-1,0 0 0,0 0 1,0 0-1,0-1 0,0 1 0,0 0 1,0 0-1,0-1 0,0 1 1,0 0-1,0-1 0,0 1 1,1-2-1,28-13-50,-27 14 44,20-15-94,0 0 0,-1-2 1,-1 0-1,-1-1 0,32-40 0,-25 28-120,61-54 0,-67 67 178,28-33 0,-31 32 52,38-34 0,-56 53 7,0 0-1,0 0 1,0 0 0,0 0 0,1-1-1,-1 1 1,0 0 0,0 0 0,0 0-1,0 0 1,1 0 0,-1 0-1,0-1 1,0 1 0,0 0 0,1 0-1,-1 0 1,0 0 0,0 0 0,0 0-1,1 0 1,-1 0 0,0 0 0,0 0-1,1 0 1,-1 0 0,0 0-1,0 0 1,0 0 0,1 0 0,-1 0-1,0 1 1,0-1 0,0 0 0,1 0-1,-1 0 1,0 0 0,0 0 0,0 0-1,0 1 1,1-1 0,-1 0-1,0 0 1,0 0 0,0 0 0,0 1-1,0-1 1,0 0 0,1 0 0,0 18 425,-7 31 29,4-38-422,-6 79 624,5 167 1,3-242-847,1 0-1,1 0 0,0 0 0,10 29 1,-3-20-369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24.870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0 18 5529,'4'-14'7455,"-3"12"-7041,0 2-262,-1 0-1,1-1 1,-1 1 0,1 0 0,-1 0 0,1 0 0,-1 0-1,1 0 1,-1 0 0,1 0 0,-1 0 0,1 0-1,-1 0 1,1 0 0,-1 0 0,1 0 0,-1 0 0,1 1-1,-1-1 1,1 0 0,-1 0 0,0 1 0,1-1 0,30 26 1346,-23-18-851,247 193 3116,-13-12-4762,-217-165-1378,-5 0 679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35.631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961 3780 1856,'15'13'4803,"-15"-13"-4665,1 1 0,0 0-1,-1 0 1,1-1 0,-1 1-1,1 0 1,-1 0 0,1 0-1,-1 0 1,0 0 0,1 0 0,-1 0-1,0-1 1,0 1 0,0 0-1,1 0 1,-1 0 0,0 0-1,-1 0 1,1 0 0,0 0-1,0 0 1,0 0 0,-1 0 0,1 0-1,-1 1 1,0-1-64,1 0 1,-1-1-1,0 1 0,0-1 1,0 1-1,1-1 0,-1 1 1,0-1-1,0 0 0,0 0 1,0 1-1,0-1 1,0 0-1,0 0 0,1 0 1,-1 0-1,0 0 0,0 0 1,0 0-1,0 0 0,0 0 1,0 0-1,0-1 0,0 1 1,0 0-1,0 0 1,-1-1-1,-26-12 1749,26 12-1459,-7-4-169,1-1 1,1 1 0,-1-1 0,1 0-1,0 0 1,1-1 0,-1 0-1,2 0 1,-11-15 0,-1-9-75,-19-41 1,17 32 125,-79-204 1146,44 103-1052,-198-447 265,192 428-487,8-2-1,-47-251 0,2-347 112,82 572 40,-21-379 1164,35 441-1296,-3-92-360,0 198-854,8 45-5755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37.580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217 0 1056,'-6'14'8938,"-10"19"-6385,-10 9-1774,1 1 1,2 1 0,3 1-1,-17 54 1,20-45-690,3 2 0,3 0 0,2 1 0,2 0 0,2 69 0,7-107-283,0-12-105,0-8-411,3-30 199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21:42:37.897"/>
    </inkml:context>
    <inkml:brush xml:id="br0">
      <inkml:brushProperty name="width" value="0.1" units="cm"/>
      <inkml:brushProperty name="height" value="0.1" units="cm"/>
      <inkml:brushProperty name="color" value="#ED7D31"/>
    </inkml:brush>
  </inkml:definitions>
  <inkml:trace contextRef="#ctx0" brushRef="#br0">1 0 1928,'0'10'841,"1"1"863,2 8 1289,3 0 15,4 12-343,3 5-545,9 12-855,2 4-177,5 11-320,0 3-256,-4 1-240,-2-3-104,-6-13-112,0-9-408,-7-23-3073,-4-12 2169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30T16:35:57.324"/>
    </inkml:context>
    <inkml:brush xml:id="br0">
      <inkml:brushProperty name="width" value="0.1" units="cm"/>
      <inkml:brushProperty name="height" value="0.1" units="cm"/>
      <inkml:brushProperty name="color" value="#4472C4"/>
    </inkml:brush>
  </inkml:definitions>
  <inkml:trace contextRef="#ctx0" brushRef="#br0">1 33 2545,'5'-3'7814,"18"-2"-5632,34-3-1562,441-8 2456,-498 16-3065,0 0 1,1-1-1,-1 1 0,0 0 1,0 0-1,1 0 1,-1 0-1,0 1 0,1-1 1,-1 0-1,0 0 1,0 0-1,1 0 0,-1 0 1,0 0-1,0 0 1,1 0-1,-1 0 0,0 1 1,0-1-1,0 0 0,1 0 1,-1 0-1,0 0 1,0 1-1,0-1 0,0 0 1,1 0-1,-1 1 1,0-1-1,0 0 0,0 0 1,0 1-1,0-1 1,0 0-1,1 1 0,-7 12 551,-23 23 592,9-12-629,7-4-237,-133 190 1956,133-192-2636,-21 40 0,28-44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1:36:07.5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264 0 7266,'-25'0'571,"-94"3"3566,102-2-3268,-1 1-1,1 1 0,0 1 0,-26 8 0,43-12-850,0 0 0,-1 0 0,1 0 0,-1 1 0,1-1 0,0 0 0,-1 0 0,1 0 0,0 0 0,-1 1 0,1-1 0,0 0 0,-1 0 0,1 0 0,0 1 0,0-1 0,-1 0 0,1 1 0,0-1 0,0 0 0,0 1 0,-1-1 0,1 0 0,0 1 0,0-1 0,0 0 0,0 1 0,0-1 0,-1 0 0,1 1 0,0-1 0,0 0 0,0 1 0,0-1 0,0 1 0,0-1 0,0 0 0,0 1 0,1-1 0,-1 0 0,0 1 0,0-1 0,0 1 0,0-1 0,0 0 0,1 1 0,-1-1 0,0 0 0,0 0 0,1 1 0,-1 0 0,18 13 82,-16-12-83,98 63 55,-50-34-44,64 52 0,-74-48-21,-3 2 0,56 71 0,51 94 52,27 34 130,-109-165 10,76 67-1,83 56 249,-75-68-244,-35-25-98,81 70-26,245 146-2205,-324-246 1195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1:36:11.5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1443 192,'-1'0'16,"1"-1"-1,0 1 1,0 0-1,-1-1 1,1 1-1,0-1 1,0 1-1,0-1 1,0 1-1,0-1 1,0 1-1,-1-1 1,1 1-1,0-1 1,0 1-1,0-1 1,1 1 0,-1-1-1,0 1 1,0-1-1,0 1 1,0-1-1,0 1 1,1 0-1,-1-1 1,0 1-1,0-1 1,0 1-1,1-1 1,-1 1-1,0 0 1,1-1-1,0 1 1,16-18 1057,-7 9-433,85-93 3416,-31 38-2155,113-87 1,353-207 1616,247-132-4567,-596 369-1431,4 6 929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11:41:03.2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 0 7266,'-20'0'571,"-74"2"3566,80-1-3268,0 1-1,0 0 0,0 1 0,-19 7 0,32-10-850,1 0 0,0 0 0,-1 0 0,1 0 0,0 0 0,0 1 0,-1-1 0,1 0 0,0 0 0,-1 0 0,1 0 0,0 0 0,0 1 0,0-1 0,-1 0 0,1 0 0,0 0 0,0 1 0,0-1 0,-1 0 0,1 0 0,0 1 0,0-1 0,0 0 0,0 1 0,0-1 0,-1 0 0,1 0 0,0 1 0,0-1 0,0 0 0,0 1 0,0-1 0,0 0 0,0 0 0,0 1 0,0-1 0,0 0 0,0 1 0,1-1 0,-1 0 0,0 1 0,0-1 0,0 0 0,0 0 0,0 1 0,0-1 0,1 0 0,-1 0 0,0 1 0,1-1 0,13 12 82,-13-11-83,79 51 55,-41-28-44,52 42 0,-60-38-21,-1 2 0,44 55 0,41 76 52,20 26 130,-86-131 10,61 54-1,66 44 249,-61-54-244,-27-19-98,65 54-26,194 117-2205,-257-196 1195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2DF97-4890-413E-902C-3C1B0BF4D216}" type="datetimeFigureOut">
              <a:rPr lang="LID4096" smtClean="0"/>
              <a:t>07/09/2025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9F311-45F8-49FD-A232-6B2B35FC405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666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5999-5355-4A54-8F17-C095E6DC7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2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5999-5355-4A54-8F17-C095E6DC7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This is very fast, but only finds a MAXIMAL matching, so it’s limited by 1/2  approximation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F311-45F8-49FD-A232-6B2B35FC4050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755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F311-45F8-49FD-A232-6B2B35FC4050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295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4A52C-F464-2954-F555-19161D74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AD40A-9FE2-1856-FD76-05DE81516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24B02F5-A820-502E-18BE-43CCA51AD6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200" dirty="0"/>
                  <a:t>Then, we again use [Behnezhad 21] oracle for the </a:t>
                </a:r>
                <a:r>
                  <a:rPr lang="pl-PL" sz="1200" i="1" dirty="0"/>
                  <a:t>b</a:t>
                </a:r>
                <a:r>
                  <a:rPr lang="pl-PL" sz="1200" dirty="0"/>
                  <a:t>-matching. When seeing edge </a:t>
                </a:r>
                <a14:m>
                  <m:oMath xmlns:m="http://schemas.openxmlformats.org/officeDocument/2006/math">
                    <m:r>
                      <a:rPr lang="pl-PL" sz="12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l-PL" sz="1200" dirty="0"/>
                  <a:t>, to check whether </a:t>
                </a:r>
                <a14:m>
                  <m:oMath xmlns:m="http://schemas.openxmlformats.org/officeDocument/2006/math">
                    <m:r>
                      <a:rPr lang="pl-PL" sz="12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pl-PL" sz="1200" dirty="0"/>
                  <a:t> is between matched and unmatched vertex,</a:t>
                </a:r>
                <a:br>
                  <a:rPr lang="pl-PL" sz="1200" dirty="0"/>
                </a:br>
                <a:r>
                  <a:rPr lang="pl-PL" sz="1200" dirty="0"/>
                  <a:t>it invokes the inner oracle.</a:t>
                </a: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24B02F5-A820-502E-18BE-43CCA51AD66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200" dirty="0"/>
                  <a:t>Then, we again use [Behnezhad 21] oracle for the </a:t>
                </a:r>
                <a:r>
                  <a:rPr lang="pl-PL" sz="1200" i="1" dirty="0"/>
                  <a:t>b</a:t>
                </a:r>
                <a:r>
                  <a:rPr lang="pl-PL" sz="1200" dirty="0"/>
                  <a:t>-matching. When seeing edge </a:t>
                </a:r>
                <a:r>
                  <a:rPr lang="pl-PL" sz="1200" i="0">
                    <a:latin typeface="Cambria Math" panose="02040503050406030204" pitchFamily="18" charset="0"/>
                  </a:rPr>
                  <a:t>𝑒</a:t>
                </a:r>
                <a:r>
                  <a:rPr lang="pl-PL" sz="1200" dirty="0"/>
                  <a:t>, to check whether </a:t>
                </a:r>
                <a:r>
                  <a:rPr lang="pl-PL" sz="1200" i="0">
                    <a:latin typeface="Cambria Math" panose="02040503050406030204" pitchFamily="18" charset="0"/>
                  </a:rPr>
                  <a:t>𝑒</a:t>
                </a:r>
                <a:r>
                  <a:rPr lang="pl-PL" sz="1200" dirty="0"/>
                  <a:t> is between matched and unmatched vertex,</a:t>
                </a:r>
                <a:br>
                  <a:rPr lang="pl-PL" sz="1200" dirty="0"/>
                </a:br>
                <a:r>
                  <a:rPr lang="pl-PL" sz="1200" dirty="0"/>
                  <a:t>it invokes the inner oracle.</a:t>
                </a:r>
              </a:p>
              <a:p>
                <a:endParaRPr lang="LID4096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44AB2-6969-B1A0-3E47-0B21CD2C6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F311-45F8-49FD-A232-6B2B35FC4050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970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F45C6-7B8D-1038-A219-6E4FB43E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17219-B73B-13FD-A6A4-DE450C1E5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3C73F-A047-19DF-C5B2-588DB6314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8A15-654A-7CBC-A7B1-F17070C60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F311-45F8-49FD-A232-6B2B35FC4050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687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2B7A-CA3C-4BD8-E57D-F83602113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25BE2-9C6E-59CC-CED6-7B4AFF73B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B057F-6050-083C-FD81-BD51B4E01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F076B-E577-49F5-F4B6-D46BEA136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59F311-45F8-49FD-A232-6B2B35FC4050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071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3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1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CFA5C-A636-4E9E-9DCB-16889A086153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180B-9D1F-46D2-88DC-1DDB9D960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image" Target="../media/image34.png"/><Relationship Id="rId7" Type="http://schemas.openxmlformats.org/officeDocument/2006/relationships/customXml" Target="../ink/ink7.xml"/><Relationship Id="rId12" Type="http://schemas.openxmlformats.org/officeDocument/2006/relationships/customXml" Target="../ink/ink9.xml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10" Type="http://schemas.openxmlformats.org/officeDocument/2006/relationships/customXml" Target="../ink/ink8.xml"/><Relationship Id="rId4" Type="http://schemas.openxmlformats.org/officeDocument/2006/relationships/image" Target="../media/image51.png"/><Relationship Id="rId9" Type="http://schemas.openxmlformats.org/officeDocument/2006/relationships/image" Target="../media/image57.png"/><Relationship Id="rId1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customXml" Target="../ink/ink15.xml"/><Relationship Id="rId42" Type="http://schemas.openxmlformats.org/officeDocument/2006/relationships/image" Target="../media/image82.png"/><Relationship Id="rId47" Type="http://schemas.openxmlformats.org/officeDocument/2006/relationships/customXml" Target="../ink/ink34.xml"/><Relationship Id="rId63" Type="http://schemas.openxmlformats.org/officeDocument/2006/relationships/customXml" Target="../ink/ink42.xml"/><Relationship Id="rId68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5.png"/><Relationship Id="rId29" Type="http://schemas.openxmlformats.org/officeDocument/2006/relationships/customXml" Target="../ink/ink21.xml"/><Relationship Id="rId11" Type="http://schemas.openxmlformats.org/officeDocument/2006/relationships/image" Target="../media/image72.png"/><Relationship Id="rId24" Type="http://schemas.openxmlformats.org/officeDocument/2006/relationships/image" Target="../media/image79.png"/><Relationship Id="rId32" Type="http://schemas.openxmlformats.org/officeDocument/2006/relationships/customXml" Target="../ink/ink24.xml"/><Relationship Id="rId37" Type="http://schemas.openxmlformats.org/officeDocument/2006/relationships/customXml" Target="../ink/ink29.xml"/><Relationship Id="rId40" Type="http://schemas.openxmlformats.org/officeDocument/2006/relationships/image" Target="../media/image81.png"/><Relationship Id="rId45" Type="http://schemas.openxmlformats.org/officeDocument/2006/relationships/customXml" Target="../ink/ink33.xml"/><Relationship Id="rId53" Type="http://schemas.openxmlformats.org/officeDocument/2006/relationships/customXml" Target="../ink/ink37.xml"/><Relationship Id="rId58" Type="http://schemas.openxmlformats.org/officeDocument/2006/relationships/image" Target="../media/image90.png"/><Relationship Id="rId66" Type="http://schemas.openxmlformats.org/officeDocument/2006/relationships/image" Target="../media/image94.png"/><Relationship Id="rId74" Type="http://schemas.openxmlformats.org/officeDocument/2006/relationships/image" Target="../media/image98.png"/><Relationship Id="rId5" Type="http://schemas.openxmlformats.org/officeDocument/2006/relationships/image" Target="../media/image67.png"/><Relationship Id="rId61" Type="http://schemas.openxmlformats.org/officeDocument/2006/relationships/customXml" Target="../ink/ink41.xml"/><Relationship Id="rId19" Type="http://schemas.openxmlformats.org/officeDocument/2006/relationships/customXml" Target="../ink/ink14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Relationship Id="rId27" Type="http://schemas.openxmlformats.org/officeDocument/2006/relationships/customXml" Target="../ink/ink19.xml"/><Relationship Id="rId30" Type="http://schemas.openxmlformats.org/officeDocument/2006/relationships/customXml" Target="../ink/ink22.xml"/><Relationship Id="rId35" Type="http://schemas.openxmlformats.org/officeDocument/2006/relationships/customXml" Target="../ink/ink27.xml"/><Relationship Id="rId43" Type="http://schemas.openxmlformats.org/officeDocument/2006/relationships/customXml" Target="../ink/ink32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64" Type="http://schemas.openxmlformats.org/officeDocument/2006/relationships/image" Target="../media/image93.png"/><Relationship Id="rId69" Type="http://schemas.openxmlformats.org/officeDocument/2006/relationships/customXml" Target="../ink/ink45.xml"/><Relationship Id="rId8" Type="http://schemas.openxmlformats.org/officeDocument/2006/relationships/image" Target="../media/image69.png"/><Relationship Id="rId51" Type="http://schemas.openxmlformats.org/officeDocument/2006/relationships/customXml" Target="../ink/ink36.xml"/><Relationship Id="rId72" Type="http://schemas.openxmlformats.org/officeDocument/2006/relationships/image" Target="../media/image97.png"/><Relationship Id="rId3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5.xml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59" Type="http://schemas.openxmlformats.org/officeDocument/2006/relationships/customXml" Target="../ink/ink40.xml"/><Relationship Id="rId67" Type="http://schemas.openxmlformats.org/officeDocument/2006/relationships/customXml" Target="../ink/ink44.xml"/><Relationship Id="rId20" Type="http://schemas.openxmlformats.org/officeDocument/2006/relationships/image" Target="../media/image77.png"/><Relationship Id="rId41" Type="http://schemas.openxmlformats.org/officeDocument/2006/relationships/customXml" Target="../ink/ink31.xml"/><Relationship Id="rId54" Type="http://schemas.openxmlformats.org/officeDocument/2006/relationships/image" Target="../media/image88.png"/><Relationship Id="rId62" Type="http://schemas.openxmlformats.org/officeDocument/2006/relationships/image" Target="../media/image92.png"/><Relationship Id="rId7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customXml" Target="../ink/ink20.xml"/><Relationship Id="rId36" Type="http://schemas.openxmlformats.org/officeDocument/2006/relationships/customXml" Target="../ink/ink28.xml"/><Relationship Id="rId49" Type="http://schemas.openxmlformats.org/officeDocument/2006/relationships/customXml" Target="../ink/ink35.xml"/><Relationship Id="rId57" Type="http://schemas.openxmlformats.org/officeDocument/2006/relationships/customXml" Target="../ink/ink39.xml"/><Relationship Id="rId10" Type="http://schemas.openxmlformats.org/officeDocument/2006/relationships/image" Target="../media/image71.png"/><Relationship Id="rId31" Type="http://schemas.openxmlformats.org/officeDocument/2006/relationships/customXml" Target="../ink/ink23.xml"/><Relationship Id="rId44" Type="http://schemas.openxmlformats.org/officeDocument/2006/relationships/image" Target="../media/image83.png"/><Relationship Id="rId52" Type="http://schemas.openxmlformats.org/officeDocument/2006/relationships/image" Target="../media/image87.png"/><Relationship Id="rId60" Type="http://schemas.openxmlformats.org/officeDocument/2006/relationships/image" Target="../media/image91.png"/><Relationship Id="rId65" Type="http://schemas.openxmlformats.org/officeDocument/2006/relationships/customXml" Target="../ink/ink43.xml"/><Relationship Id="rId73" Type="http://schemas.openxmlformats.org/officeDocument/2006/relationships/customXml" Target="../ink/ink47.xml"/><Relationship Id="rId4" Type="http://schemas.openxmlformats.org/officeDocument/2006/relationships/image" Target="../media/image66.png"/><Relationship Id="rId9" Type="http://schemas.openxmlformats.org/officeDocument/2006/relationships/image" Target="../media/image70.png"/><Relationship Id="rId13" Type="http://schemas.openxmlformats.org/officeDocument/2006/relationships/customXml" Target="../ink/ink11.xml"/><Relationship Id="rId18" Type="http://schemas.openxmlformats.org/officeDocument/2006/relationships/image" Target="../media/image76.png"/><Relationship Id="rId39" Type="http://schemas.openxmlformats.org/officeDocument/2006/relationships/customXml" Target="../ink/ink30.xml"/><Relationship Id="rId34" Type="http://schemas.openxmlformats.org/officeDocument/2006/relationships/customXml" Target="../ink/ink26.xml"/><Relationship Id="rId50" Type="http://schemas.openxmlformats.org/officeDocument/2006/relationships/image" Target="../media/image86.png"/><Relationship Id="rId55" Type="http://schemas.openxmlformats.org/officeDocument/2006/relationships/customXml" Target="../ink/ink38.xml"/><Relationship Id="rId7" Type="http://schemas.openxmlformats.org/officeDocument/2006/relationships/image" Target="../media/image65.png"/><Relationship Id="rId71" Type="http://schemas.openxmlformats.org/officeDocument/2006/relationships/customXml" Target="../ink/ink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09.png"/><Relationship Id="rId26" Type="http://schemas.openxmlformats.org/officeDocument/2006/relationships/image" Target="../media/image113.png"/><Relationship Id="rId3" Type="http://schemas.openxmlformats.org/officeDocument/2006/relationships/image" Target="../media/image1110.png"/><Relationship Id="rId21" Type="http://schemas.openxmlformats.org/officeDocument/2006/relationships/customXml" Target="../ink/ink51.xml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16" Type="http://schemas.openxmlformats.org/officeDocument/2006/relationships/image" Target="../media/image108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04.png"/><Relationship Id="rId24" Type="http://schemas.openxmlformats.org/officeDocument/2006/relationships/image" Target="../media/image112.png"/><Relationship Id="rId5" Type="http://schemas.openxmlformats.org/officeDocument/2006/relationships/image" Target="../media/image133.png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10" Type="http://schemas.openxmlformats.org/officeDocument/2006/relationships/image" Target="../media/image103.png"/><Relationship Id="rId19" Type="http://schemas.openxmlformats.org/officeDocument/2006/relationships/customXml" Target="../ink/ink50.xml"/><Relationship Id="rId4" Type="http://schemas.openxmlformats.org/officeDocument/2006/relationships/image" Target="../media/image99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110.png"/><Relationship Id="rId7" Type="http://schemas.openxmlformats.org/officeDocument/2006/relationships/image" Target="../media/image100.png"/><Relationship Id="rId1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16.png"/><Relationship Id="rId5" Type="http://schemas.openxmlformats.org/officeDocument/2006/relationships/image" Target="../media/image133.png"/><Relationship Id="rId10" Type="http://schemas.openxmlformats.org/officeDocument/2006/relationships/image" Target="../media/image115.png"/><Relationship Id="rId4" Type="http://schemas.openxmlformats.org/officeDocument/2006/relationships/image" Target="../media/image99.png"/><Relationship Id="rId9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10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3.png"/><Relationship Id="rId4" Type="http://schemas.openxmlformats.org/officeDocument/2006/relationships/image" Target="../media/image99.png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30.png"/><Relationship Id="rId5" Type="http://schemas.openxmlformats.org/officeDocument/2006/relationships/image" Target="../media/image26.pn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3.png"/><Relationship Id="rId4" Type="http://schemas.openxmlformats.org/officeDocument/2006/relationships/image" Target="../media/image12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image" Target="../media/image24.png"/><Relationship Id="rId21" Type="http://schemas.openxmlformats.org/officeDocument/2006/relationships/customXml" Target="../ink/ink6.xml"/><Relationship Id="rId7" Type="http://schemas.openxmlformats.org/officeDocument/2006/relationships/image" Target="../media/image28.png"/><Relationship Id="rId12" Type="http://schemas.openxmlformats.org/officeDocument/2006/relationships/customXml" Target="../ink/ink1.xml"/><Relationship Id="rId17" Type="http://schemas.openxmlformats.org/officeDocument/2006/relationships/customXml" Target="../ink/ink4.xml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9.jpg"/><Relationship Id="rId24" Type="http://schemas.openxmlformats.org/officeDocument/2006/relationships/image" Target="../media/image41.png"/><Relationship Id="rId5" Type="http://schemas.openxmlformats.org/officeDocument/2006/relationships/image" Target="../media/image26.png"/><Relationship Id="rId15" Type="http://schemas.openxmlformats.org/officeDocument/2006/relationships/customXml" Target="../ink/ink3.xml"/><Relationship Id="rId23" Type="http://schemas.openxmlformats.org/officeDocument/2006/relationships/image" Target="../media/image40.png"/><Relationship Id="rId10" Type="http://schemas.openxmlformats.org/officeDocument/2006/relationships/image" Target="../media/image31.png"/><Relationship Id="rId19" Type="http://schemas.openxmlformats.org/officeDocument/2006/relationships/customXml" Target="../ink/ink5.xml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customXml" Target="../ink/ink2.xml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3.png"/><Relationship Id="rId5" Type="http://schemas.openxmlformats.org/officeDocument/2006/relationships/image" Target="../media/image26.png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D17C021-2224-4D29-BD50-7AEBE94735E4}"/>
                  </a:ext>
                </a:extLst>
              </p:cNvPr>
              <p:cNvSpPr/>
              <p:nvPr/>
            </p:nvSpPr>
            <p:spPr>
              <a:xfrm>
                <a:off x="1119151" y="1179646"/>
                <a:ext cx="9953698" cy="18497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l-PL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0.51</m:t>
                    </m:r>
                  </m:oMath>
                </a14:m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-Approximation of Maximum Matching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Sublinear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l-P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pl-P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p>
                        <m:r>
                          <a:rPr kumimoji="0" lang="pl-PL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1.5</m:t>
                        </m:r>
                      </m:sup>
                    </m:sSup>
                  </m:oMath>
                </a14:m>
                <a:r>
                  <a:rPr kumimoji="0" lang="pl-PL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Time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D17C021-2224-4D29-BD50-7AEBE9473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51" y="1179646"/>
                <a:ext cx="9953698" cy="18497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887AD0-8F43-4497-A78E-D284D2EA77D7}"/>
              </a:ext>
            </a:extLst>
          </p:cNvPr>
          <p:cNvSpPr txBox="1"/>
          <p:nvPr/>
        </p:nvSpPr>
        <p:spPr>
          <a:xfrm>
            <a:off x="0" y="62607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10.07.2025 ICALP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CCF4A-A8E0-9889-C55A-A2E83CCC6434}"/>
              </a:ext>
            </a:extLst>
          </p:cNvPr>
          <p:cNvSpPr txBox="1"/>
          <p:nvPr/>
        </p:nvSpPr>
        <p:spPr>
          <a:xfrm>
            <a:off x="1119151" y="3341152"/>
            <a:ext cx="3216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Sepideh Mahabadi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E7C56-863B-DC16-E5EF-6453DEE73B51}"/>
              </a:ext>
            </a:extLst>
          </p:cNvPr>
          <p:cNvSpPr txBox="1"/>
          <p:nvPr/>
        </p:nvSpPr>
        <p:spPr>
          <a:xfrm>
            <a:off x="8064639" y="3354521"/>
            <a:ext cx="300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Jakub Tarnawski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C081E-7628-338A-85E9-96AA763C435D}"/>
              </a:ext>
            </a:extLst>
          </p:cNvPr>
          <p:cNvSpPr txBox="1"/>
          <p:nvPr/>
        </p:nvSpPr>
        <p:spPr>
          <a:xfrm>
            <a:off x="4392949" y="3341151"/>
            <a:ext cx="340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Mohammad Roghani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Stanford,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MSR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earing a blue head scarf&#10;&#10;AI-generated content may be incorrect.">
            <a:extLst>
              <a:ext uri="{FF2B5EF4-FFF2-40B4-BE49-F238E27FC236}">
                <a16:creationId xmlns:a16="http://schemas.microsoft.com/office/drawing/2014/main" id="{FA38DA5D-A041-154F-6AE2-2EA5E271B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6" y="4308628"/>
            <a:ext cx="1673035" cy="1673035"/>
          </a:xfrm>
          <a:prstGeom prst="rect">
            <a:avLst/>
          </a:prstGeom>
        </p:spPr>
      </p:pic>
      <p:pic>
        <p:nvPicPr>
          <p:cNvPr id="10" name="Picture 9" descr="A person in a black jacket&#10;&#10;AI-generated content may be incorrect.">
            <a:extLst>
              <a:ext uri="{FF2B5EF4-FFF2-40B4-BE49-F238E27FC236}">
                <a16:creationId xmlns:a16="http://schemas.microsoft.com/office/drawing/2014/main" id="{2FC2193E-6F49-98D5-A699-E3B52703A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t="13528" r="19139" b="26162"/>
          <a:stretch>
            <a:fillRect/>
          </a:stretch>
        </p:blipFill>
        <p:spPr>
          <a:xfrm>
            <a:off x="5257021" y="4308628"/>
            <a:ext cx="1677957" cy="16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1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13E1E-20A2-59B0-C733-8C6F8429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RGMM oracle </a:t>
            </a:r>
            <a:r>
              <a:rPr lang="pl-PL" b="1" dirty="0">
                <a:solidFill>
                  <a:schemeClr val="accent1"/>
                </a:solidFill>
              </a:rPr>
              <a:t>[Behnezhad 21]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B83C12-5A5A-0C4C-4BEA-CC389C297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484" y="1675744"/>
                <a:ext cx="10515600" cy="4967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Sublinear algorithm for </a:t>
                </a:r>
                <a:r>
                  <a:rPr lang="pl-PL" b="1" dirty="0"/>
                  <a:t>maximal</a:t>
                </a:r>
                <a:r>
                  <a:rPr lang="pl-PL" dirty="0"/>
                  <a:t> matching</a:t>
                </a:r>
                <a:br>
                  <a:rPr lang="pl-PL" dirty="0"/>
                </a:br>
                <a:r>
                  <a:rPr lang="pl-PL" dirty="0"/>
                  <a:t>(so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dirty="0"/>
                  <a:t>-apx to maximum matching)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pPr marL="0" indent="0">
                  <a:buNone/>
                </a:pPr>
                <a:br>
                  <a:rPr lang="pl-PL" dirty="0"/>
                </a:br>
                <a:br>
                  <a:rPr lang="pl-PL" dirty="0"/>
                </a:b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dirty="0"/>
                  <a:t>: fixed (</a:t>
                </a:r>
                <a:r>
                  <a:rPr lang="pl-PL" b="1" dirty="0"/>
                  <a:t>r</a:t>
                </a:r>
                <a:r>
                  <a:rPr lang="pl-PL" dirty="0"/>
                  <a:t>andom </a:t>
                </a:r>
                <a:r>
                  <a:rPr lang="pl-PL" b="1" dirty="0"/>
                  <a:t>g</a:t>
                </a:r>
                <a:r>
                  <a:rPr lang="pl-PL" dirty="0"/>
                  <a:t>reedy) </a:t>
                </a:r>
                <a:r>
                  <a:rPr lang="pl-PL" b="1" dirty="0"/>
                  <a:t>m</a:t>
                </a:r>
                <a:r>
                  <a:rPr lang="pl-PL" dirty="0"/>
                  <a:t>aximal </a:t>
                </a:r>
                <a:r>
                  <a:rPr lang="pl-PL" b="1" dirty="0"/>
                  <a:t>m</a:t>
                </a:r>
                <a:r>
                  <a:rPr lang="pl-PL" dirty="0"/>
                  <a:t>atching</a:t>
                </a:r>
                <a:br>
                  <a:rPr lang="pl-PL" dirty="0"/>
                </a:br>
                <a:r>
                  <a:rPr lang="pl-PL" dirty="0"/>
                  <a:t>						(RGMM)</a:t>
                </a:r>
                <a:br>
                  <a:rPr lang="pl-PL" dirty="0"/>
                </a:b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l-PL" dirty="0"/>
                  <a:t>: average degree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B83C12-5A5A-0C4C-4BEA-CC389C297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484" y="1675744"/>
                <a:ext cx="10515600" cy="4967652"/>
              </a:xfrm>
              <a:blipFill>
                <a:blip r:embed="rId3"/>
                <a:stretch>
                  <a:fillRect l="-1217" t="-2086" b="-31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86DEE20-F00D-C4FD-6168-14A4AEC608CA}"/>
              </a:ext>
            </a:extLst>
          </p:cNvPr>
          <p:cNvGrpSpPr/>
          <p:nvPr/>
        </p:nvGrpSpPr>
        <p:grpSpPr>
          <a:xfrm>
            <a:off x="6339738" y="2139051"/>
            <a:ext cx="4770053" cy="1483568"/>
            <a:chOff x="1575525" y="1394389"/>
            <a:chExt cx="3487355" cy="108462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ED2D51A-547D-E0F5-C169-F0EB9C24E58F}"/>
                </a:ext>
              </a:extLst>
            </p:cNvPr>
            <p:cNvSpPr/>
            <p:nvPr/>
          </p:nvSpPr>
          <p:spPr>
            <a:xfrm>
              <a:off x="1915886" y="1394389"/>
              <a:ext cx="2856411" cy="1084627"/>
            </a:xfrm>
            <a:prstGeom prst="ellipse">
              <a:avLst/>
            </a:prstGeom>
            <a:solidFill>
              <a:srgbClr val="00B0F0">
                <a:alpha val="2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A7EC67-AE91-F8E9-A54E-E2DD201AD7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6122" y="1889072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329447-DC15-AC33-1241-8BE29C3CAE85}"/>
                </a:ext>
              </a:extLst>
            </p:cNvPr>
            <p:cNvCxnSpPr>
              <a:cxnSpLocks/>
              <a:stCxn id="46" idx="3"/>
              <a:endCxn id="44" idx="7"/>
            </p:cNvCxnSpPr>
            <p:nvPr/>
          </p:nvCxnSpPr>
          <p:spPr>
            <a:xfrm flipH="1">
              <a:off x="3377098" y="1643864"/>
              <a:ext cx="371003" cy="25223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F4AF9E-43BE-C36A-0837-89770D9DB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1071" y="1602888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6D9CE6-C0C3-9717-B9ED-DE651B968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098" y="1745980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EB40F3-A6A7-7F49-7180-47289CB931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4098" y="1945211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174A7FC-1361-74A2-6998-10D49F065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6122" y="2182286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DA572B9-1BE0-7066-DC34-EF33D9ED33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2289" y="2129348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CC31BEA-2713-D5CC-324C-BF0D973C4ED0}"/>
                </a:ext>
              </a:extLst>
            </p:cNvPr>
            <p:cNvCxnSpPr>
              <a:cxnSpLocks/>
              <a:stCxn id="48" idx="2"/>
              <a:endCxn id="44" idx="6"/>
            </p:cNvCxnSpPr>
            <p:nvPr/>
          </p:nvCxnSpPr>
          <p:spPr>
            <a:xfrm flipH="1" flipV="1">
              <a:off x="3384128" y="1913075"/>
              <a:ext cx="339970" cy="5613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9CEA144-2FCD-902B-2643-F1C671CE83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1416" y="1937078"/>
              <a:ext cx="0" cy="24520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A513E1-E56B-1886-9EE7-F7A298058C10}"/>
                </a:ext>
              </a:extLst>
            </p:cNvPr>
            <p:cNvCxnSpPr>
              <a:cxnSpLocks/>
              <a:stCxn id="50" idx="7"/>
              <a:endCxn id="44" idx="2"/>
            </p:cNvCxnSpPr>
            <p:nvPr/>
          </p:nvCxnSpPr>
          <p:spPr>
            <a:xfrm flipV="1">
              <a:off x="2903265" y="1913075"/>
              <a:ext cx="432857" cy="22330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C982071-94DA-22DC-1C99-95E8A1781C79}"/>
                </a:ext>
              </a:extLst>
            </p:cNvPr>
            <p:cNvCxnSpPr>
              <a:cxnSpLocks/>
              <a:stCxn id="44" idx="1"/>
              <a:endCxn id="47" idx="5"/>
            </p:cNvCxnSpPr>
            <p:nvPr/>
          </p:nvCxnSpPr>
          <p:spPr>
            <a:xfrm flipH="1" flipV="1">
              <a:off x="3028074" y="1786956"/>
              <a:ext cx="315078" cy="10914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D98445-51B9-2F6C-8717-3E0564789DAF}"/>
                </a:ext>
              </a:extLst>
            </p:cNvPr>
            <p:cNvCxnSpPr>
              <a:cxnSpLocks/>
              <a:endCxn id="50" idx="2"/>
            </p:cNvCxnSpPr>
            <p:nvPr/>
          </p:nvCxnSpPr>
          <p:spPr>
            <a:xfrm>
              <a:off x="2556984" y="1967435"/>
              <a:ext cx="305305" cy="18591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353E6F7-BE5B-CC4F-85FC-2FC52A3A9C7D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2405874" y="2153351"/>
              <a:ext cx="448151" cy="10985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9424447-0F7E-B694-D6CA-C77D7938C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8978" y="1927219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B723640-3475-2ECA-0A75-9705BC5A8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98" y="2256176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4D02DF-8F11-66B4-3CDB-815AF782C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8934" y="1975225"/>
              <a:ext cx="339970" cy="5613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155CA1A-0ABE-DB79-7477-22E111735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8904" y="2011676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25CA44C-8404-4F20-8041-ED9239E6B2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89077" y="1650017"/>
              <a:ext cx="309827" cy="19663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09160C8-3284-5C1E-CB66-27F3B72D386C}"/>
                </a:ext>
              </a:extLst>
            </p:cNvPr>
            <p:cNvCxnSpPr>
              <a:cxnSpLocks/>
              <a:endCxn id="46" idx="6"/>
            </p:cNvCxnSpPr>
            <p:nvPr/>
          </p:nvCxnSpPr>
          <p:spPr>
            <a:xfrm flipH="1">
              <a:off x="3789077" y="1626891"/>
              <a:ext cx="59133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E6C033-8CCE-4718-0861-79B38F265F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8459" y="1842440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EA05948-72DF-BAEB-6E79-1159DB90A9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0411" y="1604567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B9F157D-146A-4BD0-0617-8E5BFFDE6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6019" y="1503581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310F74-7516-B795-6E94-15BA4C9CB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7614" y="1626014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0E18CA8-9359-A866-8BE5-C0928B2F4C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2968" y="1745980"/>
              <a:ext cx="48006" cy="4800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78FFDA9-AD43-1346-6F0C-7645E6E5BA81}"/>
                </a:ext>
              </a:extLst>
            </p:cNvPr>
            <p:cNvCxnSpPr>
              <a:cxnSpLocks/>
              <a:stCxn id="47" idx="2"/>
              <a:endCxn id="67" idx="6"/>
            </p:cNvCxnSpPr>
            <p:nvPr/>
          </p:nvCxnSpPr>
          <p:spPr>
            <a:xfrm flipH="1">
              <a:off x="2610974" y="1769983"/>
              <a:ext cx="376124" cy="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E9F886F-50EE-6ADE-9666-7711B3386A57}"/>
                </a:ext>
              </a:extLst>
            </p:cNvPr>
            <p:cNvCxnSpPr>
              <a:cxnSpLocks/>
              <a:stCxn id="47" idx="2"/>
              <a:endCxn id="66" idx="6"/>
            </p:cNvCxnSpPr>
            <p:nvPr/>
          </p:nvCxnSpPr>
          <p:spPr>
            <a:xfrm flipH="1" flipV="1">
              <a:off x="2715620" y="1650017"/>
              <a:ext cx="271478" cy="11996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64F1E10-2E57-2CD9-7451-4B504BE5DDE1}"/>
                </a:ext>
              </a:extLst>
            </p:cNvPr>
            <p:cNvCxnSpPr>
              <a:cxnSpLocks/>
              <a:stCxn id="47" idx="0"/>
              <a:endCxn id="65" idx="2"/>
            </p:cNvCxnSpPr>
            <p:nvPr/>
          </p:nvCxnSpPr>
          <p:spPr>
            <a:xfrm flipH="1" flipV="1">
              <a:off x="2806019" y="1527584"/>
              <a:ext cx="205082" cy="21839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2D190B9-0AB4-BA30-DE92-3E7934EFAE1C}"/>
                    </a:ext>
                  </a:extLst>
                </p:cNvPr>
                <p:cNvSpPr txBox="1"/>
                <p:nvPr/>
              </p:nvSpPr>
              <p:spPr>
                <a:xfrm>
                  <a:off x="3193848" y="1602888"/>
                  <a:ext cx="275668" cy="2857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2D190B9-0AB4-BA30-DE92-3E7934EFA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848" y="1602888"/>
                  <a:ext cx="275668" cy="285749"/>
                </a:xfrm>
                <a:prstGeom prst="rect">
                  <a:avLst/>
                </a:prstGeom>
                <a:blipFill>
                  <a:blip r:embed="rId4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CC49E2B-3F6A-C609-FC3B-38785AA05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17" y="1501225"/>
              <a:ext cx="448151" cy="10985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5F22572-6D70-16DA-9D38-ABB418A8D893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4428417" y="1628570"/>
              <a:ext cx="615358" cy="1036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7351D6E-4964-5AA4-5FF7-64EA72B9379B}"/>
                </a:ext>
              </a:extLst>
            </p:cNvPr>
            <p:cNvCxnSpPr>
              <a:cxnSpLocks/>
              <a:stCxn id="64" idx="4"/>
            </p:cNvCxnSpPr>
            <p:nvPr/>
          </p:nvCxnSpPr>
          <p:spPr>
            <a:xfrm>
              <a:off x="4404414" y="1652573"/>
              <a:ext cx="658466" cy="265036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0124066-0852-E9EA-8CB4-3477425A9E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7846" y="2299228"/>
              <a:ext cx="448151" cy="10985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FBAA2F1-67AD-5FEF-E76A-2D27F7363ED1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V="1">
              <a:off x="1744084" y="2256176"/>
              <a:ext cx="644817" cy="24003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3BFF115-D035-2114-CB15-43DF7F09EB0A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 flipV="1">
              <a:off x="1575525" y="1753010"/>
              <a:ext cx="994473" cy="17344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49A88D3-B8D4-F445-E1C5-52CC71E5F2C0}"/>
                </a:ext>
              </a:extLst>
            </p:cNvPr>
            <p:cNvCxnSpPr>
              <a:cxnSpLocks/>
              <a:endCxn id="67" idx="7"/>
            </p:cNvCxnSpPr>
            <p:nvPr/>
          </p:nvCxnSpPr>
          <p:spPr>
            <a:xfrm>
              <a:off x="1618806" y="1728382"/>
              <a:ext cx="985138" cy="24628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A5B57A7-F31C-24B2-8CFE-9FB81712F077}"/>
                </a:ext>
              </a:extLst>
            </p:cNvPr>
            <p:cNvCxnSpPr>
              <a:cxnSpLocks/>
              <a:endCxn id="65" idx="1"/>
            </p:cNvCxnSpPr>
            <p:nvPr/>
          </p:nvCxnSpPr>
          <p:spPr>
            <a:xfrm>
              <a:off x="1915886" y="1510256"/>
              <a:ext cx="897163" cy="35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7319C31-7F33-7C27-A65F-AEF3220E610E}"/>
                  </a:ext>
                </a:extLst>
              </p:cNvPr>
              <p:cNvSpPr/>
              <p:nvPr/>
            </p:nvSpPr>
            <p:spPr>
              <a:xfrm>
                <a:off x="1082209" y="2864762"/>
                <a:ext cx="3400533" cy="21269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800" b="1" dirty="0">
                    <a:solidFill>
                      <a:schemeClr val="bg1"/>
                    </a:solidFill>
                  </a:rPr>
                  <a:t>Local RGMM oracle:</a:t>
                </a:r>
                <a:br>
                  <a:rPr lang="pl-PL" sz="2800" dirty="0">
                    <a:solidFill>
                      <a:schemeClr val="bg1"/>
                    </a:solidFill>
                  </a:rPr>
                </a:br>
                <a:r>
                  <a:rPr lang="pl-PL" sz="2800" dirty="0">
                    <a:solidFill>
                      <a:schemeClr val="bg1"/>
                    </a:solidFill>
                  </a:rPr>
                  <a:t>for vertex 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2800" dirty="0">
                    <a:solidFill>
                      <a:schemeClr val="bg1"/>
                    </a:solidFill>
                  </a:rPr>
                  <a:t>,</a:t>
                </a:r>
                <a:br>
                  <a:rPr lang="pl-PL" sz="2800" dirty="0">
                    <a:solidFill>
                      <a:schemeClr val="bg1"/>
                    </a:solidFill>
                  </a:rPr>
                </a:br>
                <a:r>
                  <a:rPr lang="pl-PL" sz="2800" dirty="0">
                    <a:solidFill>
                      <a:schemeClr val="bg1"/>
                    </a:solidFill>
                  </a:rPr>
                  <a:t>says whether 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800" dirty="0">
                    <a:solidFill>
                      <a:schemeClr val="bg1"/>
                    </a:solidFill>
                  </a:rPr>
                </a:br>
                <a:r>
                  <a:rPr lang="pl-PL" sz="2800" dirty="0">
                    <a:solidFill>
                      <a:schemeClr val="bg1"/>
                    </a:solidFill>
                  </a:rPr>
                  <a:t>in time </a:t>
                </a:r>
                <a14:m>
                  <m:oMath xmlns:m="http://schemas.openxmlformats.org/officeDocument/2006/math">
                    <m:r>
                      <a:rPr lang="pl-PL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7319C31-7F33-7C27-A65F-AEF3220E6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09" y="2864762"/>
                <a:ext cx="3400533" cy="2126964"/>
              </a:xfrm>
              <a:prstGeom prst="roundRect">
                <a:avLst/>
              </a:prstGeom>
              <a:blipFill>
                <a:blip r:embed="rId5"/>
                <a:stretch>
                  <a:fillRect l="-537" b="-2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9F47B92-8000-215F-B339-6F8B31E24AFE}"/>
                  </a:ext>
                </a:extLst>
              </p:cNvPr>
              <p:cNvSpPr txBox="1"/>
              <p:nvPr/>
            </p:nvSpPr>
            <p:spPr>
              <a:xfrm>
                <a:off x="7596772" y="4085925"/>
                <a:ext cx="4499744" cy="2417713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600" b="1" dirty="0"/>
                  <a:t>Algorithmic template:</a:t>
                </a:r>
              </a:p>
              <a:p>
                <a:r>
                  <a:rPr lang="pl-PL" sz="2600" dirty="0"/>
                  <a:t>given such an oracle </a:t>
                </a:r>
                <a14:m>
                  <m:oMath xmlns:m="http://schemas.openxmlformats.org/officeDocument/2006/math"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600" dirty="0"/>
                  <a:t>,</a:t>
                </a:r>
              </a:p>
              <a:p>
                <a:pPr/>
                <a:r>
                  <a:rPr lang="pl-PL" sz="2600" dirty="0"/>
                  <a:t>ask about </a:t>
                </a:r>
                <a14:m>
                  <m:oMath xmlns:m="http://schemas.openxmlformats.org/officeDocument/2006/math"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l-PL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sz="2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sz="2600" dirty="0"/>
                  <a:t> vertices</a:t>
                </a:r>
                <a:br>
                  <a:rPr lang="pl-PL" sz="2600" dirty="0"/>
                </a:br>
                <a:r>
                  <a:rPr lang="pl-PL" sz="2600" dirty="0"/>
                  <a:t>and return</a:t>
                </a:r>
                <a:br>
                  <a:rPr lang="pl-PL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l-PL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pl-PL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𝑦𝑒𝑠</m:t>
                              </m:r>
                            </m:e>
                          </m:d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9F47B92-8000-215F-B339-6F8B31E24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72" y="4085925"/>
                <a:ext cx="4499744" cy="2417713"/>
              </a:xfrm>
              <a:prstGeom prst="rect">
                <a:avLst/>
              </a:prstGeom>
              <a:blipFill>
                <a:blip r:embed="rId6"/>
                <a:stretch>
                  <a:fillRect l="-2013" t="-1238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51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5C320D-8CCF-3C71-B71C-600238F1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Two-pass semi-streaming algorithm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61E2C-0A46-23DB-CA23-6527A0FC8D1C}"/>
                  </a:ext>
                </a:extLst>
              </p:cNvPr>
              <p:cNvSpPr txBox="1"/>
              <p:nvPr/>
            </p:nvSpPr>
            <p:spPr>
              <a:xfrm>
                <a:off x="100239" y="1077600"/>
                <a:ext cx="5995762" cy="3693319"/>
              </a:xfrm>
              <a:prstGeom prst="rect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txBody>
              <a:bodyPr wrap="square" lIns="274320" tIns="182880" rIns="274320" bIns="182880" rtlCol="0">
                <a:spAutoFit/>
              </a:bodyPr>
              <a:lstStyle/>
              <a:p>
                <a:r>
                  <a:rPr lang="pl-PL" sz="2400" b="1" dirty="0"/>
                  <a:t>Pass 1: </a:t>
                </a:r>
                <a:r>
                  <a:rPr lang="pl-PL" sz="2400" dirty="0"/>
                  <a:t>construct </a:t>
                </a:r>
                <a:r>
                  <a:rPr lang="pl-PL" sz="2400" dirty="0">
                    <a:solidFill>
                      <a:schemeClr val="accent1"/>
                    </a:solidFill>
                  </a:rPr>
                  <a:t>maximal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pl-PL" sz="2400" b="0" dirty="0"/>
              </a:p>
              <a:p>
                <a:endParaRPr lang="pl-PL" sz="2400" dirty="0"/>
              </a:p>
              <a:p>
                <a:r>
                  <a:rPr lang="pl-PL" sz="2400" b="1" dirty="0"/>
                  <a:t>Pass 2: </a:t>
                </a:r>
                <a:r>
                  <a:rPr lang="pl-PL" sz="2400" b="1" i="1" dirty="0"/>
                  <a:t>augment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l-PL" sz="2400" b="1" i="1" dirty="0"/>
                  <a:t>:</a:t>
                </a:r>
                <a:br>
                  <a:rPr lang="pl-PL" sz="2400" b="1" i="1" dirty="0"/>
                </a:br>
                <a:r>
                  <a:rPr lang="pl-PL" sz="2400" dirty="0"/>
                  <a:t>construct </a:t>
                </a:r>
                <a:r>
                  <a:rPr lang="pl-PL" sz="2400" dirty="0">
                    <a:solidFill>
                      <a:srgbClr val="548235"/>
                    </a:solidFill>
                  </a:rPr>
                  <a:t>maximal </a:t>
                </a:r>
                <a:r>
                  <a:rPr lang="pl-PL" sz="2400" i="1" dirty="0">
                    <a:solidFill>
                      <a:srgbClr val="548235"/>
                    </a:solidFill>
                  </a:rPr>
                  <a:t>b</a:t>
                </a:r>
                <a:r>
                  <a:rPr lang="pl-PL" sz="2400" dirty="0">
                    <a:solidFill>
                      <a:srgbClr val="548235"/>
                    </a:solidFill>
                  </a:rPr>
                  <a:t>-matching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548235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pl-PL" sz="2400" b="0" dirty="0">
                    <a:solidFill>
                      <a:srgbClr val="548235"/>
                    </a:solidFill>
                  </a:rPr>
                </a:br>
                <a:r>
                  <a:rPr lang="pl-PL" sz="2400" dirty="0"/>
                  <a:t>between matched and unmatched vertices.</a:t>
                </a:r>
                <a:br>
                  <a:rPr lang="pl-PL" sz="2400" dirty="0"/>
                </a:br>
                <a:r>
                  <a:rPr lang="pl-PL" sz="2400" dirty="0"/>
                  <a:t>Capacity of matched vertices is </a:t>
                </a:r>
                <a14:m>
                  <m:oMath xmlns:m="http://schemas.openxmlformats.org/officeDocument/2006/math">
                    <m:r>
                      <a:rPr lang="pl-PL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l-PL" sz="2400" dirty="0"/>
                  <a:t>,</a:t>
                </a:r>
                <a:br>
                  <a:rPr lang="pl-PL" sz="2400" dirty="0"/>
                </a:br>
                <a:r>
                  <a:rPr lang="pl-PL" sz="2400" dirty="0"/>
                  <a:t>capacity of unmatched vertices is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l-PL" sz="2400" dirty="0"/>
                  <a:t>.</a:t>
                </a:r>
              </a:p>
              <a:p>
                <a:endParaRPr lang="pl-PL" sz="2400" dirty="0"/>
              </a:p>
              <a:p>
                <a:r>
                  <a:rPr lang="pl-PL" sz="2400" b="1" dirty="0"/>
                  <a:t>Return </a:t>
                </a:r>
                <a:r>
                  <a:rPr lang="pl-PL" sz="2400" dirty="0"/>
                  <a:t>maximum matching in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pl-P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D61E2C-0A46-23DB-CA23-6527A0FC8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9" y="1077600"/>
                <a:ext cx="5995762" cy="369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4445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C6142A-F5CA-5078-11C9-7B6650D49F5A}"/>
              </a:ext>
            </a:extLst>
          </p:cNvPr>
          <p:cNvSpPr txBox="1"/>
          <p:nvPr/>
        </p:nvSpPr>
        <p:spPr>
          <a:xfrm>
            <a:off x="7569843" y="882153"/>
            <a:ext cx="25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[Konrad, Naidu 21]</a:t>
            </a:r>
            <a:endParaRPr lang="LID4096" sz="2400" dirty="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E36C78-E675-CB19-F54B-FA16A1083FE2}"/>
              </a:ext>
            </a:extLst>
          </p:cNvPr>
          <p:cNvGrpSpPr/>
          <p:nvPr/>
        </p:nvGrpSpPr>
        <p:grpSpPr>
          <a:xfrm>
            <a:off x="6530757" y="1610777"/>
            <a:ext cx="5561004" cy="3565129"/>
            <a:chOff x="895223" y="19772858"/>
            <a:chExt cx="5895212" cy="3779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733C1D-B97B-DD01-6C65-1B93A83ACE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08644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4B0738-DF11-2D65-8F0E-356ADEE49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222242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3E2B52-077D-B494-5363-EE5D4BB0F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0071" y="2087597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AFDA29-7B9A-D2DE-1155-738111B731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0071" y="22233934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2009CD-097F-79CD-87E2-C0358F27F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0899020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27ED6D-CCF0-3C5C-BC75-D745F64C0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2256977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D1A7DE-B067-2E58-9ABA-0A7F8923D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0910525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D91680-50D4-B335-E3DF-AFF9986BD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226848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2CCCA8-9378-92D1-9164-7816493F4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6580" y="2088749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DDF34E-101B-87D0-7660-FE3BBED93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6580" y="22245450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ECC94EF-B70F-72E2-2198-52A4F62228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089899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C8C71B-7CA1-FEFD-DA9B-46209465BB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225695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5C7315-E3BE-590E-4CEE-B423A20CD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38B335-6F1D-F100-DF8A-20A4CC71F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9241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34AF9C-D494-4B0F-D1FB-2FB9280EC3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1977285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340D7E-1A83-C19A-81FA-957403C36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1977285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C36D7E7-B82A-3528-FC42-BF3B6CD9BE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1192" y="1980052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B58E52-6D3C-2073-1857-C58B426E5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13ADE5D-55BA-6214-B4E2-2FAB6AC630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5708376-1160-FBA7-AA8F-5A8F2C28BB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9241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10921E-63D6-4897-7F87-5E6A8A281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340072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68D5E3D-E557-8B17-5F70-5685DCCDA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340072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9C5DB99-3FE8-FBC3-D2C7-A9722FD0F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7608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E5B5CF4-2A82-6017-2780-BE28AD683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C85B72-A0B1-7F11-E6B1-0BFE566A4EC1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940682" y="20991446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9C1CB-4A6B-03A6-44EA-D0AFAC8DA471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1905530" y="21002952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B5EDDC-EF79-8C42-8D0F-B42E2488AF1A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>
              <a:off x="2961098" y="21025995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A97539-2A5B-302E-4CD5-9CFF2F6B3DF3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3925946" y="21037500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9500779-4D41-B984-4247-8B37B0E4034B}"/>
                </a:ext>
              </a:extLst>
            </p:cNvPr>
            <p:cNvCxnSpPr>
              <a:cxnSpLocks/>
              <a:stCxn id="16" idx="4"/>
              <a:endCxn id="17" idx="0"/>
            </p:cNvCxnSpPr>
            <p:nvPr/>
          </p:nvCxnSpPr>
          <p:spPr>
            <a:xfrm>
              <a:off x="4932040" y="21014468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D546671-6E99-1CA5-E56B-3DCDD9D2B3B7}"/>
                </a:ext>
              </a:extLst>
            </p:cNvPr>
            <p:cNvCxnSpPr>
              <a:cxnSpLocks/>
              <a:stCxn id="18" idx="4"/>
              <a:endCxn id="19" idx="0"/>
            </p:cNvCxnSpPr>
            <p:nvPr/>
          </p:nvCxnSpPr>
          <p:spPr>
            <a:xfrm>
              <a:off x="5896888" y="21025974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F25F83-30C9-CA20-90F3-4629C89FEBB2}"/>
                </a:ext>
              </a:extLst>
            </p:cNvPr>
            <p:cNvCxnSpPr>
              <a:cxnSpLocks/>
              <a:stCxn id="20" idx="4"/>
              <a:endCxn id="8" idx="0"/>
            </p:cNvCxnSpPr>
            <p:nvPr/>
          </p:nvCxnSpPr>
          <p:spPr>
            <a:xfrm>
              <a:off x="940682" y="19924381"/>
              <a:ext cx="0" cy="94008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F0C7B64-41C7-7653-2A0B-923B06057EE8}"/>
                </a:ext>
              </a:extLst>
            </p:cNvPr>
            <p:cNvCxnSpPr>
              <a:cxnSpLocks/>
              <a:stCxn id="21" idx="4"/>
              <a:endCxn id="8" idx="7"/>
            </p:cNvCxnSpPr>
            <p:nvPr/>
          </p:nvCxnSpPr>
          <p:spPr>
            <a:xfrm flipH="1">
              <a:off x="972828" y="19924381"/>
              <a:ext cx="941873" cy="95868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76C061-3C3F-4E09-38BF-DB6E639CE37E}"/>
                </a:ext>
              </a:extLst>
            </p:cNvPr>
            <p:cNvCxnSpPr>
              <a:cxnSpLocks/>
              <a:stCxn id="21" idx="4"/>
              <a:endCxn id="10" idx="0"/>
            </p:cNvCxnSpPr>
            <p:nvPr/>
          </p:nvCxnSpPr>
          <p:spPr>
            <a:xfrm flipH="1">
              <a:off x="1905530" y="19924381"/>
              <a:ext cx="9170" cy="95159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378ADD-80B7-D352-BF00-23A319553488}"/>
                </a:ext>
              </a:extLst>
            </p:cNvPr>
            <p:cNvCxnSpPr>
              <a:cxnSpLocks/>
              <a:stCxn id="21" idx="4"/>
              <a:endCxn id="16" idx="1"/>
            </p:cNvCxnSpPr>
            <p:nvPr/>
          </p:nvCxnSpPr>
          <p:spPr>
            <a:xfrm>
              <a:off x="1914701" y="19924381"/>
              <a:ext cx="2985194" cy="98170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D08BC5-CC55-7BE1-3989-1F36A2418A81}"/>
                </a:ext>
              </a:extLst>
            </p:cNvPr>
            <p:cNvCxnSpPr>
              <a:cxnSpLocks/>
              <a:stCxn id="22" idx="4"/>
              <a:endCxn id="12" idx="0"/>
            </p:cNvCxnSpPr>
            <p:nvPr/>
          </p:nvCxnSpPr>
          <p:spPr>
            <a:xfrm>
              <a:off x="2961098" y="19899833"/>
              <a:ext cx="0" cy="99918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33E960-0044-A4CA-97E6-495E365D6B18}"/>
                </a:ext>
              </a:extLst>
            </p:cNvPr>
            <p:cNvCxnSpPr>
              <a:cxnSpLocks/>
              <a:stCxn id="23" idx="4"/>
              <a:endCxn id="14" idx="0"/>
            </p:cNvCxnSpPr>
            <p:nvPr/>
          </p:nvCxnSpPr>
          <p:spPr>
            <a:xfrm>
              <a:off x="3925946" y="19899833"/>
              <a:ext cx="0" cy="101069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DD2E81-BF7E-A98B-5245-3625D688E4C0}"/>
                </a:ext>
              </a:extLst>
            </p:cNvPr>
            <p:cNvCxnSpPr>
              <a:cxnSpLocks/>
              <a:stCxn id="24" idx="4"/>
              <a:endCxn id="16" idx="0"/>
            </p:cNvCxnSpPr>
            <p:nvPr/>
          </p:nvCxnSpPr>
          <p:spPr>
            <a:xfrm>
              <a:off x="4926652" y="19927501"/>
              <a:ext cx="5388" cy="95999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DBEF3A-87CE-D44A-918D-8FC3278EF7F0}"/>
                </a:ext>
              </a:extLst>
            </p:cNvPr>
            <p:cNvCxnSpPr>
              <a:cxnSpLocks/>
              <a:stCxn id="25" idx="4"/>
              <a:endCxn id="18" idx="0"/>
            </p:cNvCxnSpPr>
            <p:nvPr/>
          </p:nvCxnSpPr>
          <p:spPr>
            <a:xfrm>
              <a:off x="5896888" y="19924381"/>
              <a:ext cx="0" cy="97461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827E32-28CA-39A3-6942-1AD152808491}"/>
                </a:ext>
              </a:extLst>
            </p:cNvPr>
            <p:cNvCxnSpPr>
              <a:cxnSpLocks/>
              <a:stCxn id="9" idx="4"/>
              <a:endCxn id="26" idx="0"/>
            </p:cNvCxnSpPr>
            <p:nvPr/>
          </p:nvCxnSpPr>
          <p:spPr>
            <a:xfrm>
              <a:off x="940682" y="22349404"/>
              <a:ext cx="0" cy="107586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E54C3A-23F6-5CF7-56D5-0AB6CA36FFE4}"/>
                </a:ext>
              </a:extLst>
            </p:cNvPr>
            <p:cNvCxnSpPr>
              <a:cxnSpLocks/>
              <a:stCxn id="11" idx="4"/>
              <a:endCxn id="27" idx="0"/>
            </p:cNvCxnSpPr>
            <p:nvPr/>
          </p:nvCxnSpPr>
          <p:spPr>
            <a:xfrm>
              <a:off x="1905530" y="22360909"/>
              <a:ext cx="9170" cy="106436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9E70467-4D0B-98F0-7448-FC690C45490B}"/>
                </a:ext>
              </a:extLst>
            </p:cNvPr>
            <p:cNvCxnSpPr>
              <a:cxnSpLocks/>
              <a:stCxn id="13" idx="4"/>
              <a:endCxn id="28" idx="0"/>
            </p:cNvCxnSpPr>
            <p:nvPr/>
          </p:nvCxnSpPr>
          <p:spPr>
            <a:xfrm>
              <a:off x="2961098" y="22383952"/>
              <a:ext cx="0" cy="101677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6840B42-C360-BD3C-12DF-B2695F16BEA1}"/>
                </a:ext>
              </a:extLst>
            </p:cNvPr>
            <p:cNvCxnSpPr>
              <a:cxnSpLocks/>
              <a:stCxn id="15" idx="4"/>
              <a:endCxn id="29" idx="0"/>
            </p:cNvCxnSpPr>
            <p:nvPr/>
          </p:nvCxnSpPr>
          <p:spPr>
            <a:xfrm>
              <a:off x="3925946" y="22395458"/>
              <a:ext cx="0" cy="100526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9615014-9061-BD89-078E-C55AEF4DCDB7}"/>
                </a:ext>
              </a:extLst>
            </p:cNvPr>
            <p:cNvCxnSpPr>
              <a:cxnSpLocks/>
              <a:stCxn id="17" idx="4"/>
              <a:endCxn id="30" idx="0"/>
            </p:cNvCxnSpPr>
            <p:nvPr/>
          </p:nvCxnSpPr>
          <p:spPr>
            <a:xfrm>
              <a:off x="4932040" y="22372426"/>
              <a:ext cx="31028" cy="105284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EFCE0E1-A319-B7A9-60E5-640AFEFD0FF3}"/>
                </a:ext>
              </a:extLst>
            </p:cNvPr>
            <p:cNvCxnSpPr>
              <a:cxnSpLocks/>
              <a:stCxn id="19" idx="4"/>
              <a:endCxn id="31" idx="0"/>
            </p:cNvCxnSpPr>
            <p:nvPr/>
          </p:nvCxnSpPr>
          <p:spPr>
            <a:xfrm>
              <a:off x="5896888" y="22383931"/>
              <a:ext cx="0" cy="104133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7879B74C-7445-CF78-2F53-8B98E04521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141" y="19905787"/>
              <a:ext cx="864270" cy="100030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7C505AC2-7B37-98F2-FD34-FD1951365E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141" y="19881964"/>
              <a:ext cx="1948143" cy="10346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598BA02-02E4-F46E-EBB8-9865AEBE3C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52759" y="19881964"/>
              <a:ext cx="947135" cy="1024123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4A455AB2-2F60-EC88-E0BC-EDCB3955CC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71207" y="19857658"/>
              <a:ext cx="1925681" cy="1083515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846C8E92-6D70-C111-5C2A-ECA970A3F2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2827" y="22349403"/>
              <a:ext cx="914057" cy="11088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66039A09-7936-93C3-0D00-5F7604773FB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60159" y="22380116"/>
              <a:ext cx="1920327" cy="1091207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73E1A59-1C3B-E11A-94B8-E4FD54D26C1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961098" y="22349403"/>
              <a:ext cx="1947337" cy="11088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E2D38454-B1C4-E11C-6A34-444B4B88EC4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06558" y="22360908"/>
              <a:ext cx="2844870" cy="1138555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61">
                  <a:extLst>
                    <a:ext uri="{FF2B5EF4-FFF2-40B4-BE49-F238E27FC236}">
                      <a16:creationId xmlns:a16="http://schemas.microsoft.com/office/drawing/2014/main" id="{0586557D-0AE1-6BB7-11C6-8371210FDB40}"/>
                    </a:ext>
                  </a:extLst>
                </p:cNvPr>
                <p:cNvSpPr txBox="1"/>
                <p:nvPr/>
              </p:nvSpPr>
              <p:spPr>
                <a:xfrm>
                  <a:off x="1694565" y="21378459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0" name="TextBox 61">
                  <a:extLst>
                    <a:ext uri="{FF2B5EF4-FFF2-40B4-BE49-F238E27FC236}">
                      <a16:creationId xmlns:a16="http://schemas.microsoft.com/office/drawing/2014/main" id="{0586557D-0AE1-6BB7-11C6-8371210FD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565" y="21378459"/>
                  <a:ext cx="97966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1">
                  <a:extLst>
                    <a:ext uri="{FF2B5EF4-FFF2-40B4-BE49-F238E27FC236}">
                      <a16:creationId xmlns:a16="http://schemas.microsoft.com/office/drawing/2014/main" id="{37C3C543-9340-3429-35FE-F8DF506919B8}"/>
                    </a:ext>
                  </a:extLst>
                </p:cNvPr>
                <p:cNvSpPr txBox="1"/>
                <p:nvPr/>
              </p:nvSpPr>
              <p:spPr>
                <a:xfrm>
                  <a:off x="2026898" y="22631453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CA02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A02C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1" name="TextBox 61">
                  <a:extLst>
                    <a:ext uri="{FF2B5EF4-FFF2-40B4-BE49-F238E27FC236}">
                      <a16:creationId xmlns:a16="http://schemas.microsoft.com/office/drawing/2014/main" id="{37C3C543-9340-3429-35FE-F8DF50691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98" y="22631453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AA1E9D7-E85A-5599-4EBE-A4F1B2CBE596}"/>
                    </a:ext>
                  </a:extLst>
                </p:cNvPr>
                <p:cNvSpPr txBox="1"/>
                <p:nvPr/>
              </p:nvSpPr>
              <p:spPr>
                <a:xfrm>
                  <a:off x="5810775" y="20056215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𝑂𝑃𝑇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AA1E9D7-E85A-5599-4EBE-A4F1B2CBE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775" y="20056215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004E78-8247-E986-9DED-C0605E90FCAE}"/>
                  </a:ext>
                </a:extLst>
              </p:cNvPr>
              <p:cNvSpPr txBox="1"/>
              <p:nvPr/>
            </p:nvSpPr>
            <p:spPr>
              <a:xfrm>
                <a:off x="46358" y="4921263"/>
                <a:ext cx="6094070" cy="1227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(2−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≈0.58</m:t>
                    </m:r>
                  </m:oMath>
                </a14:m>
                <a:r>
                  <a:rPr lang="pl-PL" sz="2400" dirty="0"/>
                  <a:t>-approximation</a:t>
                </a:r>
              </a:p>
              <a:p>
                <a:endParaRPr lang="pl-PL" sz="2400" dirty="0"/>
              </a:p>
              <a:p>
                <a:r>
                  <a:rPr lang="pl-PL" sz="2400" dirty="0"/>
                  <a:t>We want to simulate this, but...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004E78-8247-E986-9DED-C0605E90F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8" y="4921263"/>
                <a:ext cx="6094070" cy="1227837"/>
              </a:xfrm>
              <a:prstGeom prst="rect">
                <a:avLst/>
              </a:prstGeom>
              <a:blipFill>
                <a:blip r:embed="rId7"/>
                <a:stretch>
                  <a:fillRect l="-1602" t="-990" b="-1089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DA36D8B9-5888-FF1C-1B39-BF134811642F}"/>
                  </a:ext>
                </a:extLst>
              </p:cNvPr>
              <p:cNvSpPr/>
              <p:nvPr/>
            </p:nvSpPr>
            <p:spPr>
              <a:xfrm>
                <a:off x="5997691" y="5514433"/>
                <a:ext cx="6094070" cy="1069706"/>
              </a:xfrm>
              <a:prstGeom prst="roundRect">
                <a:avLst>
                  <a:gd name="adj" fmla="val 11110"/>
                </a:avLst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182"/>
                <a:r>
                  <a:rPr lang="pl-PL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Challenge 1</a:t>
                </a:r>
                <a:r>
                  <a:rPr lang="en-US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:</a:t>
                </a:r>
                <a:r>
                  <a:rPr lang="pl-PL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we cannot materialize</a:t>
                </a:r>
                <a:b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</a:br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a maximal matching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 in sublinear time</a:t>
                </a:r>
                <a:endParaRPr lang="en-US" sz="24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DA36D8B9-5888-FF1C-1B39-BF134811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91" y="5514433"/>
                <a:ext cx="6094070" cy="1069706"/>
              </a:xfrm>
              <a:prstGeom prst="roundRect">
                <a:avLst>
                  <a:gd name="adj" fmla="val 11110"/>
                </a:avLst>
              </a:prstGeom>
              <a:blipFill>
                <a:blip r:embed="rId8"/>
                <a:stretch>
                  <a:fillRect l="-898" b="-1130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0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735E8-B733-7169-D24A-FE68DAC09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62701-3DDC-8FEF-8500-50B55BB0D374}"/>
                  </a:ext>
                </a:extLst>
              </p:cNvPr>
              <p:cNvSpPr txBox="1"/>
              <p:nvPr/>
            </p:nvSpPr>
            <p:spPr>
              <a:xfrm>
                <a:off x="100239" y="1077600"/>
                <a:ext cx="5995762" cy="3693319"/>
              </a:xfrm>
              <a:prstGeom prst="rect">
                <a:avLst/>
              </a:prstGeom>
              <a:noFill/>
              <a:ln w="4445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txBody>
              <a:bodyPr wrap="square" lIns="274320" tIns="182880" rIns="274320" bIns="182880" rtlCol="0">
                <a:spAutoFit/>
              </a:bodyPr>
              <a:lstStyle/>
              <a:p>
                <a:r>
                  <a:rPr lang="pl-PL" sz="2400" b="1" dirty="0"/>
                  <a:t>Pass 1: </a:t>
                </a:r>
                <a:r>
                  <a:rPr lang="pl-PL" sz="2400" dirty="0"/>
                  <a:t>construct </a:t>
                </a:r>
                <a:r>
                  <a:rPr lang="pl-PL" sz="2400" dirty="0">
                    <a:solidFill>
                      <a:schemeClr val="accent1"/>
                    </a:solidFill>
                  </a:rPr>
                  <a:t>maximal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pl-PL" sz="2400" b="0" dirty="0"/>
              </a:p>
              <a:p>
                <a:endParaRPr lang="pl-PL" sz="2400" dirty="0"/>
              </a:p>
              <a:p>
                <a:r>
                  <a:rPr lang="pl-PL" sz="2400" b="1" dirty="0"/>
                  <a:t>Pass 2: </a:t>
                </a:r>
                <a:r>
                  <a:rPr lang="pl-PL" sz="2400" b="1" i="1" dirty="0"/>
                  <a:t>augment </a:t>
                </a:r>
                <a14:m>
                  <m:oMath xmlns:m="http://schemas.openxmlformats.org/officeDocument/2006/math">
                    <m:r>
                      <a:rPr lang="pl-PL" sz="2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l-PL" sz="2400" b="1" i="1" dirty="0"/>
                  <a:t>:</a:t>
                </a:r>
                <a:br>
                  <a:rPr lang="pl-PL" sz="2400" b="1" i="1" dirty="0"/>
                </a:br>
                <a:r>
                  <a:rPr lang="pl-PL" sz="2400" dirty="0"/>
                  <a:t>construct </a:t>
                </a:r>
                <a:r>
                  <a:rPr lang="pl-PL" sz="2400" dirty="0">
                    <a:solidFill>
                      <a:srgbClr val="548235"/>
                    </a:solidFill>
                  </a:rPr>
                  <a:t>maximal </a:t>
                </a:r>
                <a:r>
                  <a:rPr lang="pl-PL" sz="2400" i="1" dirty="0">
                    <a:solidFill>
                      <a:srgbClr val="548235"/>
                    </a:solidFill>
                  </a:rPr>
                  <a:t>b</a:t>
                </a:r>
                <a:r>
                  <a:rPr lang="pl-PL" sz="2400" dirty="0">
                    <a:solidFill>
                      <a:srgbClr val="548235"/>
                    </a:solidFill>
                  </a:rPr>
                  <a:t>-matching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548235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pl-PL" sz="2400" b="0" dirty="0">
                    <a:solidFill>
                      <a:srgbClr val="548235"/>
                    </a:solidFill>
                  </a:rPr>
                </a:br>
                <a:r>
                  <a:rPr lang="pl-PL" sz="2400" dirty="0"/>
                  <a:t>between matched and unmatched vertices.</a:t>
                </a:r>
                <a:br>
                  <a:rPr lang="pl-PL" sz="2400" dirty="0"/>
                </a:br>
                <a:r>
                  <a:rPr lang="pl-PL" sz="2400" dirty="0"/>
                  <a:t>Capacity of matched vertices is </a:t>
                </a:r>
                <a14:m>
                  <m:oMath xmlns:m="http://schemas.openxmlformats.org/officeDocument/2006/math">
                    <m:r>
                      <a:rPr lang="pl-PL" sz="24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l-PL" sz="2400" dirty="0"/>
                  <a:t>,</a:t>
                </a:r>
                <a:br>
                  <a:rPr lang="pl-PL" sz="2400" dirty="0"/>
                </a:br>
                <a:r>
                  <a:rPr lang="pl-PL" sz="2400" dirty="0"/>
                  <a:t>capacity of unmatched vertices is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≈2</m:t>
                    </m:r>
                  </m:oMath>
                </a14:m>
                <a:r>
                  <a:rPr lang="pl-PL" sz="2400" dirty="0"/>
                  <a:t>.</a:t>
                </a:r>
              </a:p>
              <a:p>
                <a:endParaRPr lang="pl-PL" sz="2400" dirty="0"/>
              </a:p>
              <a:p>
                <a:r>
                  <a:rPr lang="pl-PL" sz="2400" b="1" dirty="0"/>
                  <a:t>Return </a:t>
                </a:r>
                <a:r>
                  <a:rPr lang="pl-PL" sz="2400" dirty="0"/>
                  <a:t>maximum matching in </a:t>
                </a:r>
                <a14:m>
                  <m:oMath xmlns:m="http://schemas.openxmlformats.org/officeDocument/2006/math">
                    <m:r>
                      <a:rPr lang="pl-PL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pl-PL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62701-3DDC-8FEF-8500-50B55BB0D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9" y="1077600"/>
                <a:ext cx="5995762" cy="369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4445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72B82F2-5A53-FB30-19F5-90DB61C115C6}"/>
              </a:ext>
            </a:extLst>
          </p:cNvPr>
          <p:cNvGrpSpPr/>
          <p:nvPr/>
        </p:nvGrpSpPr>
        <p:grpSpPr>
          <a:xfrm>
            <a:off x="6530757" y="1610777"/>
            <a:ext cx="5561004" cy="3565129"/>
            <a:chOff x="895223" y="19772858"/>
            <a:chExt cx="5895212" cy="37793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4C2B9F-782E-46A2-DAFE-3A6F9474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08644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ABBAF0-53E8-60CD-4962-E9D18D60F6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222242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C1F7AF-2A60-70E9-1C82-0F09C59FA2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0071" y="2087597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B30B55-FC5A-E215-8425-216ECEE65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0071" y="22233934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88DDAE-F934-0B4C-4C63-EE2C8AA3A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0899020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207C79-6682-A62E-86F1-952B2427B4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2256977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810C4-B847-C12E-35FB-F587DFD601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0910525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A78E64-8551-C7B0-76A6-7E3751C078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226848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3BC933-AB77-0E42-192E-91913266E1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6580" y="2088749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91B865-9F58-0465-77DB-8A56A2CC3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6580" y="22245450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9F27A6-E25A-0783-157E-A18DEA784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089899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CBFE86-53E8-9C4D-44CB-04545F151B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225695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54FB3B-E2EF-6D03-8059-5294FAA2C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5A82BFA-9385-5B16-4516-0AEAB5621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9241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4074CE-5CE3-9DD1-DA93-3A5347344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1977285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21D00A-CDD4-4482-6048-4B65FBB61D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19772858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5646E47-4035-7879-855A-12C99D060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1192" y="1980052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9773D4-0F0E-101F-C2B2-60A782C79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19797406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382DC7F-69EE-A900-8926-45310EEBDB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223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0607193-FA06-8093-DB4F-69931C0E30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69241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A2E2A8B-D3AE-67A0-2472-B4FA2B311F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5639" y="2340072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7F61BD-D797-CE52-C7EF-FCAF26BD9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0487" y="23400723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2A7455C-0D62-D419-2A74-FBAA82E38C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7608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182666-1F6B-9F52-3B9D-03086303CC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51428" y="23425271"/>
              <a:ext cx="90919" cy="126975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78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3520FC-6EEE-4D58-7ACA-65D02860CDED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940682" y="20991446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7D9221-149B-6697-0F9F-DDACDC6DBAD0}"/>
                </a:ext>
              </a:extLst>
            </p:cNvPr>
            <p:cNvCxnSpPr>
              <a:cxnSpLocks/>
              <a:stCxn id="10" idx="4"/>
              <a:endCxn id="11" idx="0"/>
            </p:cNvCxnSpPr>
            <p:nvPr/>
          </p:nvCxnSpPr>
          <p:spPr>
            <a:xfrm>
              <a:off x="1905530" y="21002952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B42BB7-DEA5-03A0-4F9F-76DEFF24B9E0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>
              <a:off x="2961098" y="21025995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B61A88-8F88-D8BB-AA35-19190ECAB98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3925946" y="21037500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A1C1AB6-09D7-2B06-38C1-500740605422}"/>
                </a:ext>
              </a:extLst>
            </p:cNvPr>
            <p:cNvCxnSpPr>
              <a:cxnSpLocks/>
              <a:stCxn id="16" idx="4"/>
              <a:endCxn id="17" idx="0"/>
            </p:cNvCxnSpPr>
            <p:nvPr/>
          </p:nvCxnSpPr>
          <p:spPr>
            <a:xfrm>
              <a:off x="4932040" y="21014468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56EC2A-F2B4-5F45-B699-A328784DCDD1}"/>
                </a:ext>
              </a:extLst>
            </p:cNvPr>
            <p:cNvCxnSpPr>
              <a:cxnSpLocks/>
              <a:stCxn id="18" idx="4"/>
              <a:endCxn id="19" idx="0"/>
            </p:cNvCxnSpPr>
            <p:nvPr/>
          </p:nvCxnSpPr>
          <p:spPr>
            <a:xfrm>
              <a:off x="5896888" y="21025974"/>
              <a:ext cx="0" cy="1230982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2C1CF4-8F0B-EDD1-F66B-3CBD69444FBE}"/>
                </a:ext>
              </a:extLst>
            </p:cNvPr>
            <p:cNvCxnSpPr>
              <a:cxnSpLocks/>
              <a:stCxn id="20" idx="4"/>
              <a:endCxn id="8" idx="0"/>
            </p:cNvCxnSpPr>
            <p:nvPr/>
          </p:nvCxnSpPr>
          <p:spPr>
            <a:xfrm>
              <a:off x="940682" y="19924381"/>
              <a:ext cx="0" cy="94008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46B330D-11DC-F2BF-A73C-AFE292EC0D14}"/>
                </a:ext>
              </a:extLst>
            </p:cNvPr>
            <p:cNvCxnSpPr>
              <a:cxnSpLocks/>
              <a:stCxn id="21" idx="4"/>
              <a:endCxn id="8" idx="7"/>
            </p:cNvCxnSpPr>
            <p:nvPr/>
          </p:nvCxnSpPr>
          <p:spPr>
            <a:xfrm flipH="1">
              <a:off x="972828" y="19924381"/>
              <a:ext cx="941873" cy="95868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D33834-0B18-120B-334E-C7478886CAED}"/>
                </a:ext>
              </a:extLst>
            </p:cNvPr>
            <p:cNvCxnSpPr>
              <a:cxnSpLocks/>
              <a:stCxn id="21" idx="4"/>
              <a:endCxn id="10" idx="0"/>
            </p:cNvCxnSpPr>
            <p:nvPr/>
          </p:nvCxnSpPr>
          <p:spPr>
            <a:xfrm flipH="1">
              <a:off x="1905530" y="19924381"/>
              <a:ext cx="9170" cy="95159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EE53B2C-9F02-197F-7D6B-921CB190420F}"/>
                </a:ext>
              </a:extLst>
            </p:cNvPr>
            <p:cNvCxnSpPr>
              <a:cxnSpLocks/>
              <a:stCxn id="21" idx="4"/>
              <a:endCxn id="16" idx="1"/>
            </p:cNvCxnSpPr>
            <p:nvPr/>
          </p:nvCxnSpPr>
          <p:spPr>
            <a:xfrm>
              <a:off x="1914701" y="19924381"/>
              <a:ext cx="2985194" cy="98170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88D4C4E-2B36-BD15-3D20-B02C757C3A18}"/>
                </a:ext>
              </a:extLst>
            </p:cNvPr>
            <p:cNvCxnSpPr>
              <a:cxnSpLocks/>
              <a:stCxn id="22" idx="4"/>
              <a:endCxn id="12" idx="0"/>
            </p:cNvCxnSpPr>
            <p:nvPr/>
          </p:nvCxnSpPr>
          <p:spPr>
            <a:xfrm>
              <a:off x="2961098" y="19899833"/>
              <a:ext cx="0" cy="99918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70D240-656E-7190-B9F1-8B14313DB36E}"/>
                </a:ext>
              </a:extLst>
            </p:cNvPr>
            <p:cNvCxnSpPr>
              <a:cxnSpLocks/>
              <a:stCxn id="23" idx="4"/>
              <a:endCxn id="14" idx="0"/>
            </p:cNvCxnSpPr>
            <p:nvPr/>
          </p:nvCxnSpPr>
          <p:spPr>
            <a:xfrm>
              <a:off x="3925946" y="19899833"/>
              <a:ext cx="0" cy="101069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A6AE024-1DC1-CE27-112F-FD3B0FA85F92}"/>
                </a:ext>
              </a:extLst>
            </p:cNvPr>
            <p:cNvCxnSpPr>
              <a:cxnSpLocks/>
              <a:stCxn id="24" idx="4"/>
              <a:endCxn id="16" idx="0"/>
            </p:cNvCxnSpPr>
            <p:nvPr/>
          </p:nvCxnSpPr>
          <p:spPr>
            <a:xfrm>
              <a:off x="4926652" y="19927501"/>
              <a:ext cx="5388" cy="95999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C967EE9-0F0A-2A47-070C-58988B4550FB}"/>
                </a:ext>
              </a:extLst>
            </p:cNvPr>
            <p:cNvCxnSpPr>
              <a:cxnSpLocks/>
              <a:stCxn id="25" idx="4"/>
              <a:endCxn id="18" idx="0"/>
            </p:cNvCxnSpPr>
            <p:nvPr/>
          </p:nvCxnSpPr>
          <p:spPr>
            <a:xfrm>
              <a:off x="5896888" y="19924381"/>
              <a:ext cx="0" cy="97461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DB1E2C2-F344-0630-4D73-00DB2A6C7853}"/>
                </a:ext>
              </a:extLst>
            </p:cNvPr>
            <p:cNvCxnSpPr>
              <a:cxnSpLocks/>
              <a:stCxn id="9" idx="4"/>
              <a:endCxn id="26" idx="0"/>
            </p:cNvCxnSpPr>
            <p:nvPr/>
          </p:nvCxnSpPr>
          <p:spPr>
            <a:xfrm>
              <a:off x="940682" y="22349404"/>
              <a:ext cx="0" cy="1075867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893903F-F82C-E13F-D3DC-F61A27EA28B7}"/>
                </a:ext>
              </a:extLst>
            </p:cNvPr>
            <p:cNvCxnSpPr>
              <a:cxnSpLocks/>
              <a:stCxn id="11" idx="4"/>
              <a:endCxn id="27" idx="0"/>
            </p:cNvCxnSpPr>
            <p:nvPr/>
          </p:nvCxnSpPr>
          <p:spPr>
            <a:xfrm>
              <a:off x="1905530" y="22360909"/>
              <a:ext cx="9170" cy="1064361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16C398-A5BF-0897-5DFB-030CB8CCC25C}"/>
                </a:ext>
              </a:extLst>
            </p:cNvPr>
            <p:cNvCxnSpPr>
              <a:cxnSpLocks/>
              <a:stCxn id="13" idx="4"/>
              <a:endCxn id="28" idx="0"/>
            </p:cNvCxnSpPr>
            <p:nvPr/>
          </p:nvCxnSpPr>
          <p:spPr>
            <a:xfrm>
              <a:off x="2961098" y="22383952"/>
              <a:ext cx="0" cy="101677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1C88A5-5A45-A579-81B2-C8E5B327294C}"/>
                </a:ext>
              </a:extLst>
            </p:cNvPr>
            <p:cNvCxnSpPr>
              <a:cxnSpLocks/>
              <a:stCxn id="15" idx="4"/>
              <a:endCxn id="29" idx="0"/>
            </p:cNvCxnSpPr>
            <p:nvPr/>
          </p:nvCxnSpPr>
          <p:spPr>
            <a:xfrm>
              <a:off x="3925946" y="22395458"/>
              <a:ext cx="0" cy="100526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7225BC-CBA4-FC0A-B97E-B8217764ACB2}"/>
                </a:ext>
              </a:extLst>
            </p:cNvPr>
            <p:cNvCxnSpPr>
              <a:cxnSpLocks/>
              <a:stCxn id="17" idx="4"/>
              <a:endCxn id="30" idx="0"/>
            </p:cNvCxnSpPr>
            <p:nvPr/>
          </p:nvCxnSpPr>
          <p:spPr>
            <a:xfrm>
              <a:off x="4932040" y="22372426"/>
              <a:ext cx="31028" cy="105284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CF520F0-7646-2869-6C1F-F09F88DF47BB}"/>
                </a:ext>
              </a:extLst>
            </p:cNvPr>
            <p:cNvCxnSpPr>
              <a:cxnSpLocks/>
              <a:stCxn id="19" idx="4"/>
              <a:endCxn id="31" idx="0"/>
            </p:cNvCxnSpPr>
            <p:nvPr/>
          </p:nvCxnSpPr>
          <p:spPr>
            <a:xfrm>
              <a:off x="5896888" y="22383931"/>
              <a:ext cx="0" cy="104133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C45378D7-AC6B-F1EA-14B1-E11735E021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141" y="19905787"/>
              <a:ext cx="864270" cy="100030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2141BEA8-E8D9-1F15-0ACC-BE73CB0998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141" y="19881964"/>
              <a:ext cx="1948143" cy="10346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8E3AAE6D-FD62-1507-1C9B-08207BAAE6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52759" y="19881964"/>
              <a:ext cx="947135" cy="1024123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4788783-EE53-4A8B-3A20-A26015A03B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71207" y="19857658"/>
              <a:ext cx="1925681" cy="1083515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31C81DFE-C0A6-3E6E-BE76-9CB0244E3E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2827" y="22349403"/>
              <a:ext cx="914057" cy="11088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11CAC3F7-7A8B-BAB3-E4AB-9226936D748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960159" y="22380116"/>
              <a:ext cx="1920327" cy="1091207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1A7899DF-625E-B37B-DE68-B405E06CD23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961098" y="22349403"/>
              <a:ext cx="1947337" cy="1108840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9AE36E9-B66F-AC62-313F-A56D108E3CA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006558" y="22360908"/>
              <a:ext cx="2844870" cy="1138555"/>
            </a:xfrm>
            <a:custGeom>
              <a:avLst/>
              <a:gdLst>
                <a:gd name="T0" fmla="*/ 0 w 477"/>
                <a:gd name="T1" fmla="*/ 715 h 715"/>
                <a:gd name="T2" fmla="*/ 17 w 477"/>
                <a:gd name="T3" fmla="*/ 656 h 715"/>
                <a:gd name="T4" fmla="*/ 59 w 477"/>
                <a:gd name="T5" fmla="*/ 627 h 715"/>
                <a:gd name="T6" fmla="*/ 100 w 477"/>
                <a:gd name="T7" fmla="*/ 598 h 715"/>
                <a:gd name="T8" fmla="*/ 111 w 477"/>
                <a:gd name="T9" fmla="*/ 548 h 715"/>
                <a:gd name="T10" fmla="*/ 121 w 477"/>
                <a:gd name="T11" fmla="*/ 498 h 715"/>
                <a:gd name="T12" fmla="*/ 163 w 477"/>
                <a:gd name="T13" fmla="*/ 470 h 715"/>
                <a:gd name="T14" fmla="*/ 205 w 477"/>
                <a:gd name="T15" fmla="*/ 441 h 715"/>
                <a:gd name="T16" fmla="*/ 216 w 477"/>
                <a:gd name="T17" fmla="*/ 391 h 715"/>
                <a:gd name="T18" fmla="*/ 226 w 477"/>
                <a:gd name="T19" fmla="*/ 341 h 715"/>
                <a:gd name="T20" fmla="*/ 268 w 477"/>
                <a:gd name="T21" fmla="*/ 312 h 715"/>
                <a:gd name="T22" fmla="*/ 310 w 477"/>
                <a:gd name="T23" fmla="*/ 284 h 715"/>
                <a:gd name="T24" fmla="*/ 321 w 477"/>
                <a:gd name="T25" fmla="*/ 234 h 715"/>
                <a:gd name="T26" fmla="*/ 331 w 477"/>
                <a:gd name="T27" fmla="*/ 184 h 715"/>
                <a:gd name="T28" fmla="*/ 373 w 477"/>
                <a:gd name="T29" fmla="*/ 155 h 715"/>
                <a:gd name="T30" fmla="*/ 415 w 477"/>
                <a:gd name="T31" fmla="*/ 126 h 715"/>
                <a:gd name="T32" fmla="*/ 432 w 477"/>
                <a:gd name="T33" fmla="*/ 67 h 715"/>
                <a:gd name="T34" fmla="*/ 477 w 477"/>
                <a:gd name="T3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7" h="715">
                  <a:moveTo>
                    <a:pt x="0" y="715"/>
                  </a:moveTo>
                  <a:cubicBezTo>
                    <a:pt x="13" y="696"/>
                    <a:pt x="3" y="675"/>
                    <a:pt x="17" y="656"/>
                  </a:cubicBezTo>
                  <a:cubicBezTo>
                    <a:pt x="26" y="641"/>
                    <a:pt x="42" y="634"/>
                    <a:pt x="59" y="627"/>
                  </a:cubicBezTo>
                  <a:cubicBezTo>
                    <a:pt x="75" y="619"/>
                    <a:pt x="91" y="612"/>
                    <a:pt x="100" y="598"/>
                  </a:cubicBezTo>
                  <a:cubicBezTo>
                    <a:pt x="110" y="584"/>
                    <a:pt x="110" y="566"/>
                    <a:pt x="111" y="548"/>
                  </a:cubicBezTo>
                  <a:cubicBezTo>
                    <a:pt x="111" y="530"/>
                    <a:pt x="112" y="513"/>
                    <a:pt x="121" y="498"/>
                  </a:cubicBezTo>
                  <a:cubicBezTo>
                    <a:pt x="131" y="484"/>
                    <a:pt x="147" y="477"/>
                    <a:pt x="163" y="470"/>
                  </a:cubicBezTo>
                  <a:cubicBezTo>
                    <a:pt x="180" y="462"/>
                    <a:pt x="196" y="455"/>
                    <a:pt x="205" y="441"/>
                  </a:cubicBezTo>
                  <a:cubicBezTo>
                    <a:pt x="215" y="427"/>
                    <a:pt x="215" y="409"/>
                    <a:pt x="216" y="391"/>
                  </a:cubicBezTo>
                  <a:cubicBezTo>
                    <a:pt x="216" y="373"/>
                    <a:pt x="217" y="355"/>
                    <a:pt x="226" y="341"/>
                  </a:cubicBezTo>
                  <a:cubicBezTo>
                    <a:pt x="236" y="327"/>
                    <a:pt x="252" y="320"/>
                    <a:pt x="268" y="312"/>
                  </a:cubicBezTo>
                  <a:cubicBezTo>
                    <a:pt x="285" y="305"/>
                    <a:pt x="301" y="298"/>
                    <a:pt x="310" y="284"/>
                  </a:cubicBezTo>
                  <a:cubicBezTo>
                    <a:pt x="320" y="269"/>
                    <a:pt x="320" y="252"/>
                    <a:pt x="321" y="234"/>
                  </a:cubicBezTo>
                  <a:cubicBezTo>
                    <a:pt x="321" y="216"/>
                    <a:pt x="322" y="198"/>
                    <a:pt x="331" y="184"/>
                  </a:cubicBezTo>
                  <a:cubicBezTo>
                    <a:pt x="341" y="170"/>
                    <a:pt x="356" y="163"/>
                    <a:pt x="373" y="155"/>
                  </a:cubicBezTo>
                  <a:cubicBezTo>
                    <a:pt x="390" y="148"/>
                    <a:pt x="405" y="141"/>
                    <a:pt x="415" y="126"/>
                  </a:cubicBezTo>
                  <a:cubicBezTo>
                    <a:pt x="428" y="107"/>
                    <a:pt x="419" y="86"/>
                    <a:pt x="432" y="67"/>
                  </a:cubicBezTo>
                  <a:lnTo>
                    <a:pt x="477" y="0"/>
                  </a:lnTo>
                </a:path>
              </a:pathLst>
            </a:custGeom>
            <a:noFill/>
            <a:ln w="30163" cap="flat">
              <a:solidFill>
                <a:srgbClr val="2CA02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61">
                  <a:extLst>
                    <a:ext uri="{FF2B5EF4-FFF2-40B4-BE49-F238E27FC236}">
                      <a16:creationId xmlns:a16="http://schemas.microsoft.com/office/drawing/2014/main" id="{68C0D74F-FC26-2610-D07F-215A62D68F0F}"/>
                    </a:ext>
                  </a:extLst>
                </p:cNvPr>
                <p:cNvSpPr txBox="1"/>
                <p:nvPr/>
              </p:nvSpPr>
              <p:spPr>
                <a:xfrm>
                  <a:off x="1694565" y="21378459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0" name="TextBox 61">
                  <a:extLst>
                    <a:ext uri="{FF2B5EF4-FFF2-40B4-BE49-F238E27FC236}">
                      <a16:creationId xmlns:a16="http://schemas.microsoft.com/office/drawing/2014/main" id="{68C0D74F-FC26-2610-D07F-215A62D68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565" y="21378459"/>
                  <a:ext cx="97966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1">
                  <a:extLst>
                    <a:ext uri="{FF2B5EF4-FFF2-40B4-BE49-F238E27FC236}">
                      <a16:creationId xmlns:a16="http://schemas.microsoft.com/office/drawing/2014/main" id="{D40F6E8C-7313-4140-6BF5-2FB5A0831225}"/>
                    </a:ext>
                  </a:extLst>
                </p:cNvPr>
                <p:cNvSpPr txBox="1"/>
                <p:nvPr/>
              </p:nvSpPr>
              <p:spPr>
                <a:xfrm>
                  <a:off x="2026898" y="22631453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2CA02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CA02C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1" name="TextBox 61">
                  <a:extLst>
                    <a:ext uri="{FF2B5EF4-FFF2-40B4-BE49-F238E27FC236}">
                      <a16:creationId xmlns:a16="http://schemas.microsoft.com/office/drawing/2014/main" id="{D40F6E8C-7313-4140-6BF5-2FB5A0831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898" y="22631453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04A93FE-75BB-BF05-C22B-3B999BBC5A50}"/>
                    </a:ext>
                  </a:extLst>
                </p:cNvPr>
                <p:cNvSpPr txBox="1"/>
                <p:nvPr/>
              </p:nvSpPr>
              <p:spPr>
                <a:xfrm>
                  <a:off x="5810775" y="20056215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𝑂𝑃𝑇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04A93FE-75BB-BF05-C22B-3B999BBC5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775" y="20056215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5EBAF035-D3D7-43C7-3A2B-97AA8F159A75}"/>
              </a:ext>
            </a:extLst>
          </p:cNvPr>
          <p:cNvSpPr/>
          <p:nvPr/>
        </p:nvSpPr>
        <p:spPr>
          <a:xfrm>
            <a:off x="719522" y="255120"/>
            <a:ext cx="4757195" cy="625033"/>
          </a:xfrm>
          <a:prstGeom prst="wedgeRectCallout">
            <a:avLst>
              <a:gd name="adj1" fmla="val -27266"/>
              <a:gd name="adj2" fmla="val 1217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set up </a:t>
            </a:r>
            <a:r>
              <a:rPr lang="pl-PL" sz="2400" i="1" dirty="0"/>
              <a:t>inner </a:t>
            </a:r>
            <a:r>
              <a:rPr lang="pl-PL" sz="2400" dirty="0"/>
              <a:t>RGMM oracle to access</a:t>
            </a:r>
            <a:endParaRPr lang="LID4096" sz="2400" dirty="0"/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id="{A0678477-6D14-3069-0425-6DB057705E18}"/>
              </a:ext>
            </a:extLst>
          </p:cNvPr>
          <p:cNvSpPr/>
          <p:nvPr/>
        </p:nvSpPr>
        <p:spPr>
          <a:xfrm>
            <a:off x="386460" y="4911679"/>
            <a:ext cx="4757195" cy="625033"/>
          </a:xfrm>
          <a:prstGeom prst="wedgeRectCallout">
            <a:avLst>
              <a:gd name="adj1" fmla="val -38458"/>
              <a:gd name="adj2" fmla="val -404167"/>
            </a:avLst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set up </a:t>
            </a:r>
            <a:r>
              <a:rPr lang="pl-PL" sz="2400" i="1" dirty="0"/>
              <a:t>outer </a:t>
            </a:r>
            <a:r>
              <a:rPr lang="pl-PL" sz="2400" dirty="0"/>
              <a:t>RGMM oracle to access</a:t>
            </a:r>
            <a:endParaRPr lang="LID4096" sz="24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5C48DD-1727-7230-44D9-06C84C0E32CC}"/>
              </a:ext>
            </a:extLst>
          </p:cNvPr>
          <p:cNvGrpSpPr/>
          <p:nvPr/>
        </p:nvGrpSpPr>
        <p:grpSpPr>
          <a:xfrm>
            <a:off x="1444826" y="1122289"/>
            <a:ext cx="806760" cy="735840"/>
            <a:chOff x="1444826" y="1122289"/>
            <a:chExt cx="8067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637CD6-347D-C48E-8372-FAFD2CED4EEF}"/>
                    </a:ext>
                  </a:extLst>
                </p14:cNvPr>
                <p14:cNvContentPartPr/>
                <p14:nvPr/>
              </p14:nvContentPartPr>
              <p14:xfrm>
                <a:off x="1462106" y="1122289"/>
                <a:ext cx="789480" cy="73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637CD6-347D-C48E-8372-FAFD2CED4E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6106" y="1086289"/>
                  <a:ext cx="86112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54584C-C3F3-54DB-14A5-4E3FAABD23A8}"/>
                    </a:ext>
                  </a:extLst>
                </p14:cNvPr>
                <p14:cNvContentPartPr/>
                <p14:nvPr/>
              </p14:nvContentPartPr>
              <p14:xfrm>
                <a:off x="1444826" y="1263049"/>
                <a:ext cx="735120" cy="519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54584C-C3F3-54DB-14A5-4E3FAABD23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8826" y="1227049"/>
                  <a:ext cx="80676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43BD03-656C-8E82-AC45-E8653A1927D3}"/>
              </a:ext>
            </a:extLst>
          </p:cNvPr>
          <p:cNvGrpSpPr/>
          <p:nvPr/>
        </p:nvGrpSpPr>
        <p:grpSpPr>
          <a:xfrm>
            <a:off x="539749" y="2329179"/>
            <a:ext cx="806759" cy="595079"/>
            <a:chOff x="1444826" y="1263049"/>
            <a:chExt cx="806759" cy="5950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811A29-94FF-8C2C-2EE6-3C611AF9AAA6}"/>
                    </a:ext>
                  </a:extLst>
                </p14:cNvPr>
                <p14:cNvContentPartPr/>
                <p14:nvPr/>
              </p14:nvContentPartPr>
              <p14:xfrm>
                <a:off x="1624598" y="1273741"/>
                <a:ext cx="626987" cy="584387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811A29-94FF-8C2C-2EE6-3C611AF9AA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8606" y="1237734"/>
                  <a:ext cx="698612" cy="6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127123-5EFC-7F67-3D14-E9392D9046A0}"/>
                    </a:ext>
                  </a:extLst>
                </p14:cNvPr>
                <p14:cNvContentPartPr/>
                <p14:nvPr/>
              </p14:nvContentPartPr>
              <p14:xfrm>
                <a:off x="1444826" y="1263049"/>
                <a:ext cx="735120" cy="51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127123-5EFC-7F67-3D14-E9392D9046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8826" y="1227049"/>
                  <a:ext cx="806760" cy="59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D437CE2-06F9-2EBC-8151-26F7613034E0}"/>
                  </a:ext>
                </a:extLst>
              </p:cNvPr>
              <p:cNvSpPr txBox="1"/>
              <p:nvPr/>
            </p:nvSpPr>
            <p:spPr>
              <a:xfrm>
                <a:off x="9876022" y="889994"/>
                <a:ext cx="18165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l-PL" sz="2200" dirty="0"/>
                  <a:t>: avg degree</a:t>
                </a:r>
                <a:endParaRPr lang="LID4096" sz="2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D437CE2-06F9-2EBC-8151-26F761303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22" y="889994"/>
                <a:ext cx="1816510" cy="430887"/>
              </a:xfrm>
              <a:prstGeom prst="rect">
                <a:avLst/>
              </a:prstGeom>
              <a:blipFill>
                <a:blip r:embed="rId15"/>
                <a:stretch>
                  <a:fillRect l="-336" t="-9859" b="-2676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4EB1094-8FC3-ABD9-2C5E-8E7B8D44676E}"/>
                  </a:ext>
                </a:extLst>
              </p:cNvPr>
              <p:cNvSpPr/>
              <p:nvPr/>
            </p:nvSpPr>
            <p:spPr>
              <a:xfrm>
                <a:off x="5997691" y="5514433"/>
                <a:ext cx="6094070" cy="1069706"/>
              </a:xfrm>
              <a:prstGeom prst="roundRect">
                <a:avLst>
                  <a:gd name="adj" fmla="val 11110"/>
                </a:avLst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182"/>
                <a:r>
                  <a:rPr lang="pl-PL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Challenge 2</a:t>
                </a:r>
                <a:r>
                  <a:rPr lang="en-US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:</a:t>
                </a:r>
                <a:r>
                  <a:rPr lang="pl-PL" sz="2400" b="1" kern="0" dirty="0">
                    <a:solidFill>
                      <a:prstClr val="white"/>
                    </a:solidFill>
                    <a:latin typeface="Calibri" panose="020F0502020204030204"/>
                  </a:rPr>
                  <a:t> </a:t>
                </a:r>
                <a:r>
                  <a:rPr lang="pl-PL" sz="2400" kern="0" dirty="0">
                    <a:solidFill>
                      <a:prstClr val="white"/>
                    </a:solidFill>
                  </a:rPr>
                  <a:t>runtime = </a:t>
                </a:r>
                <a14:m>
                  <m:oMath xmlns:m="http://schemas.openxmlformats.org/officeDocument/2006/math"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 inner oracle calls</a:t>
                </a:r>
                <a:br>
                  <a:rPr lang="pl-PL" sz="2400" kern="0" dirty="0">
                    <a:solidFill>
                      <a:prstClr val="white"/>
                    </a:solidFill>
                  </a:rPr>
                </a:br>
                <a:r>
                  <a:rPr lang="pl-PL" sz="2400" kern="0" dirty="0">
                    <a:solidFill>
                      <a:prstClr val="white"/>
                    </a:solidFill>
                  </a:rPr>
                  <a:t>                                       = </a:t>
                </a:r>
                <a14:m>
                  <m:oMath xmlns:m="http://schemas.openxmlformats.org/officeDocument/2006/math"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pl-PL" sz="24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24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l-PL" sz="24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kern="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F4EB1094-8FC3-ABD9-2C5E-8E7B8D446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91" y="5514433"/>
                <a:ext cx="6094070" cy="1069706"/>
              </a:xfrm>
              <a:prstGeom prst="roundRect">
                <a:avLst>
                  <a:gd name="adj" fmla="val 11110"/>
                </a:avLst>
              </a:prstGeom>
              <a:blipFill>
                <a:blip r:embed="rId16"/>
                <a:stretch>
                  <a:fillRect l="-898" b="-1130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E6664E1-5096-1C01-715C-56AC684526F3}"/>
              </a:ext>
            </a:extLst>
          </p:cNvPr>
          <p:cNvSpPr/>
          <p:nvPr/>
        </p:nvSpPr>
        <p:spPr>
          <a:xfrm>
            <a:off x="7861879" y="6425654"/>
            <a:ext cx="4229882" cy="414092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Can we reduce the degrees?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90E2DD-D3AC-B4F2-81B8-79E63096AA19}"/>
              </a:ext>
            </a:extLst>
          </p:cNvPr>
          <p:cNvSpPr/>
          <p:nvPr/>
        </p:nvSpPr>
        <p:spPr>
          <a:xfrm>
            <a:off x="6149048" y="1468148"/>
            <a:ext cx="5543484" cy="1432736"/>
          </a:xfrm>
          <a:prstGeom prst="roundRect">
            <a:avLst>
              <a:gd name="adj" fmla="val 41915"/>
            </a:avLst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699023D-5CC6-6AD9-9DB5-2CA5BACA483D}"/>
              </a:ext>
            </a:extLst>
          </p:cNvPr>
          <p:cNvSpPr/>
          <p:nvPr/>
        </p:nvSpPr>
        <p:spPr>
          <a:xfrm>
            <a:off x="6149048" y="3840464"/>
            <a:ext cx="5543484" cy="1432736"/>
          </a:xfrm>
          <a:prstGeom prst="roundRect">
            <a:avLst>
              <a:gd name="adj" fmla="val 41915"/>
            </a:avLst>
          </a:pr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CF6FA6D2-5579-236C-E1D3-B9692B8B7B88}"/>
                  </a:ext>
                </a:extLst>
              </p:cNvPr>
              <p:cNvSpPr/>
              <p:nvPr/>
            </p:nvSpPr>
            <p:spPr>
              <a:xfrm>
                <a:off x="6698747" y="145028"/>
                <a:ext cx="3177275" cy="16030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b="1" dirty="0">
                    <a:solidFill>
                      <a:schemeClr val="bg1"/>
                    </a:solidFill>
                  </a:rPr>
                  <a:t>Local RGMM oracle: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for vertex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,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says whether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in time </a:t>
                </a:r>
                <a14:m>
                  <m:oMath xmlns:m="http://schemas.openxmlformats.org/officeDocument/2006/math">
                    <m:r>
                      <a:rPr lang="pl-P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pl-P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CF6FA6D2-5579-236C-E1D3-B9692B8B7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47" y="145028"/>
                <a:ext cx="3177275" cy="1603066"/>
              </a:xfrm>
              <a:prstGeom prst="roundRect">
                <a:avLst/>
              </a:prstGeom>
              <a:blipFill>
                <a:blip r:embed="rId17"/>
                <a:stretch>
                  <a:fillRect l="-382" t="-1132" b="-679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6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1" grpId="0" animBg="1"/>
      <p:bldP spid="83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E2E61-DF39-CDCD-3D03-E1A717EF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6F5B154F-601C-5170-83C2-AD208D039B1A}"/>
              </a:ext>
            </a:extLst>
          </p:cNvPr>
          <p:cNvSpPr>
            <a:spLocks/>
          </p:cNvSpPr>
          <p:nvPr/>
        </p:nvSpPr>
        <p:spPr bwMode="auto">
          <a:xfrm>
            <a:off x="5969494" y="337837"/>
            <a:ext cx="6187975" cy="4025797"/>
          </a:xfrm>
          <a:custGeom>
            <a:avLst/>
            <a:gdLst>
              <a:gd name="T0" fmla="*/ 3255 w 4616"/>
              <a:gd name="T1" fmla="*/ 72 h 3003"/>
              <a:gd name="T2" fmla="*/ 397 w 4616"/>
              <a:gd name="T3" fmla="*/ 72 h 3003"/>
              <a:gd name="T4" fmla="*/ 397 w 4616"/>
              <a:gd name="T5" fmla="*/ 592 h 3003"/>
              <a:gd name="T6" fmla="*/ 2476 w 4616"/>
              <a:gd name="T7" fmla="*/ 852 h 3003"/>
              <a:gd name="T8" fmla="*/ 2476 w 4616"/>
              <a:gd name="T9" fmla="*/ 2151 h 3003"/>
              <a:gd name="T10" fmla="*/ 397 w 4616"/>
              <a:gd name="T11" fmla="*/ 2411 h 3003"/>
              <a:gd name="T12" fmla="*/ 397 w 4616"/>
              <a:gd name="T13" fmla="*/ 2930 h 3003"/>
              <a:gd name="T14" fmla="*/ 3255 w 4616"/>
              <a:gd name="T15" fmla="*/ 2930 h 3003"/>
              <a:gd name="T16" fmla="*/ 4451 w 4616"/>
              <a:gd name="T17" fmla="*/ 2411 h 3003"/>
              <a:gd name="T18" fmla="*/ 4451 w 4616"/>
              <a:gd name="T19" fmla="*/ 592 h 3003"/>
              <a:gd name="T20" fmla="*/ 3255 w 4616"/>
              <a:gd name="T21" fmla="*/ 72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6" h="3003">
                <a:moveTo>
                  <a:pt x="3255" y="72"/>
                </a:moveTo>
                <a:cubicBezTo>
                  <a:pt x="2693" y="0"/>
                  <a:pt x="794" y="0"/>
                  <a:pt x="397" y="72"/>
                </a:cubicBezTo>
                <a:cubicBezTo>
                  <a:pt x="0" y="144"/>
                  <a:pt x="109" y="484"/>
                  <a:pt x="397" y="592"/>
                </a:cubicBezTo>
                <a:cubicBezTo>
                  <a:pt x="685" y="700"/>
                  <a:pt x="2187" y="635"/>
                  <a:pt x="2476" y="852"/>
                </a:cubicBezTo>
                <a:cubicBezTo>
                  <a:pt x="2764" y="1068"/>
                  <a:pt x="2764" y="1935"/>
                  <a:pt x="2476" y="2151"/>
                </a:cubicBezTo>
                <a:cubicBezTo>
                  <a:pt x="2187" y="2367"/>
                  <a:pt x="685" y="2303"/>
                  <a:pt x="397" y="2411"/>
                </a:cubicBezTo>
                <a:cubicBezTo>
                  <a:pt x="109" y="2519"/>
                  <a:pt x="0" y="2858"/>
                  <a:pt x="397" y="2930"/>
                </a:cubicBezTo>
                <a:cubicBezTo>
                  <a:pt x="794" y="3003"/>
                  <a:pt x="2693" y="3003"/>
                  <a:pt x="3255" y="2930"/>
                </a:cubicBezTo>
                <a:cubicBezTo>
                  <a:pt x="3818" y="2858"/>
                  <a:pt x="4285" y="2735"/>
                  <a:pt x="4451" y="2411"/>
                </a:cubicBezTo>
                <a:cubicBezTo>
                  <a:pt x="4616" y="2086"/>
                  <a:pt x="4616" y="916"/>
                  <a:pt x="4451" y="592"/>
                </a:cubicBezTo>
                <a:cubicBezTo>
                  <a:pt x="4285" y="267"/>
                  <a:pt x="3818" y="144"/>
                  <a:pt x="3255" y="72"/>
                </a:cubicBezTo>
                <a:close/>
              </a:path>
            </a:pathLst>
          </a:custGeom>
          <a:solidFill>
            <a:srgbClr val="D2E0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A3CA78CA-7895-3F8F-93EE-56061AB5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741" y="2825822"/>
            <a:ext cx="93596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AC96313D-5427-60C0-A381-218096AFC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377" y="2825822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EAB0834F-886B-E9F9-DA56-7EEA79876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13" y="2825822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B2A58DAB-D0CD-613F-CA20-323E50CB3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649" y="2825822"/>
            <a:ext cx="93596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53795F92-2510-E0DD-85C4-ED0D5FFC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284" y="2825822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3ACCF040-5247-6C02-A36C-A8F62CB2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741" y="1780868"/>
            <a:ext cx="93596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8" name="Oval 12">
            <a:extLst>
              <a:ext uri="{FF2B5EF4-FFF2-40B4-BE49-F238E27FC236}">
                <a16:creationId xmlns:a16="http://schemas.microsoft.com/office/drawing/2014/main" id="{C0CB4776-04AE-4E7D-8779-B8F89EA4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377" y="1780868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402012F9-F847-50E6-B0B4-3553105F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013" y="1780868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0" name="Oval 14">
            <a:extLst>
              <a:ext uri="{FF2B5EF4-FFF2-40B4-BE49-F238E27FC236}">
                <a16:creationId xmlns:a16="http://schemas.microsoft.com/office/drawing/2014/main" id="{1942E096-B702-6EFD-7E23-D3A6F6B7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649" y="1780868"/>
            <a:ext cx="93596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7492C069-741C-E26A-D2A7-44A1DA37A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284" y="1780868"/>
            <a:ext cx="94780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8429AEE3-11D6-32AB-EC58-D2420B1100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3131" y="1879203"/>
            <a:ext cx="0" cy="941880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426D2CA5-B682-4359-62A7-E34D8670C9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9767" y="1879203"/>
            <a:ext cx="0" cy="941880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59D1424A-AD45-57C4-DAB5-822BF944F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6403" y="1879203"/>
            <a:ext cx="0" cy="941880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37471712-6DB9-2BA9-69C1-78E337BF9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039" y="1879203"/>
            <a:ext cx="0" cy="941880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048C69CD-38F1-EC74-9821-36129BBFDC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39675" y="1879203"/>
            <a:ext cx="0" cy="941880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7" name="Line 37">
            <a:extLst>
              <a:ext uri="{FF2B5EF4-FFF2-40B4-BE49-F238E27FC236}">
                <a16:creationId xmlns:a16="http://schemas.microsoft.com/office/drawing/2014/main" id="{0B418914-3B2B-1EF3-4445-575E398CFE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2750" y="1869725"/>
            <a:ext cx="638583" cy="96083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8" name="Line 38">
            <a:extLst>
              <a:ext uri="{FF2B5EF4-FFF2-40B4-BE49-F238E27FC236}">
                <a16:creationId xmlns:a16="http://schemas.microsoft.com/office/drawing/2014/main" id="{BA86F067-8456-6DA5-4686-C8009DF278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74837" y="1869725"/>
            <a:ext cx="639768" cy="96083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1" name="Oval 41">
            <a:extLst>
              <a:ext uri="{FF2B5EF4-FFF2-40B4-BE49-F238E27FC236}">
                <a16:creationId xmlns:a16="http://schemas.microsoft.com/office/drawing/2014/main" id="{0FBC2860-8CA7-F054-8B9A-89D26CBF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284" y="735915"/>
            <a:ext cx="94780" cy="9359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B29966DC-57B6-522A-EE8A-1A43D76C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5481" y="3090023"/>
            <a:ext cx="94780" cy="9359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9" name="Line 69">
            <a:extLst>
              <a:ext uri="{FF2B5EF4-FFF2-40B4-BE49-F238E27FC236}">
                <a16:creationId xmlns:a16="http://schemas.microsoft.com/office/drawing/2014/main" id="{9B6E6AB6-EF83-A0C8-BC8E-9142CFBB5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0288" y="803446"/>
            <a:ext cx="669387" cy="101652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61">
                <a:extLst>
                  <a:ext uri="{FF2B5EF4-FFF2-40B4-BE49-F238E27FC236}">
                    <a16:creationId xmlns:a16="http://schemas.microsoft.com/office/drawing/2014/main" id="{964B7BC7-071F-0727-6BDB-836BD7240D66}"/>
                  </a:ext>
                </a:extLst>
              </p:cNvPr>
              <p:cNvSpPr txBox="1"/>
              <p:nvPr/>
            </p:nvSpPr>
            <p:spPr>
              <a:xfrm>
                <a:off x="5603932" y="2178537"/>
                <a:ext cx="731122" cy="3215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𝑀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F77B4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</mc:Choice>
        <mc:Fallback>
          <p:sp>
            <p:nvSpPr>
              <p:cNvPr id="5" name="TextBox 61">
                <a:extLst>
                  <a:ext uri="{FF2B5EF4-FFF2-40B4-BE49-F238E27FC236}">
                    <a16:creationId xmlns:a16="http://schemas.microsoft.com/office/drawing/2014/main" id="{964B7BC7-071F-0727-6BDB-836BD724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32" y="2178537"/>
                <a:ext cx="731122" cy="321572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4ADC89-B625-D9E2-89C3-E75EB126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Start with sparsification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5E6250-3A71-A4B2-43AD-549FCCB345B2}"/>
                  </a:ext>
                </a:extLst>
              </p:cNvPr>
              <p:cNvSpPr txBox="1"/>
              <p:nvPr/>
            </p:nvSpPr>
            <p:spPr>
              <a:xfrm>
                <a:off x="92599" y="1067416"/>
                <a:ext cx="4667548" cy="3056029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We materialize a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400" dirty="0"/>
                </a:br>
                <a:r>
                  <a:rPr lang="pl-PL" sz="2400" dirty="0"/>
                  <a:t>that is maximal in a subsampled subgraph:</a:t>
                </a:r>
                <a:br>
                  <a:rPr lang="pl-PL" sz="2400" dirty="0"/>
                </a:br>
                <a:endParaRPr lang="pl-PL" sz="2400" dirty="0"/>
              </a:p>
              <a:p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 ≔∅</m:t>
                    </m:r>
                  </m:oMath>
                </a14:m>
                <a:r>
                  <a:rPr lang="pl-PL" sz="2400" dirty="0"/>
                  <a:t> </a:t>
                </a:r>
              </a:p>
              <a:p>
                <a:r>
                  <a:rPr lang="pl-PL" sz="2400" dirty="0"/>
                  <a:t>for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 dirty="0"/>
                  <a:t>:</a:t>
                </a:r>
              </a:p>
              <a:p>
                <a:r>
                  <a:rPr lang="pl-PL" sz="2400" dirty="0"/>
                  <a:t>    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/>
                  <a:t> random neighbors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2400" dirty="0"/>
                  <a:t>:</a:t>
                </a:r>
                <a:br>
                  <a:rPr lang="pl-PL" sz="2400" dirty="0"/>
                </a:br>
                <a:r>
                  <a:rPr lang="pl-PL" sz="2400" dirty="0"/>
                  <a:t>          add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/>
                  <a:t> to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if possible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5E6250-3A71-A4B2-43AD-549FCCB34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" y="1067416"/>
                <a:ext cx="4667548" cy="3056029"/>
              </a:xfrm>
              <a:prstGeom prst="rect">
                <a:avLst/>
              </a:prstGeom>
              <a:blipFill>
                <a:blip r:embed="rId4"/>
                <a:stretch>
                  <a:fillRect l="-1552" t="-984" b="-2756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98BB5C2-FD63-0F07-68E0-EA615A729BCB}"/>
              </a:ext>
            </a:extLst>
          </p:cNvPr>
          <p:cNvCxnSpPr>
            <a:cxnSpLocks/>
          </p:cNvCxnSpPr>
          <p:nvPr/>
        </p:nvCxnSpPr>
        <p:spPr>
          <a:xfrm>
            <a:off x="10384062" y="2678265"/>
            <a:ext cx="325799" cy="425226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0148C38-D238-2E24-C534-4720A2DD287B}"/>
              </a:ext>
            </a:extLst>
          </p:cNvPr>
          <p:cNvCxnSpPr>
            <a:cxnSpLocks/>
          </p:cNvCxnSpPr>
          <p:nvPr/>
        </p:nvCxnSpPr>
        <p:spPr>
          <a:xfrm>
            <a:off x="10615396" y="2669121"/>
            <a:ext cx="127422" cy="425224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9B7AC9A-8BBF-6953-5022-A5EA3E6AFAD2}"/>
              </a:ext>
            </a:extLst>
          </p:cNvPr>
          <p:cNvCxnSpPr>
            <a:cxnSpLocks/>
          </p:cNvCxnSpPr>
          <p:nvPr/>
        </p:nvCxnSpPr>
        <p:spPr>
          <a:xfrm flipH="1">
            <a:off x="10764466" y="2649027"/>
            <a:ext cx="168458" cy="443154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2D2761C-0804-1619-35DB-31B0BA916619}"/>
              </a:ext>
            </a:extLst>
          </p:cNvPr>
          <p:cNvCxnSpPr>
            <a:cxnSpLocks/>
          </p:cNvCxnSpPr>
          <p:nvPr/>
        </p:nvCxnSpPr>
        <p:spPr>
          <a:xfrm flipH="1">
            <a:off x="10775774" y="2741982"/>
            <a:ext cx="430052" cy="388813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5" name="Arc 144">
            <a:extLst>
              <a:ext uri="{FF2B5EF4-FFF2-40B4-BE49-F238E27FC236}">
                <a16:creationId xmlns:a16="http://schemas.microsoft.com/office/drawing/2014/main" id="{A95DB2AE-6A91-2608-1543-C8EB99D4CBA5}"/>
              </a:ext>
            </a:extLst>
          </p:cNvPr>
          <p:cNvSpPr/>
          <p:nvPr/>
        </p:nvSpPr>
        <p:spPr>
          <a:xfrm rot="18961876">
            <a:off x="10001724" y="2804573"/>
            <a:ext cx="1470880" cy="1470879"/>
          </a:xfrm>
          <a:prstGeom prst="arc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354C96-CB7E-71B2-9667-67D49B6A44A9}"/>
                  </a:ext>
                </a:extLst>
              </p:cNvPr>
              <p:cNvSpPr txBox="1"/>
              <p:nvPr/>
            </p:nvSpPr>
            <p:spPr>
              <a:xfrm>
                <a:off x="11141861" y="2597678"/>
                <a:ext cx="930680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C354C96-CB7E-71B2-9667-67D49B6A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861" y="2597678"/>
                <a:ext cx="930680" cy="465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3ED9C5ED-E51F-E994-8836-DAC79139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7212" y="1845711"/>
            <a:ext cx="93596" cy="94780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5" name="Line 69">
            <a:extLst>
              <a:ext uri="{FF2B5EF4-FFF2-40B4-BE49-F238E27FC236}">
                <a16:creationId xmlns:a16="http://schemas.microsoft.com/office/drawing/2014/main" id="{E1A891D9-E79E-974D-64BE-F80771AC9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0004" y="808144"/>
            <a:ext cx="351236" cy="28703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6" name="Line 69">
            <a:extLst>
              <a:ext uri="{FF2B5EF4-FFF2-40B4-BE49-F238E27FC236}">
                <a16:creationId xmlns:a16="http://schemas.microsoft.com/office/drawing/2014/main" id="{542627F8-DD61-8C9D-C89B-BB071B7BC1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1906" y="808144"/>
            <a:ext cx="640377" cy="31741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7" name="Line 69">
            <a:extLst>
              <a:ext uri="{FF2B5EF4-FFF2-40B4-BE49-F238E27FC236}">
                <a16:creationId xmlns:a16="http://schemas.microsoft.com/office/drawing/2014/main" id="{891D10A3-AE89-E442-AB01-7290B5E772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2547" y="808143"/>
            <a:ext cx="42146" cy="39702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8" name="Line 69">
            <a:extLst>
              <a:ext uri="{FF2B5EF4-FFF2-40B4-BE49-F238E27FC236}">
                <a16:creationId xmlns:a16="http://schemas.microsoft.com/office/drawing/2014/main" id="{866428AB-0E4D-37F0-6EA3-A800195A44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73854" y="823243"/>
            <a:ext cx="209331" cy="4785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9" name="Line 69">
            <a:extLst>
              <a:ext uri="{FF2B5EF4-FFF2-40B4-BE49-F238E27FC236}">
                <a16:creationId xmlns:a16="http://schemas.microsoft.com/office/drawing/2014/main" id="{5730403F-39C6-316B-1ABC-3C1E458F7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11880" y="2877114"/>
            <a:ext cx="398584" cy="99366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FA767BEA-03DE-53E3-E390-524033F64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5088" y="2877114"/>
            <a:ext cx="1176420" cy="81159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1" name="Line 69">
            <a:extLst>
              <a:ext uri="{FF2B5EF4-FFF2-40B4-BE49-F238E27FC236}">
                <a16:creationId xmlns:a16="http://schemas.microsoft.com/office/drawing/2014/main" id="{378E3916-B108-0FE1-AAA0-CB429610DD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1771" y="2877113"/>
            <a:ext cx="7223" cy="89414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2" name="Line 69">
            <a:extLst>
              <a:ext uri="{FF2B5EF4-FFF2-40B4-BE49-F238E27FC236}">
                <a16:creationId xmlns:a16="http://schemas.microsoft.com/office/drawing/2014/main" id="{C0DF045A-8FEF-3BEB-48FD-4C81F1BE3F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59443" y="2877113"/>
            <a:ext cx="355470" cy="82923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 dirty="0"/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1421BE08-DA62-E4BC-D90F-E57261E14E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80301" y="2877113"/>
            <a:ext cx="736960" cy="64286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4" name="Line 69">
            <a:extLst>
              <a:ext uri="{FF2B5EF4-FFF2-40B4-BE49-F238E27FC236}">
                <a16:creationId xmlns:a16="http://schemas.microsoft.com/office/drawing/2014/main" id="{1059B9AA-FB6B-F56E-B04C-40603EB10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9062" y="2741981"/>
            <a:ext cx="520976" cy="13513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5" name="Line 69">
            <a:extLst>
              <a:ext uri="{FF2B5EF4-FFF2-40B4-BE49-F238E27FC236}">
                <a16:creationId xmlns:a16="http://schemas.microsoft.com/office/drawing/2014/main" id="{BC69065D-96E6-9867-71E3-D42D01D91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1922" y="2670275"/>
            <a:ext cx="439687" cy="18919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6" name="Line 69">
            <a:extLst>
              <a:ext uri="{FF2B5EF4-FFF2-40B4-BE49-F238E27FC236}">
                <a16:creationId xmlns:a16="http://schemas.microsoft.com/office/drawing/2014/main" id="{10E15AEC-66B8-829B-50D8-848005F285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715" y="2592831"/>
            <a:ext cx="421026" cy="28428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Line 69">
            <a:extLst>
              <a:ext uri="{FF2B5EF4-FFF2-40B4-BE49-F238E27FC236}">
                <a16:creationId xmlns:a16="http://schemas.microsoft.com/office/drawing/2014/main" id="{6E500201-3FA6-C414-3562-590069C186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95481" y="1869725"/>
            <a:ext cx="690166" cy="2860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16B93-9BDA-916E-F77A-310BB34B82F3}"/>
                  </a:ext>
                </a:extLst>
              </p:cNvPr>
              <p:cNvSpPr txBox="1"/>
              <p:nvPr/>
            </p:nvSpPr>
            <p:spPr>
              <a:xfrm>
                <a:off x="10512756" y="-9968"/>
                <a:ext cx="693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716B93-9BDA-916E-F77A-310BB34B8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756" y="-9968"/>
                <a:ext cx="6930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A719D08-339D-CC6F-9F1B-B599CE42A693}"/>
                  </a:ext>
                </a:extLst>
              </p:cNvPr>
              <p:cNvSpPr/>
              <p:nvPr/>
            </p:nvSpPr>
            <p:spPr>
              <a:xfrm>
                <a:off x="3354148" y="2052313"/>
                <a:ext cx="1678545" cy="884075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200" dirty="0">
                    <a:solidFill>
                      <a:schemeClr val="bg1"/>
                    </a:solidFill>
                  </a:rPr>
                  <a:t>takes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pl-PL" sz="2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pl-PL" sz="22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LID4096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A719D08-339D-CC6F-9F1B-B599CE42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48" y="2052313"/>
                <a:ext cx="1678545" cy="884075"/>
              </a:xfrm>
              <a:prstGeom prst="roundRect">
                <a:avLst/>
              </a:prstGeom>
              <a:blipFill>
                <a:blip r:embed="rId7"/>
                <a:stretch>
                  <a:fillRect l="-17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63">
            <a:extLst>
              <a:ext uri="{FF2B5EF4-FFF2-40B4-BE49-F238E27FC236}">
                <a16:creationId xmlns:a16="http://schemas.microsoft.com/office/drawing/2014/main" id="{77A7BB6F-10D1-BF56-5D50-6D6BC6A8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772" y="1812554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34B9119-8DCB-A822-9E6D-F8519152F064}"/>
                  </a:ext>
                </a:extLst>
              </p:cNvPr>
              <p:cNvSpPr/>
              <p:nvPr/>
            </p:nvSpPr>
            <p:spPr>
              <a:xfrm>
                <a:off x="92599" y="5420782"/>
                <a:ext cx="5694743" cy="993664"/>
              </a:xfrm>
              <a:prstGeom prst="roundRect">
                <a:avLst>
                  <a:gd name="adj" fmla="val 20879"/>
                </a:avLst>
              </a:prstGeom>
              <a:solidFill>
                <a:srgbClr val="70AD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dirty="0"/>
                  <a:t>Now: unmatched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has degree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pl-PL" sz="2400" dirty="0"/>
                  <a:t> </a:t>
                </a:r>
                <a:r>
                  <a:rPr lang="en-US" sz="2400" dirty="0"/>
                  <a:t>w</a:t>
                </a:r>
                <a:r>
                  <a:rPr lang="en-US" sz="2400" dirty="0" err="1"/>
                  <a:t>.h.p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34B9119-8DCB-A822-9E6D-F8519152F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" y="5420782"/>
                <a:ext cx="5694743" cy="993664"/>
              </a:xfrm>
              <a:prstGeom prst="roundRect">
                <a:avLst>
                  <a:gd name="adj" fmla="val 20879"/>
                </a:avLst>
              </a:prstGeom>
              <a:blipFill>
                <a:blip r:embed="rId8"/>
                <a:stretch>
                  <a:fillRect l="-427" b="-545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0B6894A-FA91-A0A5-DB5B-CD5F65D4BB2F}"/>
                  </a:ext>
                </a:extLst>
              </p:cNvPr>
              <p:cNvSpPr/>
              <p:nvPr/>
            </p:nvSpPr>
            <p:spPr>
              <a:xfrm>
                <a:off x="102915" y="4326178"/>
                <a:ext cx="5684427" cy="993664"/>
              </a:xfrm>
              <a:prstGeom prst="roundRect">
                <a:avLst>
                  <a:gd name="adj" fmla="val 23416"/>
                </a:avLst>
              </a:prstGeom>
              <a:solidFill>
                <a:schemeClr val="bg1"/>
              </a:solidFill>
              <a:ln>
                <a:solidFill>
                  <a:srgbClr val="2CA0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dirty="0">
                    <a:solidFill>
                      <a:schemeClr val="tx1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: some </a:t>
                </a:r>
                <a:r>
                  <a:rPr lang="pl-PL" sz="2400" i="1" dirty="0">
                    <a:solidFill>
                      <a:schemeClr val="tx1"/>
                    </a:solidFill>
                  </a:rPr>
                  <a:t>non-maximal</a:t>
                </a:r>
                <a:r>
                  <a:rPr lang="pl-PL" sz="2400" dirty="0">
                    <a:solidFill>
                      <a:schemeClr val="tx1"/>
                    </a:solidFill>
                  </a:rPr>
                  <a:t> matching in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 (with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-time access)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0B6894A-FA91-A0A5-DB5B-CD5F65D4B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5" y="4326178"/>
                <a:ext cx="5684427" cy="993664"/>
              </a:xfrm>
              <a:prstGeom prst="roundRect">
                <a:avLst>
                  <a:gd name="adj" fmla="val 23416"/>
                </a:avLst>
              </a:prstGeom>
              <a:blipFill>
                <a:blip r:embed="rId9"/>
                <a:stretch>
                  <a:fillRect l="-321" b="-4848"/>
                </a:stretch>
              </a:blipFill>
              <a:ln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59" grpId="0" animBg="1"/>
      <p:bldP spid="5" grpId="0"/>
      <p:bldP spid="145" grpId="0" animBg="1"/>
      <p:bldP spid="146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2" grpId="0" animBg="1"/>
      <p:bldP spid="34" grpId="0"/>
      <p:bldP spid="35" grpId="0" animBg="1"/>
      <p:bldP spid="50" grpId="0" animBg="1"/>
      <p:bldP spid="58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D655F-F91B-59C1-9087-FE2714CD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4B9A-A3F0-8151-42F6-6FD5B027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Start with sparsification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B6FCB3-E6D7-1E74-D934-87F13E745147}"/>
                  </a:ext>
                </a:extLst>
              </p:cNvPr>
              <p:cNvSpPr txBox="1"/>
              <p:nvPr/>
            </p:nvSpPr>
            <p:spPr>
              <a:xfrm>
                <a:off x="92599" y="1067416"/>
                <a:ext cx="4667548" cy="3056029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We materialize a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400" dirty="0"/>
                </a:br>
                <a:r>
                  <a:rPr lang="pl-PL" sz="2400" dirty="0"/>
                  <a:t>that is maximal in a subsampled subgraph:</a:t>
                </a:r>
                <a:br>
                  <a:rPr lang="pl-PL" sz="2400" dirty="0"/>
                </a:br>
                <a:endParaRPr lang="pl-PL" sz="2400" dirty="0"/>
              </a:p>
              <a:p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 ≔∅</m:t>
                    </m:r>
                  </m:oMath>
                </a14:m>
                <a:r>
                  <a:rPr lang="pl-PL" sz="2400" dirty="0"/>
                  <a:t> </a:t>
                </a:r>
              </a:p>
              <a:p>
                <a:r>
                  <a:rPr lang="pl-PL" sz="2400" dirty="0"/>
                  <a:t>for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l-PL" sz="2400" dirty="0"/>
                  <a:t>:</a:t>
                </a:r>
              </a:p>
              <a:p>
                <a:r>
                  <a:rPr lang="pl-PL" sz="2400" dirty="0"/>
                  <a:t>    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/>
                  <a:t> random neighbors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l-PL" sz="2400" dirty="0"/>
                  <a:t>:</a:t>
                </a:r>
                <a:br>
                  <a:rPr lang="pl-PL" sz="2400" dirty="0"/>
                </a:br>
                <a:r>
                  <a:rPr lang="pl-PL" sz="2400" dirty="0"/>
                  <a:t>          add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/>
                  <a:t> to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if possible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B6FCB3-E6D7-1E74-D934-87F13E745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" y="1067416"/>
                <a:ext cx="4667548" cy="3056029"/>
              </a:xfrm>
              <a:prstGeom prst="rect">
                <a:avLst/>
              </a:prstGeom>
              <a:blipFill>
                <a:blip r:embed="rId3"/>
                <a:stretch>
                  <a:fillRect l="-1552" t="-984" b="-2756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02FCC62-827D-F4F6-2C62-226F57F444E9}"/>
                  </a:ext>
                </a:extLst>
              </p:cNvPr>
              <p:cNvSpPr/>
              <p:nvPr/>
            </p:nvSpPr>
            <p:spPr>
              <a:xfrm>
                <a:off x="92599" y="5420782"/>
                <a:ext cx="5694743" cy="993664"/>
              </a:xfrm>
              <a:prstGeom prst="roundRect">
                <a:avLst>
                  <a:gd name="adj" fmla="val 20879"/>
                </a:avLst>
              </a:prstGeom>
              <a:solidFill>
                <a:srgbClr val="70AD4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dirty="0"/>
                  <a:t>Now: unmatched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has degree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r>
                  <a:rPr lang="pl-PL" sz="2400" dirty="0"/>
                  <a:t> </a:t>
                </a:r>
                <a:r>
                  <a:rPr lang="en-US" sz="2400" dirty="0"/>
                  <a:t>w</a:t>
                </a:r>
                <a:r>
                  <a:rPr lang="en-US" sz="2400" dirty="0" err="1"/>
                  <a:t>.h.p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202FCC62-827D-F4F6-2C62-226F57F44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" y="5420782"/>
                <a:ext cx="5694743" cy="993664"/>
              </a:xfrm>
              <a:prstGeom prst="roundRect">
                <a:avLst>
                  <a:gd name="adj" fmla="val 20879"/>
                </a:avLst>
              </a:prstGeom>
              <a:blipFill>
                <a:blip r:embed="rId4"/>
                <a:stretch>
                  <a:fillRect l="-427" b="-545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B3B020E-380E-F60A-10E5-FE7C95F7A9FB}"/>
                  </a:ext>
                </a:extLst>
              </p:cNvPr>
              <p:cNvSpPr/>
              <p:nvPr/>
            </p:nvSpPr>
            <p:spPr>
              <a:xfrm>
                <a:off x="102915" y="4326178"/>
                <a:ext cx="5684427" cy="993664"/>
              </a:xfrm>
              <a:prstGeom prst="roundRect">
                <a:avLst>
                  <a:gd name="adj" fmla="val 23416"/>
                </a:avLst>
              </a:prstGeom>
              <a:solidFill>
                <a:schemeClr val="bg1"/>
              </a:solidFill>
              <a:ln>
                <a:solidFill>
                  <a:srgbClr val="2CA0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dirty="0">
                    <a:solidFill>
                      <a:schemeClr val="tx1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: some </a:t>
                </a:r>
                <a:r>
                  <a:rPr lang="pl-PL" sz="2400" i="1" dirty="0">
                    <a:solidFill>
                      <a:schemeClr val="tx1"/>
                    </a:solidFill>
                  </a:rPr>
                  <a:t>non-maximal</a:t>
                </a:r>
                <a:r>
                  <a:rPr lang="pl-PL" sz="2400" dirty="0">
                    <a:solidFill>
                      <a:schemeClr val="tx1"/>
                    </a:solidFill>
                  </a:rPr>
                  <a:t> matching in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 (with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l-PL" sz="2400" dirty="0">
                    <a:solidFill>
                      <a:schemeClr val="tx1"/>
                    </a:solidFill>
                  </a:rPr>
                  <a:t>-time access)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B3B020E-380E-F60A-10E5-FE7C95F7A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5" y="4326178"/>
                <a:ext cx="5684427" cy="993664"/>
              </a:xfrm>
              <a:prstGeom prst="roundRect">
                <a:avLst>
                  <a:gd name="adj" fmla="val 23416"/>
                </a:avLst>
              </a:prstGeom>
              <a:blipFill>
                <a:blip r:embed="rId5"/>
                <a:stretch>
                  <a:fillRect l="-321" b="-4848"/>
                </a:stretch>
              </a:blipFill>
              <a:ln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06E618-91DA-B883-E01B-126EF68A8E50}"/>
                  </a:ext>
                </a:extLst>
              </p:cNvPr>
              <p:cNvSpPr txBox="1"/>
              <p:nvPr/>
            </p:nvSpPr>
            <p:spPr>
              <a:xfrm>
                <a:off x="10512756" y="-9968"/>
                <a:ext cx="6930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06E618-91DA-B883-E01B-126EF68A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756" y="-9968"/>
                <a:ext cx="69307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EC1978B-14C7-6A91-3802-050FFA98C2FF}"/>
                  </a:ext>
                </a:extLst>
              </p:cNvPr>
              <p:cNvSpPr/>
              <p:nvPr/>
            </p:nvSpPr>
            <p:spPr>
              <a:xfrm>
                <a:off x="3354148" y="2052313"/>
                <a:ext cx="1678545" cy="884075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200" dirty="0">
                    <a:solidFill>
                      <a:schemeClr val="bg1"/>
                    </a:solidFill>
                  </a:rPr>
                  <a:t>takes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pl-PL" sz="2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pl-PL" sz="22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LID4096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EC1978B-14C7-6A91-3802-050FFA98C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48" y="2052313"/>
                <a:ext cx="1678545" cy="884075"/>
              </a:xfrm>
              <a:prstGeom prst="roundRect">
                <a:avLst/>
              </a:prstGeom>
              <a:blipFill>
                <a:blip r:embed="rId7"/>
                <a:stretch>
                  <a:fillRect l="-179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5">
            <a:extLst>
              <a:ext uri="{FF2B5EF4-FFF2-40B4-BE49-F238E27FC236}">
                <a16:creationId xmlns:a16="http://schemas.microsoft.com/office/drawing/2014/main" id="{8BEE9591-3F12-B1FB-A1DE-8778432E8436}"/>
              </a:ext>
            </a:extLst>
          </p:cNvPr>
          <p:cNvSpPr>
            <a:spLocks/>
          </p:cNvSpPr>
          <p:nvPr/>
        </p:nvSpPr>
        <p:spPr bwMode="auto">
          <a:xfrm>
            <a:off x="5968960" y="361345"/>
            <a:ext cx="6223040" cy="4048609"/>
          </a:xfrm>
          <a:custGeom>
            <a:avLst/>
            <a:gdLst>
              <a:gd name="T0" fmla="*/ 3255 w 4616"/>
              <a:gd name="T1" fmla="*/ 72 h 3003"/>
              <a:gd name="T2" fmla="*/ 397 w 4616"/>
              <a:gd name="T3" fmla="*/ 72 h 3003"/>
              <a:gd name="T4" fmla="*/ 397 w 4616"/>
              <a:gd name="T5" fmla="*/ 592 h 3003"/>
              <a:gd name="T6" fmla="*/ 2476 w 4616"/>
              <a:gd name="T7" fmla="*/ 852 h 3003"/>
              <a:gd name="T8" fmla="*/ 2476 w 4616"/>
              <a:gd name="T9" fmla="*/ 2151 h 3003"/>
              <a:gd name="T10" fmla="*/ 397 w 4616"/>
              <a:gd name="T11" fmla="*/ 2411 h 3003"/>
              <a:gd name="T12" fmla="*/ 397 w 4616"/>
              <a:gd name="T13" fmla="*/ 2930 h 3003"/>
              <a:gd name="T14" fmla="*/ 3255 w 4616"/>
              <a:gd name="T15" fmla="*/ 2930 h 3003"/>
              <a:gd name="T16" fmla="*/ 4451 w 4616"/>
              <a:gd name="T17" fmla="*/ 2411 h 3003"/>
              <a:gd name="T18" fmla="*/ 4451 w 4616"/>
              <a:gd name="T19" fmla="*/ 592 h 3003"/>
              <a:gd name="T20" fmla="*/ 3255 w 4616"/>
              <a:gd name="T21" fmla="*/ 72 h 3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16" h="3003">
                <a:moveTo>
                  <a:pt x="3255" y="72"/>
                </a:moveTo>
                <a:cubicBezTo>
                  <a:pt x="2693" y="0"/>
                  <a:pt x="794" y="0"/>
                  <a:pt x="397" y="72"/>
                </a:cubicBezTo>
                <a:cubicBezTo>
                  <a:pt x="0" y="144"/>
                  <a:pt x="109" y="484"/>
                  <a:pt x="397" y="592"/>
                </a:cubicBezTo>
                <a:cubicBezTo>
                  <a:pt x="685" y="700"/>
                  <a:pt x="2187" y="635"/>
                  <a:pt x="2476" y="852"/>
                </a:cubicBezTo>
                <a:cubicBezTo>
                  <a:pt x="2764" y="1068"/>
                  <a:pt x="2764" y="1935"/>
                  <a:pt x="2476" y="2151"/>
                </a:cubicBezTo>
                <a:cubicBezTo>
                  <a:pt x="2187" y="2367"/>
                  <a:pt x="685" y="2303"/>
                  <a:pt x="397" y="2411"/>
                </a:cubicBezTo>
                <a:cubicBezTo>
                  <a:pt x="109" y="2519"/>
                  <a:pt x="0" y="2858"/>
                  <a:pt x="397" y="2930"/>
                </a:cubicBezTo>
                <a:cubicBezTo>
                  <a:pt x="794" y="3003"/>
                  <a:pt x="2693" y="3003"/>
                  <a:pt x="3255" y="2930"/>
                </a:cubicBezTo>
                <a:cubicBezTo>
                  <a:pt x="3818" y="2858"/>
                  <a:pt x="4285" y="2735"/>
                  <a:pt x="4451" y="2411"/>
                </a:cubicBezTo>
                <a:cubicBezTo>
                  <a:pt x="4616" y="2086"/>
                  <a:pt x="4616" y="916"/>
                  <a:pt x="4451" y="592"/>
                </a:cubicBezTo>
                <a:cubicBezTo>
                  <a:pt x="4285" y="267"/>
                  <a:pt x="3818" y="144"/>
                  <a:pt x="3255" y="72"/>
                </a:cubicBezTo>
                <a:close/>
              </a:path>
            </a:pathLst>
          </a:custGeom>
          <a:solidFill>
            <a:srgbClr val="D2E0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 dirty="0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B6CDED6-1C29-5EC8-5500-821F95BA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79" y="2863428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D28D4700-2BF9-B7F4-A323-0BBE5E90E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62" y="2863428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F0542913-35FE-240C-7BA8-0D1F69675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146" y="2863428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FF88014C-86C8-2198-8A85-2037F94F9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29" y="2863428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FD7DEBBD-EE1B-D4B9-A3C9-5F294C92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313" y="2863428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3" name="Oval 11">
            <a:extLst>
              <a:ext uri="{FF2B5EF4-FFF2-40B4-BE49-F238E27FC236}">
                <a16:creationId xmlns:a16="http://schemas.microsoft.com/office/drawing/2014/main" id="{C687D224-F2C2-895A-8C70-C8A2961E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79" y="1812553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4" name="Oval 12">
            <a:extLst>
              <a:ext uri="{FF2B5EF4-FFF2-40B4-BE49-F238E27FC236}">
                <a16:creationId xmlns:a16="http://schemas.microsoft.com/office/drawing/2014/main" id="{1C0218FA-28F1-202A-9592-92AC5E41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62" y="181255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087D0C6B-E045-87F3-173E-1266EAD8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146" y="181255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7" name="Oval 14">
            <a:extLst>
              <a:ext uri="{FF2B5EF4-FFF2-40B4-BE49-F238E27FC236}">
                <a16:creationId xmlns:a16="http://schemas.microsoft.com/office/drawing/2014/main" id="{FC997F05-4237-E437-AD7C-74CE1042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29" y="1812553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8" name="Oval 15">
            <a:extLst>
              <a:ext uri="{FF2B5EF4-FFF2-40B4-BE49-F238E27FC236}">
                <a16:creationId xmlns:a16="http://schemas.microsoft.com/office/drawing/2014/main" id="{62CC38A9-0926-646C-A6D4-714C224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313" y="181255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0" name="Line 16">
            <a:extLst>
              <a:ext uri="{FF2B5EF4-FFF2-40B4-BE49-F238E27FC236}">
                <a16:creationId xmlns:a16="http://schemas.microsoft.com/office/drawing/2014/main" id="{566710B4-1A6C-1351-3B19-257E920B8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3638" y="1911445"/>
            <a:ext cx="0" cy="947217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1" name="Line 17">
            <a:extLst>
              <a:ext uri="{FF2B5EF4-FFF2-40B4-BE49-F238E27FC236}">
                <a16:creationId xmlns:a16="http://schemas.microsoft.com/office/drawing/2014/main" id="{5225FB71-F022-E0E9-B1C9-F67A68BD1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4221" y="1911445"/>
            <a:ext cx="0" cy="947217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078EAB2A-E008-79C1-50B7-C21AC66E4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4805" y="1911445"/>
            <a:ext cx="0" cy="947217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3" name="Line 19">
            <a:extLst>
              <a:ext uri="{FF2B5EF4-FFF2-40B4-BE49-F238E27FC236}">
                <a16:creationId xmlns:a16="http://schemas.microsoft.com/office/drawing/2014/main" id="{16543ADF-42E5-79A5-56F9-2599D6D9A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5388" y="1911445"/>
            <a:ext cx="0" cy="947217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7" name="Line 20">
            <a:extLst>
              <a:ext uri="{FF2B5EF4-FFF2-40B4-BE49-F238E27FC236}">
                <a16:creationId xmlns:a16="http://schemas.microsoft.com/office/drawing/2014/main" id="{802E5B62-25A2-5FDE-CA99-A47101DCC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5972" y="1911445"/>
            <a:ext cx="0" cy="947217"/>
          </a:xfrm>
          <a:prstGeom prst="line">
            <a:avLst/>
          </a:prstGeom>
          <a:noFill/>
          <a:ln w="58738" cap="flat">
            <a:solidFill>
              <a:srgbClr val="1F77B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8" name="Line 37">
            <a:extLst>
              <a:ext uri="{FF2B5EF4-FFF2-40B4-BE49-F238E27FC236}">
                <a16:creationId xmlns:a16="http://schemas.microsoft.com/office/drawing/2014/main" id="{4C006BB6-1613-6725-B3BB-C42CBAC14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3424" y="1901913"/>
            <a:ext cx="642202" cy="96628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9" name="Line 38">
            <a:extLst>
              <a:ext uri="{FF2B5EF4-FFF2-40B4-BE49-F238E27FC236}">
                <a16:creationId xmlns:a16="http://schemas.microsoft.com/office/drawing/2014/main" id="{949C82CA-82B5-CD56-60D2-42E693777B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83400" y="1901913"/>
            <a:ext cx="643393" cy="96628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0" name="Oval 39">
            <a:extLst>
              <a:ext uri="{FF2B5EF4-FFF2-40B4-BE49-F238E27FC236}">
                <a16:creationId xmlns:a16="http://schemas.microsoft.com/office/drawing/2014/main" id="{54B59279-9D8B-E042-7A33-F40EA190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62" y="761678"/>
            <a:ext cx="95317" cy="9412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1" name="Oval 40">
            <a:extLst>
              <a:ext uri="{FF2B5EF4-FFF2-40B4-BE49-F238E27FC236}">
                <a16:creationId xmlns:a16="http://schemas.microsoft.com/office/drawing/2014/main" id="{62B58531-AC63-B1EC-0338-9B65C164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8" y="761678"/>
            <a:ext cx="95317" cy="9412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2" name="Oval 41">
            <a:extLst>
              <a:ext uri="{FF2B5EF4-FFF2-40B4-BE49-F238E27FC236}">
                <a16:creationId xmlns:a16="http://schemas.microsoft.com/office/drawing/2014/main" id="{78515FD8-E485-D7F5-F555-58489BD1B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313" y="761678"/>
            <a:ext cx="95317" cy="9412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DF23D864-62E6-77A8-0AAF-5704180D9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188" y="761678"/>
            <a:ext cx="95317" cy="9412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4" name="Oval 43">
            <a:extLst>
              <a:ext uri="{FF2B5EF4-FFF2-40B4-BE49-F238E27FC236}">
                <a16:creationId xmlns:a16="http://schemas.microsoft.com/office/drawing/2014/main" id="{445CFA6C-9079-9775-88F1-438F3F684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063" y="761678"/>
            <a:ext cx="95317" cy="94126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5" name="Oval 44">
            <a:extLst>
              <a:ext uri="{FF2B5EF4-FFF2-40B4-BE49-F238E27FC236}">
                <a16:creationId xmlns:a16="http://schemas.microsoft.com/office/drawing/2014/main" id="{4F9C77BE-2DAD-A7CD-EEAA-4CA05E99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562" y="391430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6" name="Oval 45">
            <a:extLst>
              <a:ext uri="{FF2B5EF4-FFF2-40B4-BE49-F238E27FC236}">
                <a16:creationId xmlns:a16="http://schemas.microsoft.com/office/drawing/2014/main" id="{BE3C0356-5593-3936-7737-24C63A2D1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8" y="391430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7" name="Oval 46">
            <a:extLst>
              <a:ext uri="{FF2B5EF4-FFF2-40B4-BE49-F238E27FC236}">
                <a16:creationId xmlns:a16="http://schemas.microsoft.com/office/drawing/2014/main" id="{FA5FC3CE-A3D0-2A92-7942-E7EBD9362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313" y="391430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8" name="Oval 47">
            <a:extLst>
              <a:ext uri="{FF2B5EF4-FFF2-40B4-BE49-F238E27FC236}">
                <a16:creationId xmlns:a16="http://schemas.microsoft.com/office/drawing/2014/main" id="{B4289263-94D8-A8CD-86C5-A678A2D26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188" y="391430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89" name="Oval 48">
            <a:extLst>
              <a:ext uri="{FF2B5EF4-FFF2-40B4-BE49-F238E27FC236}">
                <a16:creationId xmlns:a16="http://schemas.microsoft.com/office/drawing/2014/main" id="{89397044-46D5-BD8F-68C2-0B505349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063" y="391430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0" name="Freeform 49">
            <a:extLst>
              <a:ext uri="{FF2B5EF4-FFF2-40B4-BE49-F238E27FC236}">
                <a16:creationId xmlns:a16="http://schemas.microsoft.com/office/drawing/2014/main" id="{5E0E7B3F-6285-30FE-D6C4-8C068F6650EC}"/>
              </a:ext>
            </a:extLst>
          </p:cNvPr>
          <p:cNvSpPr>
            <a:spLocks/>
          </p:cNvSpPr>
          <p:nvPr/>
        </p:nvSpPr>
        <p:spPr bwMode="auto">
          <a:xfrm>
            <a:off x="6183424" y="852230"/>
            <a:ext cx="642202" cy="963898"/>
          </a:xfrm>
          <a:custGeom>
            <a:avLst/>
            <a:gdLst>
              <a:gd name="T0" fmla="*/ 0 w 477"/>
              <a:gd name="T1" fmla="*/ 715 h 715"/>
              <a:gd name="T2" fmla="*/ 17 w 477"/>
              <a:gd name="T3" fmla="*/ 656 h 715"/>
              <a:gd name="T4" fmla="*/ 59 w 477"/>
              <a:gd name="T5" fmla="*/ 627 h 715"/>
              <a:gd name="T6" fmla="*/ 100 w 477"/>
              <a:gd name="T7" fmla="*/ 598 h 715"/>
              <a:gd name="T8" fmla="*/ 111 w 477"/>
              <a:gd name="T9" fmla="*/ 548 h 715"/>
              <a:gd name="T10" fmla="*/ 121 w 477"/>
              <a:gd name="T11" fmla="*/ 498 h 715"/>
              <a:gd name="T12" fmla="*/ 163 w 477"/>
              <a:gd name="T13" fmla="*/ 470 h 715"/>
              <a:gd name="T14" fmla="*/ 205 w 477"/>
              <a:gd name="T15" fmla="*/ 441 h 715"/>
              <a:gd name="T16" fmla="*/ 216 w 477"/>
              <a:gd name="T17" fmla="*/ 391 h 715"/>
              <a:gd name="T18" fmla="*/ 226 w 477"/>
              <a:gd name="T19" fmla="*/ 341 h 715"/>
              <a:gd name="T20" fmla="*/ 268 w 477"/>
              <a:gd name="T21" fmla="*/ 312 h 715"/>
              <a:gd name="T22" fmla="*/ 310 w 477"/>
              <a:gd name="T23" fmla="*/ 284 h 715"/>
              <a:gd name="T24" fmla="*/ 321 w 477"/>
              <a:gd name="T25" fmla="*/ 234 h 715"/>
              <a:gd name="T26" fmla="*/ 331 w 477"/>
              <a:gd name="T27" fmla="*/ 184 h 715"/>
              <a:gd name="T28" fmla="*/ 373 w 477"/>
              <a:gd name="T29" fmla="*/ 155 h 715"/>
              <a:gd name="T30" fmla="*/ 415 w 477"/>
              <a:gd name="T31" fmla="*/ 126 h 715"/>
              <a:gd name="T32" fmla="*/ 432 w 477"/>
              <a:gd name="T33" fmla="*/ 67 h 715"/>
              <a:gd name="T34" fmla="*/ 477 w 477"/>
              <a:gd name="T35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7" h="715">
                <a:moveTo>
                  <a:pt x="0" y="715"/>
                </a:moveTo>
                <a:cubicBezTo>
                  <a:pt x="13" y="696"/>
                  <a:pt x="3" y="675"/>
                  <a:pt x="17" y="656"/>
                </a:cubicBezTo>
                <a:cubicBezTo>
                  <a:pt x="26" y="641"/>
                  <a:pt x="42" y="634"/>
                  <a:pt x="59" y="627"/>
                </a:cubicBezTo>
                <a:cubicBezTo>
                  <a:pt x="75" y="619"/>
                  <a:pt x="91" y="612"/>
                  <a:pt x="100" y="598"/>
                </a:cubicBezTo>
                <a:cubicBezTo>
                  <a:pt x="110" y="584"/>
                  <a:pt x="110" y="566"/>
                  <a:pt x="111" y="548"/>
                </a:cubicBezTo>
                <a:cubicBezTo>
                  <a:pt x="111" y="530"/>
                  <a:pt x="112" y="513"/>
                  <a:pt x="121" y="498"/>
                </a:cubicBezTo>
                <a:cubicBezTo>
                  <a:pt x="131" y="484"/>
                  <a:pt x="147" y="477"/>
                  <a:pt x="163" y="470"/>
                </a:cubicBezTo>
                <a:cubicBezTo>
                  <a:pt x="180" y="462"/>
                  <a:pt x="196" y="455"/>
                  <a:pt x="205" y="441"/>
                </a:cubicBezTo>
                <a:cubicBezTo>
                  <a:pt x="215" y="427"/>
                  <a:pt x="215" y="409"/>
                  <a:pt x="216" y="391"/>
                </a:cubicBezTo>
                <a:cubicBezTo>
                  <a:pt x="216" y="373"/>
                  <a:pt x="217" y="355"/>
                  <a:pt x="226" y="341"/>
                </a:cubicBezTo>
                <a:cubicBezTo>
                  <a:pt x="236" y="327"/>
                  <a:pt x="252" y="320"/>
                  <a:pt x="268" y="312"/>
                </a:cubicBezTo>
                <a:cubicBezTo>
                  <a:pt x="285" y="305"/>
                  <a:pt x="301" y="298"/>
                  <a:pt x="310" y="284"/>
                </a:cubicBezTo>
                <a:cubicBezTo>
                  <a:pt x="320" y="269"/>
                  <a:pt x="320" y="252"/>
                  <a:pt x="321" y="234"/>
                </a:cubicBezTo>
                <a:cubicBezTo>
                  <a:pt x="321" y="216"/>
                  <a:pt x="322" y="198"/>
                  <a:pt x="331" y="184"/>
                </a:cubicBezTo>
                <a:cubicBezTo>
                  <a:pt x="341" y="170"/>
                  <a:pt x="356" y="163"/>
                  <a:pt x="373" y="155"/>
                </a:cubicBezTo>
                <a:cubicBezTo>
                  <a:pt x="390" y="148"/>
                  <a:pt x="405" y="141"/>
                  <a:pt x="415" y="126"/>
                </a:cubicBezTo>
                <a:cubicBezTo>
                  <a:pt x="428" y="107"/>
                  <a:pt x="419" y="86"/>
                  <a:pt x="432" y="67"/>
                </a:cubicBezTo>
                <a:lnTo>
                  <a:pt x="477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1" name="Freeform 50">
            <a:extLst>
              <a:ext uri="{FF2B5EF4-FFF2-40B4-BE49-F238E27FC236}">
                <a16:creationId xmlns:a16="http://schemas.microsoft.com/office/drawing/2014/main" id="{C4ECB6A6-0214-7F8D-2DCE-30B4F1CE70A9}"/>
              </a:ext>
            </a:extLst>
          </p:cNvPr>
          <p:cNvSpPr>
            <a:spLocks/>
          </p:cNvSpPr>
          <p:nvPr/>
        </p:nvSpPr>
        <p:spPr bwMode="auto">
          <a:xfrm>
            <a:off x="6828009" y="860570"/>
            <a:ext cx="51233" cy="947217"/>
          </a:xfrm>
          <a:custGeom>
            <a:avLst/>
            <a:gdLst>
              <a:gd name="T0" fmla="*/ 19 w 38"/>
              <a:gd name="T1" fmla="*/ 703 h 703"/>
              <a:gd name="T2" fmla="*/ 0 w 38"/>
              <a:gd name="T3" fmla="*/ 644 h 703"/>
              <a:gd name="T4" fmla="*/ 19 w 38"/>
              <a:gd name="T5" fmla="*/ 597 h 703"/>
              <a:gd name="T6" fmla="*/ 38 w 38"/>
              <a:gd name="T7" fmla="*/ 549 h 703"/>
              <a:gd name="T8" fmla="*/ 19 w 38"/>
              <a:gd name="T9" fmla="*/ 502 h 703"/>
              <a:gd name="T10" fmla="*/ 0 w 38"/>
              <a:gd name="T11" fmla="*/ 455 h 703"/>
              <a:gd name="T12" fmla="*/ 19 w 38"/>
              <a:gd name="T13" fmla="*/ 408 h 703"/>
              <a:gd name="T14" fmla="*/ 38 w 38"/>
              <a:gd name="T15" fmla="*/ 360 h 703"/>
              <a:gd name="T16" fmla="*/ 19 w 38"/>
              <a:gd name="T17" fmla="*/ 313 h 703"/>
              <a:gd name="T18" fmla="*/ 0 w 38"/>
              <a:gd name="T19" fmla="*/ 266 h 703"/>
              <a:gd name="T20" fmla="*/ 19 w 38"/>
              <a:gd name="T21" fmla="*/ 219 h 703"/>
              <a:gd name="T22" fmla="*/ 38 w 38"/>
              <a:gd name="T23" fmla="*/ 171 h 703"/>
              <a:gd name="T24" fmla="*/ 19 w 38"/>
              <a:gd name="T25" fmla="*/ 124 h 703"/>
              <a:gd name="T26" fmla="*/ 0 w 38"/>
              <a:gd name="T27" fmla="*/ 77 h 703"/>
              <a:gd name="T28" fmla="*/ 19 w 38"/>
              <a:gd name="T29" fmla="*/ 18 h 703"/>
              <a:gd name="T30" fmla="*/ 19 w 38"/>
              <a:gd name="T31" fmla="*/ 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3">
                <a:moveTo>
                  <a:pt x="19" y="703"/>
                </a:moveTo>
                <a:cubicBezTo>
                  <a:pt x="19" y="679"/>
                  <a:pt x="0" y="667"/>
                  <a:pt x="0" y="644"/>
                </a:cubicBezTo>
                <a:cubicBezTo>
                  <a:pt x="0" y="627"/>
                  <a:pt x="9" y="612"/>
                  <a:pt x="19" y="597"/>
                </a:cubicBezTo>
                <a:cubicBezTo>
                  <a:pt x="29" y="581"/>
                  <a:pt x="38" y="566"/>
                  <a:pt x="38" y="549"/>
                </a:cubicBezTo>
                <a:cubicBezTo>
                  <a:pt x="38" y="532"/>
                  <a:pt x="29" y="517"/>
                  <a:pt x="19" y="502"/>
                </a:cubicBezTo>
                <a:cubicBezTo>
                  <a:pt x="9" y="487"/>
                  <a:pt x="0" y="472"/>
                  <a:pt x="0" y="455"/>
                </a:cubicBezTo>
                <a:cubicBezTo>
                  <a:pt x="0" y="438"/>
                  <a:pt x="9" y="423"/>
                  <a:pt x="19" y="408"/>
                </a:cubicBezTo>
                <a:cubicBezTo>
                  <a:pt x="29" y="392"/>
                  <a:pt x="38" y="377"/>
                  <a:pt x="38" y="360"/>
                </a:cubicBezTo>
                <a:cubicBezTo>
                  <a:pt x="38" y="343"/>
                  <a:pt x="29" y="328"/>
                  <a:pt x="19" y="313"/>
                </a:cubicBezTo>
                <a:cubicBezTo>
                  <a:pt x="9" y="298"/>
                  <a:pt x="0" y="283"/>
                  <a:pt x="0" y="266"/>
                </a:cubicBezTo>
                <a:cubicBezTo>
                  <a:pt x="0" y="249"/>
                  <a:pt x="9" y="234"/>
                  <a:pt x="19" y="219"/>
                </a:cubicBezTo>
                <a:cubicBezTo>
                  <a:pt x="29" y="203"/>
                  <a:pt x="38" y="188"/>
                  <a:pt x="38" y="171"/>
                </a:cubicBezTo>
                <a:cubicBezTo>
                  <a:pt x="38" y="154"/>
                  <a:pt x="29" y="139"/>
                  <a:pt x="19" y="124"/>
                </a:cubicBezTo>
                <a:cubicBezTo>
                  <a:pt x="9" y="109"/>
                  <a:pt x="0" y="94"/>
                  <a:pt x="0" y="77"/>
                </a:cubicBezTo>
                <a:cubicBezTo>
                  <a:pt x="0" y="53"/>
                  <a:pt x="19" y="41"/>
                  <a:pt x="19" y="18"/>
                </a:cubicBezTo>
                <a:lnTo>
                  <a:pt x="19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2" name="Freeform 51">
            <a:extLst>
              <a:ext uri="{FF2B5EF4-FFF2-40B4-BE49-F238E27FC236}">
                <a16:creationId xmlns:a16="http://schemas.microsoft.com/office/drawing/2014/main" id="{C912668A-6001-9E7B-D873-D2A69FC96BFB}"/>
              </a:ext>
            </a:extLst>
          </p:cNvPr>
          <p:cNvSpPr>
            <a:spLocks/>
          </p:cNvSpPr>
          <p:nvPr/>
        </p:nvSpPr>
        <p:spPr bwMode="auto">
          <a:xfrm>
            <a:off x="6882816" y="852230"/>
            <a:ext cx="642202" cy="963898"/>
          </a:xfrm>
          <a:custGeom>
            <a:avLst/>
            <a:gdLst>
              <a:gd name="T0" fmla="*/ 477 w 477"/>
              <a:gd name="T1" fmla="*/ 715 h 715"/>
              <a:gd name="T2" fmla="*/ 429 w 477"/>
              <a:gd name="T3" fmla="*/ 677 h 715"/>
              <a:gd name="T4" fmla="*/ 418 w 477"/>
              <a:gd name="T5" fmla="*/ 627 h 715"/>
              <a:gd name="T6" fmla="*/ 408 w 477"/>
              <a:gd name="T7" fmla="*/ 577 h 715"/>
              <a:gd name="T8" fmla="*/ 366 w 477"/>
              <a:gd name="T9" fmla="*/ 548 h 715"/>
              <a:gd name="T10" fmla="*/ 324 w 477"/>
              <a:gd name="T11" fmla="*/ 519 h 715"/>
              <a:gd name="T12" fmla="*/ 314 w 477"/>
              <a:gd name="T13" fmla="*/ 470 h 715"/>
              <a:gd name="T14" fmla="*/ 303 w 477"/>
              <a:gd name="T15" fmla="*/ 420 h 715"/>
              <a:gd name="T16" fmla="*/ 261 w 477"/>
              <a:gd name="T17" fmla="*/ 391 h 715"/>
              <a:gd name="T18" fmla="*/ 219 w 477"/>
              <a:gd name="T19" fmla="*/ 362 h 715"/>
              <a:gd name="T20" fmla="*/ 209 w 477"/>
              <a:gd name="T21" fmla="*/ 312 h 715"/>
              <a:gd name="T22" fmla="*/ 198 w 477"/>
              <a:gd name="T23" fmla="*/ 263 h 715"/>
              <a:gd name="T24" fmla="*/ 156 w 477"/>
              <a:gd name="T25" fmla="*/ 234 h 715"/>
              <a:gd name="T26" fmla="*/ 114 w 477"/>
              <a:gd name="T27" fmla="*/ 205 h 715"/>
              <a:gd name="T28" fmla="*/ 104 w 477"/>
              <a:gd name="T29" fmla="*/ 155 h 715"/>
              <a:gd name="T30" fmla="*/ 93 w 477"/>
              <a:gd name="T31" fmla="*/ 105 h 715"/>
              <a:gd name="T32" fmla="*/ 45 w 477"/>
              <a:gd name="T33" fmla="*/ 67 h 715"/>
              <a:gd name="T34" fmla="*/ 0 w 477"/>
              <a:gd name="T35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7" h="715">
                <a:moveTo>
                  <a:pt x="477" y="715"/>
                </a:moveTo>
                <a:cubicBezTo>
                  <a:pt x="464" y="696"/>
                  <a:pt x="442" y="696"/>
                  <a:pt x="429" y="677"/>
                </a:cubicBezTo>
                <a:cubicBezTo>
                  <a:pt x="419" y="662"/>
                  <a:pt x="419" y="645"/>
                  <a:pt x="418" y="627"/>
                </a:cubicBezTo>
                <a:cubicBezTo>
                  <a:pt x="418" y="609"/>
                  <a:pt x="417" y="591"/>
                  <a:pt x="408" y="577"/>
                </a:cubicBezTo>
                <a:cubicBezTo>
                  <a:pt x="398" y="563"/>
                  <a:pt x="383" y="556"/>
                  <a:pt x="366" y="548"/>
                </a:cubicBezTo>
                <a:cubicBezTo>
                  <a:pt x="349" y="541"/>
                  <a:pt x="334" y="534"/>
                  <a:pt x="324" y="519"/>
                </a:cubicBezTo>
                <a:cubicBezTo>
                  <a:pt x="315" y="505"/>
                  <a:pt x="314" y="488"/>
                  <a:pt x="314" y="470"/>
                </a:cubicBezTo>
                <a:cubicBezTo>
                  <a:pt x="313" y="451"/>
                  <a:pt x="313" y="434"/>
                  <a:pt x="303" y="420"/>
                </a:cubicBezTo>
                <a:cubicBezTo>
                  <a:pt x="294" y="406"/>
                  <a:pt x="278" y="398"/>
                  <a:pt x="261" y="391"/>
                </a:cubicBezTo>
                <a:cubicBezTo>
                  <a:pt x="245" y="384"/>
                  <a:pt x="229" y="376"/>
                  <a:pt x="219" y="362"/>
                </a:cubicBezTo>
                <a:cubicBezTo>
                  <a:pt x="210" y="348"/>
                  <a:pt x="209" y="331"/>
                  <a:pt x="209" y="312"/>
                </a:cubicBezTo>
                <a:cubicBezTo>
                  <a:pt x="208" y="294"/>
                  <a:pt x="208" y="277"/>
                  <a:pt x="198" y="263"/>
                </a:cubicBezTo>
                <a:cubicBezTo>
                  <a:pt x="189" y="248"/>
                  <a:pt x="173" y="241"/>
                  <a:pt x="156" y="234"/>
                </a:cubicBezTo>
                <a:cubicBezTo>
                  <a:pt x="140" y="226"/>
                  <a:pt x="124" y="219"/>
                  <a:pt x="114" y="205"/>
                </a:cubicBezTo>
                <a:cubicBezTo>
                  <a:pt x="105" y="191"/>
                  <a:pt x="104" y="173"/>
                  <a:pt x="104" y="155"/>
                </a:cubicBezTo>
                <a:cubicBezTo>
                  <a:pt x="103" y="137"/>
                  <a:pt x="103" y="120"/>
                  <a:pt x="93" y="105"/>
                </a:cubicBezTo>
                <a:cubicBezTo>
                  <a:pt x="80" y="86"/>
                  <a:pt x="58" y="86"/>
                  <a:pt x="45" y="67"/>
                </a:cubicBezTo>
                <a:lnTo>
                  <a:pt x="0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3" name="Freeform 52">
            <a:extLst>
              <a:ext uri="{FF2B5EF4-FFF2-40B4-BE49-F238E27FC236}">
                <a16:creationId xmlns:a16="http://schemas.microsoft.com/office/drawing/2014/main" id="{3F11ED00-AA06-2464-93E8-82AE69B2C8E7}"/>
              </a:ext>
            </a:extLst>
          </p:cNvPr>
          <p:cNvSpPr>
            <a:spLocks/>
          </p:cNvSpPr>
          <p:nvPr/>
        </p:nvSpPr>
        <p:spPr bwMode="auto">
          <a:xfrm>
            <a:off x="7561953" y="856996"/>
            <a:ext cx="326462" cy="954366"/>
          </a:xfrm>
          <a:custGeom>
            <a:avLst/>
            <a:gdLst>
              <a:gd name="T0" fmla="*/ 7 w 242"/>
              <a:gd name="T1" fmla="*/ 707 h 707"/>
              <a:gd name="T2" fmla="*/ 8 w 242"/>
              <a:gd name="T3" fmla="*/ 645 h 707"/>
              <a:gd name="T4" fmla="*/ 41 w 242"/>
              <a:gd name="T5" fmla="*/ 606 h 707"/>
              <a:gd name="T6" fmla="*/ 73 w 242"/>
              <a:gd name="T7" fmla="*/ 567 h 707"/>
              <a:gd name="T8" fmla="*/ 70 w 242"/>
              <a:gd name="T9" fmla="*/ 516 h 707"/>
              <a:gd name="T10" fmla="*/ 67 w 242"/>
              <a:gd name="T11" fmla="*/ 466 h 707"/>
              <a:gd name="T12" fmla="*/ 100 w 242"/>
              <a:gd name="T13" fmla="*/ 427 h 707"/>
              <a:gd name="T14" fmla="*/ 133 w 242"/>
              <a:gd name="T15" fmla="*/ 388 h 707"/>
              <a:gd name="T16" fmla="*/ 130 w 242"/>
              <a:gd name="T17" fmla="*/ 337 h 707"/>
              <a:gd name="T18" fmla="*/ 127 w 242"/>
              <a:gd name="T19" fmla="*/ 286 h 707"/>
              <a:gd name="T20" fmla="*/ 160 w 242"/>
              <a:gd name="T21" fmla="*/ 247 h 707"/>
              <a:gd name="T22" fmla="*/ 193 w 242"/>
              <a:gd name="T23" fmla="*/ 209 h 707"/>
              <a:gd name="T24" fmla="*/ 190 w 242"/>
              <a:gd name="T25" fmla="*/ 158 h 707"/>
              <a:gd name="T26" fmla="*/ 187 w 242"/>
              <a:gd name="T27" fmla="*/ 107 h 707"/>
              <a:gd name="T28" fmla="*/ 224 w 242"/>
              <a:gd name="T29" fmla="*/ 57 h 707"/>
              <a:gd name="T30" fmla="*/ 242 w 242"/>
              <a:gd name="T31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2" h="707">
                <a:moveTo>
                  <a:pt x="7" y="707"/>
                </a:moveTo>
                <a:cubicBezTo>
                  <a:pt x="14" y="684"/>
                  <a:pt x="0" y="667"/>
                  <a:pt x="8" y="645"/>
                </a:cubicBezTo>
                <a:cubicBezTo>
                  <a:pt x="13" y="629"/>
                  <a:pt x="26" y="618"/>
                  <a:pt x="41" y="606"/>
                </a:cubicBezTo>
                <a:cubicBezTo>
                  <a:pt x="55" y="594"/>
                  <a:pt x="68" y="583"/>
                  <a:pt x="73" y="567"/>
                </a:cubicBezTo>
                <a:cubicBezTo>
                  <a:pt x="79" y="551"/>
                  <a:pt x="75" y="534"/>
                  <a:pt x="70" y="516"/>
                </a:cubicBezTo>
                <a:cubicBezTo>
                  <a:pt x="66" y="499"/>
                  <a:pt x="62" y="482"/>
                  <a:pt x="67" y="466"/>
                </a:cubicBezTo>
                <a:cubicBezTo>
                  <a:pt x="73" y="449"/>
                  <a:pt x="86" y="438"/>
                  <a:pt x="100" y="427"/>
                </a:cubicBezTo>
                <a:cubicBezTo>
                  <a:pt x="114" y="415"/>
                  <a:pt x="128" y="404"/>
                  <a:pt x="133" y="388"/>
                </a:cubicBezTo>
                <a:cubicBezTo>
                  <a:pt x="139" y="372"/>
                  <a:pt x="134" y="355"/>
                  <a:pt x="130" y="337"/>
                </a:cubicBezTo>
                <a:cubicBezTo>
                  <a:pt x="126" y="319"/>
                  <a:pt x="122" y="302"/>
                  <a:pt x="127" y="286"/>
                </a:cubicBezTo>
                <a:cubicBezTo>
                  <a:pt x="133" y="270"/>
                  <a:pt x="146" y="259"/>
                  <a:pt x="160" y="247"/>
                </a:cubicBezTo>
                <a:cubicBezTo>
                  <a:pt x="174" y="236"/>
                  <a:pt x="187" y="225"/>
                  <a:pt x="193" y="209"/>
                </a:cubicBezTo>
                <a:cubicBezTo>
                  <a:pt x="198" y="192"/>
                  <a:pt x="194" y="175"/>
                  <a:pt x="190" y="158"/>
                </a:cubicBezTo>
                <a:cubicBezTo>
                  <a:pt x="186" y="140"/>
                  <a:pt x="182" y="123"/>
                  <a:pt x="187" y="107"/>
                </a:cubicBezTo>
                <a:cubicBezTo>
                  <a:pt x="194" y="85"/>
                  <a:pt x="216" y="79"/>
                  <a:pt x="224" y="57"/>
                </a:cubicBezTo>
                <a:lnTo>
                  <a:pt x="242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4" name="Freeform 53">
            <a:extLst>
              <a:ext uri="{FF2B5EF4-FFF2-40B4-BE49-F238E27FC236}">
                <a16:creationId xmlns:a16="http://schemas.microsoft.com/office/drawing/2014/main" id="{BCB5DB0E-8376-18C7-8D1F-39F4E3CCB573}"/>
              </a:ext>
            </a:extLst>
          </p:cNvPr>
          <p:cNvSpPr>
            <a:spLocks/>
          </p:cNvSpPr>
          <p:nvPr/>
        </p:nvSpPr>
        <p:spPr bwMode="auto">
          <a:xfrm>
            <a:off x="8283983" y="852230"/>
            <a:ext cx="643393" cy="963898"/>
          </a:xfrm>
          <a:custGeom>
            <a:avLst/>
            <a:gdLst>
              <a:gd name="T0" fmla="*/ 0 w 477"/>
              <a:gd name="T1" fmla="*/ 715 h 715"/>
              <a:gd name="T2" fmla="*/ 17 w 477"/>
              <a:gd name="T3" fmla="*/ 656 h 715"/>
              <a:gd name="T4" fmla="*/ 59 w 477"/>
              <a:gd name="T5" fmla="*/ 627 h 715"/>
              <a:gd name="T6" fmla="*/ 101 w 477"/>
              <a:gd name="T7" fmla="*/ 598 h 715"/>
              <a:gd name="T8" fmla="*/ 111 w 477"/>
              <a:gd name="T9" fmla="*/ 548 h 715"/>
              <a:gd name="T10" fmla="*/ 122 w 477"/>
              <a:gd name="T11" fmla="*/ 498 h 715"/>
              <a:gd name="T12" fmla="*/ 164 w 477"/>
              <a:gd name="T13" fmla="*/ 470 h 715"/>
              <a:gd name="T14" fmla="*/ 206 w 477"/>
              <a:gd name="T15" fmla="*/ 441 h 715"/>
              <a:gd name="T16" fmla="*/ 216 w 477"/>
              <a:gd name="T17" fmla="*/ 391 h 715"/>
              <a:gd name="T18" fmla="*/ 227 w 477"/>
              <a:gd name="T19" fmla="*/ 341 h 715"/>
              <a:gd name="T20" fmla="*/ 268 w 477"/>
              <a:gd name="T21" fmla="*/ 312 h 715"/>
              <a:gd name="T22" fmla="*/ 310 w 477"/>
              <a:gd name="T23" fmla="*/ 284 h 715"/>
              <a:gd name="T24" fmla="*/ 321 w 477"/>
              <a:gd name="T25" fmla="*/ 234 h 715"/>
              <a:gd name="T26" fmla="*/ 331 w 477"/>
              <a:gd name="T27" fmla="*/ 184 h 715"/>
              <a:gd name="T28" fmla="*/ 373 w 477"/>
              <a:gd name="T29" fmla="*/ 155 h 715"/>
              <a:gd name="T30" fmla="*/ 415 w 477"/>
              <a:gd name="T31" fmla="*/ 126 h 715"/>
              <a:gd name="T32" fmla="*/ 432 w 477"/>
              <a:gd name="T33" fmla="*/ 67 h 715"/>
              <a:gd name="T34" fmla="*/ 477 w 477"/>
              <a:gd name="T35" fmla="*/ 0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7" h="715">
                <a:moveTo>
                  <a:pt x="0" y="715"/>
                </a:moveTo>
                <a:cubicBezTo>
                  <a:pt x="13" y="696"/>
                  <a:pt x="4" y="675"/>
                  <a:pt x="17" y="656"/>
                </a:cubicBezTo>
                <a:cubicBezTo>
                  <a:pt x="26" y="641"/>
                  <a:pt x="42" y="634"/>
                  <a:pt x="59" y="627"/>
                </a:cubicBezTo>
                <a:cubicBezTo>
                  <a:pt x="75" y="619"/>
                  <a:pt x="91" y="612"/>
                  <a:pt x="101" y="598"/>
                </a:cubicBezTo>
                <a:cubicBezTo>
                  <a:pt x="110" y="584"/>
                  <a:pt x="111" y="566"/>
                  <a:pt x="111" y="548"/>
                </a:cubicBezTo>
                <a:cubicBezTo>
                  <a:pt x="112" y="530"/>
                  <a:pt x="112" y="513"/>
                  <a:pt x="122" y="498"/>
                </a:cubicBezTo>
                <a:cubicBezTo>
                  <a:pt x="131" y="484"/>
                  <a:pt x="147" y="477"/>
                  <a:pt x="164" y="470"/>
                </a:cubicBezTo>
                <a:cubicBezTo>
                  <a:pt x="180" y="462"/>
                  <a:pt x="196" y="455"/>
                  <a:pt x="206" y="441"/>
                </a:cubicBezTo>
                <a:cubicBezTo>
                  <a:pt x="215" y="427"/>
                  <a:pt x="216" y="409"/>
                  <a:pt x="216" y="391"/>
                </a:cubicBezTo>
                <a:cubicBezTo>
                  <a:pt x="217" y="373"/>
                  <a:pt x="217" y="355"/>
                  <a:pt x="227" y="341"/>
                </a:cubicBezTo>
                <a:cubicBezTo>
                  <a:pt x="236" y="327"/>
                  <a:pt x="252" y="320"/>
                  <a:pt x="268" y="312"/>
                </a:cubicBezTo>
                <a:cubicBezTo>
                  <a:pt x="285" y="305"/>
                  <a:pt x="301" y="298"/>
                  <a:pt x="310" y="284"/>
                </a:cubicBezTo>
                <a:cubicBezTo>
                  <a:pt x="320" y="269"/>
                  <a:pt x="320" y="252"/>
                  <a:pt x="321" y="234"/>
                </a:cubicBezTo>
                <a:cubicBezTo>
                  <a:pt x="321" y="216"/>
                  <a:pt x="322" y="198"/>
                  <a:pt x="331" y="184"/>
                </a:cubicBezTo>
                <a:cubicBezTo>
                  <a:pt x="341" y="170"/>
                  <a:pt x="357" y="163"/>
                  <a:pt x="373" y="155"/>
                </a:cubicBezTo>
                <a:cubicBezTo>
                  <a:pt x="390" y="148"/>
                  <a:pt x="406" y="141"/>
                  <a:pt x="415" y="126"/>
                </a:cubicBezTo>
                <a:cubicBezTo>
                  <a:pt x="428" y="107"/>
                  <a:pt x="419" y="86"/>
                  <a:pt x="432" y="67"/>
                </a:cubicBezTo>
                <a:lnTo>
                  <a:pt x="477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5" name="Freeform 54">
            <a:extLst>
              <a:ext uri="{FF2B5EF4-FFF2-40B4-BE49-F238E27FC236}">
                <a16:creationId xmlns:a16="http://schemas.microsoft.com/office/drawing/2014/main" id="{C4601FCA-6553-1AE2-FAFF-2C6A27C211BB}"/>
              </a:ext>
            </a:extLst>
          </p:cNvPr>
          <p:cNvSpPr>
            <a:spLocks/>
          </p:cNvSpPr>
          <p:nvPr/>
        </p:nvSpPr>
        <p:spPr bwMode="auto">
          <a:xfrm>
            <a:off x="8992907" y="845081"/>
            <a:ext cx="978196" cy="978195"/>
          </a:xfrm>
          <a:custGeom>
            <a:avLst/>
            <a:gdLst>
              <a:gd name="T0" fmla="*/ 0 w 726"/>
              <a:gd name="T1" fmla="*/ 725 h 725"/>
              <a:gd name="T2" fmla="*/ 29 w 726"/>
              <a:gd name="T3" fmla="*/ 670 h 725"/>
              <a:gd name="T4" fmla="*/ 76 w 726"/>
              <a:gd name="T5" fmla="*/ 650 h 725"/>
              <a:gd name="T6" fmla="*/ 122 w 726"/>
              <a:gd name="T7" fmla="*/ 630 h 725"/>
              <a:gd name="T8" fmla="*/ 142 w 726"/>
              <a:gd name="T9" fmla="*/ 583 h 725"/>
              <a:gd name="T10" fmla="*/ 163 w 726"/>
              <a:gd name="T11" fmla="*/ 536 h 725"/>
              <a:gd name="T12" fmla="*/ 209 w 726"/>
              <a:gd name="T13" fmla="*/ 516 h 725"/>
              <a:gd name="T14" fmla="*/ 256 w 726"/>
              <a:gd name="T15" fmla="*/ 496 h 725"/>
              <a:gd name="T16" fmla="*/ 276 w 726"/>
              <a:gd name="T17" fmla="*/ 450 h 725"/>
              <a:gd name="T18" fmla="*/ 296 w 726"/>
              <a:gd name="T19" fmla="*/ 403 h 725"/>
              <a:gd name="T20" fmla="*/ 343 w 726"/>
              <a:gd name="T21" fmla="*/ 383 h 725"/>
              <a:gd name="T22" fmla="*/ 390 w 726"/>
              <a:gd name="T23" fmla="*/ 363 h 725"/>
              <a:gd name="T24" fmla="*/ 410 w 726"/>
              <a:gd name="T25" fmla="*/ 316 h 725"/>
              <a:gd name="T26" fmla="*/ 430 w 726"/>
              <a:gd name="T27" fmla="*/ 269 h 725"/>
              <a:gd name="T28" fmla="*/ 477 w 726"/>
              <a:gd name="T29" fmla="*/ 249 h 725"/>
              <a:gd name="T30" fmla="*/ 523 w 726"/>
              <a:gd name="T31" fmla="*/ 229 h 725"/>
              <a:gd name="T32" fmla="*/ 543 w 726"/>
              <a:gd name="T33" fmla="*/ 182 h 725"/>
              <a:gd name="T34" fmla="*/ 563 w 726"/>
              <a:gd name="T35" fmla="*/ 135 h 725"/>
              <a:gd name="T36" fmla="*/ 610 w 726"/>
              <a:gd name="T37" fmla="*/ 115 h 725"/>
              <a:gd name="T38" fmla="*/ 657 w 726"/>
              <a:gd name="T39" fmla="*/ 95 h 725"/>
              <a:gd name="T40" fmla="*/ 685 w 726"/>
              <a:gd name="T41" fmla="*/ 40 h 725"/>
              <a:gd name="T42" fmla="*/ 726 w 726"/>
              <a:gd name="T43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6" h="725">
                <a:moveTo>
                  <a:pt x="0" y="725"/>
                </a:moveTo>
                <a:cubicBezTo>
                  <a:pt x="17" y="708"/>
                  <a:pt x="12" y="687"/>
                  <a:pt x="29" y="670"/>
                </a:cubicBezTo>
                <a:cubicBezTo>
                  <a:pt x="41" y="658"/>
                  <a:pt x="58" y="654"/>
                  <a:pt x="76" y="650"/>
                </a:cubicBezTo>
                <a:cubicBezTo>
                  <a:pt x="93" y="646"/>
                  <a:pt x="110" y="642"/>
                  <a:pt x="122" y="630"/>
                </a:cubicBezTo>
                <a:cubicBezTo>
                  <a:pt x="135" y="618"/>
                  <a:pt x="138" y="601"/>
                  <a:pt x="142" y="583"/>
                </a:cubicBezTo>
                <a:cubicBezTo>
                  <a:pt x="147" y="565"/>
                  <a:pt x="150" y="548"/>
                  <a:pt x="163" y="536"/>
                </a:cubicBezTo>
                <a:cubicBezTo>
                  <a:pt x="175" y="524"/>
                  <a:pt x="192" y="520"/>
                  <a:pt x="209" y="516"/>
                </a:cubicBezTo>
                <a:cubicBezTo>
                  <a:pt x="227" y="512"/>
                  <a:pt x="244" y="508"/>
                  <a:pt x="256" y="496"/>
                </a:cubicBezTo>
                <a:cubicBezTo>
                  <a:pt x="268" y="484"/>
                  <a:pt x="272" y="467"/>
                  <a:pt x="276" y="450"/>
                </a:cubicBezTo>
                <a:cubicBezTo>
                  <a:pt x="280" y="432"/>
                  <a:pt x="284" y="415"/>
                  <a:pt x="296" y="403"/>
                </a:cubicBezTo>
                <a:cubicBezTo>
                  <a:pt x="308" y="391"/>
                  <a:pt x="325" y="387"/>
                  <a:pt x="343" y="383"/>
                </a:cubicBezTo>
                <a:cubicBezTo>
                  <a:pt x="361" y="379"/>
                  <a:pt x="378" y="375"/>
                  <a:pt x="390" y="363"/>
                </a:cubicBezTo>
                <a:cubicBezTo>
                  <a:pt x="402" y="351"/>
                  <a:pt x="406" y="334"/>
                  <a:pt x="410" y="316"/>
                </a:cubicBezTo>
                <a:cubicBezTo>
                  <a:pt x="414" y="298"/>
                  <a:pt x="418" y="281"/>
                  <a:pt x="430" y="269"/>
                </a:cubicBezTo>
                <a:cubicBezTo>
                  <a:pt x="442" y="257"/>
                  <a:pt x="459" y="253"/>
                  <a:pt x="477" y="249"/>
                </a:cubicBezTo>
                <a:cubicBezTo>
                  <a:pt x="494" y="245"/>
                  <a:pt x="511" y="241"/>
                  <a:pt x="523" y="229"/>
                </a:cubicBezTo>
                <a:cubicBezTo>
                  <a:pt x="535" y="217"/>
                  <a:pt x="539" y="200"/>
                  <a:pt x="543" y="182"/>
                </a:cubicBezTo>
                <a:cubicBezTo>
                  <a:pt x="547" y="165"/>
                  <a:pt x="551" y="148"/>
                  <a:pt x="563" y="135"/>
                </a:cubicBezTo>
                <a:cubicBezTo>
                  <a:pt x="575" y="123"/>
                  <a:pt x="592" y="119"/>
                  <a:pt x="610" y="115"/>
                </a:cubicBezTo>
                <a:cubicBezTo>
                  <a:pt x="628" y="111"/>
                  <a:pt x="645" y="107"/>
                  <a:pt x="657" y="95"/>
                </a:cubicBezTo>
                <a:cubicBezTo>
                  <a:pt x="674" y="79"/>
                  <a:pt x="669" y="57"/>
                  <a:pt x="685" y="40"/>
                </a:cubicBezTo>
                <a:lnTo>
                  <a:pt x="726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6" name="Freeform 55">
            <a:extLst>
              <a:ext uri="{FF2B5EF4-FFF2-40B4-BE49-F238E27FC236}">
                <a16:creationId xmlns:a16="http://schemas.microsoft.com/office/drawing/2014/main" id="{739F8973-E820-82A4-35C5-0129F3E2AF4B}"/>
              </a:ext>
            </a:extLst>
          </p:cNvPr>
          <p:cNvSpPr>
            <a:spLocks/>
          </p:cNvSpPr>
          <p:nvPr/>
        </p:nvSpPr>
        <p:spPr bwMode="auto">
          <a:xfrm>
            <a:off x="9003630" y="831975"/>
            <a:ext cx="2007624" cy="1004408"/>
          </a:xfrm>
          <a:custGeom>
            <a:avLst/>
            <a:gdLst>
              <a:gd name="T0" fmla="*/ 0 w 1490"/>
              <a:gd name="T1" fmla="*/ 745 h 745"/>
              <a:gd name="T2" fmla="*/ 44 w 1490"/>
              <a:gd name="T3" fmla="*/ 702 h 745"/>
              <a:gd name="T4" fmla="*/ 95 w 1490"/>
              <a:gd name="T5" fmla="*/ 698 h 745"/>
              <a:gd name="T6" fmla="*/ 145 w 1490"/>
              <a:gd name="T7" fmla="*/ 693 h 745"/>
              <a:gd name="T8" fmla="*/ 179 w 1490"/>
              <a:gd name="T9" fmla="*/ 655 h 745"/>
              <a:gd name="T10" fmla="*/ 213 w 1490"/>
              <a:gd name="T11" fmla="*/ 617 h 745"/>
              <a:gd name="T12" fmla="*/ 264 w 1490"/>
              <a:gd name="T13" fmla="*/ 613 h 745"/>
              <a:gd name="T14" fmla="*/ 314 w 1490"/>
              <a:gd name="T15" fmla="*/ 609 h 745"/>
              <a:gd name="T16" fmla="*/ 348 w 1490"/>
              <a:gd name="T17" fmla="*/ 571 h 745"/>
              <a:gd name="T18" fmla="*/ 382 w 1490"/>
              <a:gd name="T19" fmla="*/ 533 h 745"/>
              <a:gd name="T20" fmla="*/ 433 w 1490"/>
              <a:gd name="T21" fmla="*/ 529 h 745"/>
              <a:gd name="T22" fmla="*/ 484 w 1490"/>
              <a:gd name="T23" fmla="*/ 524 h 745"/>
              <a:gd name="T24" fmla="*/ 517 w 1490"/>
              <a:gd name="T25" fmla="*/ 486 h 745"/>
              <a:gd name="T26" fmla="*/ 551 w 1490"/>
              <a:gd name="T27" fmla="*/ 448 h 745"/>
              <a:gd name="T28" fmla="*/ 602 w 1490"/>
              <a:gd name="T29" fmla="*/ 444 h 745"/>
              <a:gd name="T30" fmla="*/ 653 w 1490"/>
              <a:gd name="T31" fmla="*/ 440 h 745"/>
              <a:gd name="T32" fmla="*/ 686 w 1490"/>
              <a:gd name="T33" fmla="*/ 402 h 745"/>
              <a:gd name="T34" fmla="*/ 720 w 1490"/>
              <a:gd name="T35" fmla="*/ 364 h 745"/>
              <a:gd name="T36" fmla="*/ 771 w 1490"/>
              <a:gd name="T37" fmla="*/ 360 h 745"/>
              <a:gd name="T38" fmla="*/ 822 w 1490"/>
              <a:gd name="T39" fmla="*/ 355 h 745"/>
              <a:gd name="T40" fmla="*/ 855 w 1490"/>
              <a:gd name="T41" fmla="*/ 317 h 745"/>
              <a:gd name="T42" fmla="*/ 889 w 1490"/>
              <a:gd name="T43" fmla="*/ 279 h 745"/>
              <a:gd name="T44" fmla="*/ 940 w 1490"/>
              <a:gd name="T45" fmla="*/ 275 h 745"/>
              <a:gd name="T46" fmla="*/ 991 w 1490"/>
              <a:gd name="T47" fmla="*/ 271 h 745"/>
              <a:gd name="T48" fmla="*/ 1024 w 1490"/>
              <a:gd name="T49" fmla="*/ 233 h 745"/>
              <a:gd name="T50" fmla="*/ 1058 w 1490"/>
              <a:gd name="T51" fmla="*/ 195 h 745"/>
              <a:gd name="T52" fmla="*/ 1109 w 1490"/>
              <a:gd name="T53" fmla="*/ 191 h 745"/>
              <a:gd name="T54" fmla="*/ 1160 w 1490"/>
              <a:gd name="T55" fmla="*/ 186 h 745"/>
              <a:gd name="T56" fmla="*/ 1193 w 1490"/>
              <a:gd name="T57" fmla="*/ 148 h 745"/>
              <a:gd name="T58" fmla="*/ 1227 w 1490"/>
              <a:gd name="T59" fmla="*/ 110 h 745"/>
              <a:gd name="T60" fmla="*/ 1278 w 1490"/>
              <a:gd name="T61" fmla="*/ 106 h 745"/>
              <a:gd name="T62" fmla="*/ 1329 w 1490"/>
              <a:gd name="T63" fmla="*/ 102 h 745"/>
              <a:gd name="T64" fmla="*/ 1362 w 1490"/>
              <a:gd name="T65" fmla="*/ 64 h 745"/>
              <a:gd name="T66" fmla="*/ 1396 w 1490"/>
              <a:gd name="T67" fmla="*/ 26 h 745"/>
              <a:gd name="T68" fmla="*/ 1457 w 1490"/>
              <a:gd name="T69" fmla="*/ 16 h 745"/>
              <a:gd name="T70" fmla="*/ 1490 w 1490"/>
              <a:gd name="T71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90" h="745">
                <a:moveTo>
                  <a:pt x="0" y="745"/>
                </a:moveTo>
                <a:cubicBezTo>
                  <a:pt x="21" y="735"/>
                  <a:pt x="23" y="712"/>
                  <a:pt x="44" y="702"/>
                </a:cubicBezTo>
                <a:cubicBezTo>
                  <a:pt x="59" y="694"/>
                  <a:pt x="77" y="696"/>
                  <a:pt x="95" y="698"/>
                </a:cubicBezTo>
                <a:cubicBezTo>
                  <a:pt x="113" y="699"/>
                  <a:pt x="130" y="701"/>
                  <a:pt x="145" y="693"/>
                </a:cubicBezTo>
                <a:cubicBezTo>
                  <a:pt x="161" y="686"/>
                  <a:pt x="170" y="671"/>
                  <a:pt x="179" y="655"/>
                </a:cubicBezTo>
                <a:cubicBezTo>
                  <a:pt x="189" y="640"/>
                  <a:pt x="198" y="625"/>
                  <a:pt x="213" y="617"/>
                </a:cubicBezTo>
                <a:cubicBezTo>
                  <a:pt x="228" y="610"/>
                  <a:pt x="246" y="611"/>
                  <a:pt x="264" y="613"/>
                </a:cubicBezTo>
                <a:cubicBezTo>
                  <a:pt x="282" y="615"/>
                  <a:pt x="299" y="617"/>
                  <a:pt x="314" y="609"/>
                </a:cubicBezTo>
                <a:cubicBezTo>
                  <a:pt x="330" y="601"/>
                  <a:pt x="339" y="586"/>
                  <a:pt x="348" y="571"/>
                </a:cubicBezTo>
                <a:cubicBezTo>
                  <a:pt x="358" y="555"/>
                  <a:pt x="367" y="540"/>
                  <a:pt x="382" y="533"/>
                </a:cubicBezTo>
                <a:cubicBezTo>
                  <a:pt x="397" y="525"/>
                  <a:pt x="415" y="527"/>
                  <a:pt x="433" y="529"/>
                </a:cubicBezTo>
                <a:cubicBezTo>
                  <a:pt x="451" y="530"/>
                  <a:pt x="468" y="532"/>
                  <a:pt x="484" y="524"/>
                </a:cubicBezTo>
                <a:cubicBezTo>
                  <a:pt x="499" y="517"/>
                  <a:pt x="508" y="502"/>
                  <a:pt x="517" y="486"/>
                </a:cubicBezTo>
                <a:cubicBezTo>
                  <a:pt x="527" y="471"/>
                  <a:pt x="536" y="456"/>
                  <a:pt x="551" y="448"/>
                </a:cubicBezTo>
                <a:cubicBezTo>
                  <a:pt x="566" y="441"/>
                  <a:pt x="584" y="442"/>
                  <a:pt x="602" y="444"/>
                </a:cubicBezTo>
                <a:cubicBezTo>
                  <a:pt x="620" y="446"/>
                  <a:pt x="637" y="448"/>
                  <a:pt x="653" y="440"/>
                </a:cubicBezTo>
                <a:cubicBezTo>
                  <a:pt x="668" y="432"/>
                  <a:pt x="677" y="417"/>
                  <a:pt x="686" y="402"/>
                </a:cubicBezTo>
                <a:cubicBezTo>
                  <a:pt x="696" y="386"/>
                  <a:pt x="705" y="371"/>
                  <a:pt x="720" y="364"/>
                </a:cubicBezTo>
                <a:cubicBezTo>
                  <a:pt x="735" y="356"/>
                  <a:pt x="753" y="358"/>
                  <a:pt x="771" y="360"/>
                </a:cubicBezTo>
                <a:cubicBezTo>
                  <a:pt x="789" y="361"/>
                  <a:pt x="806" y="363"/>
                  <a:pt x="822" y="355"/>
                </a:cubicBezTo>
                <a:cubicBezTo>
                  <a:pt x="837" y="348"/>
                  <a:pt x="846" y="333"/>
                  <a:pt x="855" y="317"/>
                </a:cubicBezTo>
                <a:cubicBezTo>
                  <a:pt x="865" y="302"/>
                  <a:pt x="874" y="287"/>
                  <a:pt x="889" y="279"/>
                </a:cubicBezTo>
                <a:cubicBezTo>
                  <a:pt x="904" y="272"/>
                  <a:pt x="922" y="273"/>
                  <a:pt x="940" y="275"/>
                </a:cubicBezTo>
                <a:cubicBezTo>
                  <a:pt x="958" y="277"/>
                  <a:pt x="975" y="278"/>
                  <a:pt x="991" y="271"/>
                </a:cubicBezTo>
                <a:cubicBezTo>
                  <a:pt x="1006" y="263"/>
                  <a:pt x="1015" y="248"/>
                  <a:pt x="1024" y="233"/>
                </a:cubicBezTo>
                <a:cubicBezTo>
                  <a:pt x="1034" y="217"/>
                  <a:pt x="1043" y="202"/>
                  <a:pt x="1058" y="195"/>
                </a:cubicBezTo>
                <a:cubicBezTo>
                  <a:pt x="1073" y="187"/>
                  <a:pt x="1091" y="189"/>
                  <a:pt x="1109" y="191"/>
                </a:cubicBezTo>
                <a:cubicBezTo>
                  <a:pt x="1127" y="192"/>
                  <a:pt x="1144" y="194"/>
                  <a:pt x="1160" y="186"/>
                </a:cubicBezTo>
                <a:cubicBezTo>
                  <a:pt x="1175" y="179"/>
                  <a:pt x="1184" y="164"/>
                  <a:pt x="1193" y="148"/>
                </a:cubicBezTo>
                <a:cubicBezTo>
                  <a:pt x="1203" y="133"/>
                  <a:pt x="1212" y="118"/>
                  <a:pt x="1227" y="110"/>
                </a:cubicBezTo>
                <a:cubicBezTo>
                  <a:pt x="1242" y="103"/>
                  <a:pt x="1260" y="104"/>
                  <a:pt x="1278" y="106"/>
                </a:cubicBezTo>
                <a:cubicBezTo>
                  <a:pt x="1296" y="108"/>
                  <a:pt x="1313" y="109"/>
                  <a:pt x="1329" y="102"/>
                </a:cubicBezTo>
                <a:cubicBezTo>
                  <a:pt x="1344" y="94"/>
                  <a:pt x="1353" y="79"/>
                  <a:pt x="1362" y="64"/>
                </a:cubicBezTo>
                <a:cubicBezTo>
                  <a:pt x="1372" y="48"/>
                  <a:pt x="1381" y="33"/>
                  <a:pt x="1396" y="26"/>
                </a:cubicBezTo>
                <a:cubicBezTo>
                  <a:pt x="1417" y="15"/>
                  <a:pt x="1436" y="27"/>
                  <a:pt x="1457" y="16"/>
                </a:cubicBezTo>
                <a:lnTo>
                  <a:pt x="1490" y="0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7" name="Freeform 56">
            <a:extLst>
              <a:ext uri="{FF2B5EF4-FFF2-40B4-BE49-F238E27FC236}">
                <a16:creationId xmlns:a16="http://schemas.microsoft.com/office/drawing/2014/main" id="{56AE3D46-71F7-4D57-91F1-9C737D751891}"/>
              </a:ext>
            </a:extLst>
          </p:cNvPr>
          <p:cNvSpPr>
            <a:spLocks/>
          </p:cNvSpPr>
          <p:nvPr/>
        </p:nvSpPr>
        <p:spPr bwMode="auto">
          <a:xfrm>
            <a:off x="6183424" y="2953980"/>
            <a:ext cx="642202" cy="965089"/>
          </a:xfrm>
          <a:custGeom>
            <a:avLst/>
            <a:gdLst>
              <a:gd name="T0" fmla="*/ 0 w 477"/>
              <a:gd name="T1" fmla="*/ 0 h 716"/>
              <a:gd name="T2" fmla="*/ 48 w 477"/>
              <a:gd name="T3" fmla="*/ 39 h 716"/>
              <a:gd name="T4" fmla="*/ 59 w 477"/>
              <a:gd name="T5" fmla="*/ 89 h 716"/>
              <a:gd name="T6" fmla="*/ 69 w 477"/>
              <a:gd name="T7" fmla="*/ 138 h 716"/>
              <a:gd name="T8" fmla="*/ 111 w 477"/>
              <a:gd name="T9" fmla="*/ 167 h 716"/>
              <a:gd name="T10" fmla="*/ 153 w 477"/>
              <a:gd name="T11" fmla="*/ 196 h 716"/>
              <a:gd name="T12" fmla="*/ 163 w 477"/>
              <a:gd name="T13" fmla="*/ 246 h 716"/>
              <a:gd name="T14" fmla="*/ 174 w 477"/>
              <a:gd name="T15" fmla="*/ 296 h 716"/>
              <a:gd name="T16" fmla="*/ 216 w 477"/>
              <a:gd name="T17" fmla="*/ 324 h 716"/>
              <a:gd name="T18" fmla="*/ 258 w 477"/>
              <a:gd name="T19" fmla="*/ 353 h 716"/>
              <a:gd name="T20" fmla="*/ 268 w 477"/>
              <a:gd name="T21" fmla="*/ 403 h 716"/>
              <a:gd name="T22" fmla="*/ 279 w 477"/>
              <a:gd name="T23" fmla="*/ 453 h 716"/>
              <a:gd name="T24" fmla="*/ 321 w 477"/>
              <a:gd name="T25" fmla="*/ 482 h 716"/>
              <a:gd name="T26" fmla="*/ 362 w 477"/>
              <a:gd name="T27" fmla="*/ 510 h 716"/>
              <a:gd name="T28" fmla="*/ 373 w 477"/>
              <a:gd name="T29" fmla="*/ 560 h 716"/>
              <a:gd name="T30" fmla="*/ 383 w 477"/>
              <a:gd name="T31" fmla="*/ 610 h 716"/>
              <a:gd name="T32" fmla="*/ 432 w 477"/>
              <a:gd name="T33" fmla="*/ 649 h 716"/>
              <a:gd name="T34" fmla="*/ 477 w 477"/>
              <a:gd name="T35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7" h="716">
                <a:moveTo>
                  <a:pt x="0" y="0"/>
                </a:moveTo>
                <a:cubicBezTo>
                  <a:pt x="13" y="20"/>
                  <a:pt x="35" y="19"/>
                  <a:pt x="48" y="39"/>
                </a:cubicBezTo>
                <a:cubicBezTo>
                  <a:pt x="58" y="53"/>
                  <a:pt x="58" y="70"/>
                  <a:pt x="59" y="89"/>
                </a:cubicBezTo>
                <a:cubicBezTo>
                  <a:pt x="59" y="107"/>
                  <a:pt x="60" y="124"/>
                  <a:pt x="69" y="138"/>
                </a:cubicBezTo>
                <a:cubicBezTo>
                  <a:pt x="78" y="153"/>
                  <a:pt x="94" y="160"/>
                  <a:pt x="111" y="167"/>
                </a:cubicBezTo>
                <a:cubicBezTo>
                  <a:pt x="128" y="175"/>
                  <a:pt x="143" y="182"/>
                  <a:pt x="153" y="196"/>
                </a:cubicBezTo>
                <a:cubicBezTo>
                  <a:pt x="162" y="210"/>
                  <a:pt x="163" y="228"/>
                  <a:pt x="163" y="246"/>
                </a:cubicBezTo>
                <a:cubicBezTo>
                  <a:pt x="164" y="264"/>
                  <a:pt x="164" y="281"/>
                  <a:pt x="174" y="296"/>
                </a:cubicBezTo>
                <a:cubicBezTo>
                  <a:pt x="183" y="310"/>
                  <a:pt x="199" y="317"/>
                  <a:pt x="216" y="324"/>
                </a:cubicBezTo>
                <a:cubicBezTo>
                  <a:pt x="232" y="332"/>
                  <a:pt x="248" y="339"/>
                  <a:pt x="258" y="353"/>
                </a:cubicBezTo>
                <a:cubicBezTo>
                  <a:pt x="267" y="367"/>
                  <a:pt x="268" y="385"/>
                  <a:pt x="268" y="403"/>
                </a:cubicBezTo>
                <a:cubicBezTo>
                  <a:pt x="269" y="421"/>
                  <a:pt x="269" y="439"/>
                  <a:pt x="279" y="453"/>
                </a:cubicBezTo>
                <a:cubicBezTo>
                  <a:pt x="288" y="467"/>
                  <a:pt x="304" y="474"/>
                  <a:pt x="321" y="482"/>
                </a:cubicBezTo>
                <a:cubicBezTo>
                  <a:pt x="337" y="489"/>
                  <a:pt x="353" y="496"/>
                  <a:pt x="362" y="510"/>
                </a:cubicBezTo>
                <a:cubicBezTo>
                  <a:pt x="372" y="525"/>
                  <a:pt x="372" y="542"/>
                  <a:pt x="373" y="560"/>
                </a:cubicBezTo>
                <a:cubicBezTo>
                  <a:pt x="373" y="578"/>
                  <a:pt x="374" y="596"/>
                  <a:pt x="383" y="610"/>
                </a:cubicBezTo>
                <a:cubicBezTo>
                  <a:pt x="397" y="630"/>
                  <a:pt x="419" y="629"/>
                  <a:pt x="432" y="649"/>
                </a:cubicBezTo>
                <a:lnTo>
                  <a:pt x="477" y="716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8" name="Freeform 57">
            <a:extLst>
              <a:ext uri="{FF2B5EF4-FFF2-40B4-BE49-F238E27FC236}">
                <a16:creationId xmlns:a16="http://schemas.microsoft.com/office/drawing/2014/main" id="{1E298A04-2E1D-2BF7-18D9-1283D9E3BE34}"/>
              </a:ext>
            </a:extLst>
          </p:cNvPr>
          <p:cNvSpPr>
            <a:spLocks/>
          </p:cNvSpPr>
          <p:nvPr/>
        </p:nvSpPr>
        <p:spPr bwMode="auto">
          <a:xfrm>
            <a:off x="6891157" y="2946831"/>
            <a:ext cx="977004" cy="978195"/>
          </a:xfrm>
          <a:custGeom>
            <a:avLst/>
            <a:gdLst>
              <a:gd name="T0" fmla="*/ 0 w 725"/>
              <a:gd name="T1" fmla="*/ 0 h 725"/>
              <a:gd name="T2" fmla="*/ 55 w 725"/>
              <a:gd name="T3" fmla="*/ 29 h 725"/>
              <a:gd name="T4" fmla="*/ 75 w 725"/>
              <a:gd name="T5" fmla="*/ 75 h 725"/>
              <a:gd name="T6" fmla="*/ 95 w 725"/>
              <a:gd name="T7" fmla="*/ 122 h 725"/>
              <a:gd name="T8" fmla="*/ 142 w 725"/>
              <a:gd name="T9" fmla="*/ 142 h 725"/>
              <a:gd name="T10" fmla="*/ 189 w 725"/>
              <a:gd name="T11" fmla="*/ 162 h 725"/>
              <a:gd name="T12" fmla="*/ 209 w 725"/>
              <a:gd name="T13" fmla="*/ 209 h 725"/>
              <a:gd name="T14" fmla="*/ 229 w 725"/>
              <a:gd name="T15" fmla="*/ 256 h 725"/>
              <a:gd name="T16" fmla="*/ 276 w 725"/>
              <a:gd name="T17" fmla="*/ 276 h 725"/>
              <a:gd name="T18" fmla="*/ 323 w 725"/>
              <a:gd name="T19" fmla="*/ 296 h 725"/>
              <a:gd name="T20" fmla="*/ 343 w 725"/>
              <a:gd name="T21" fmla="*/ 343 h 725"/>
              <a:gd name="T22" fmla="*/ 363 w 725"/>
              <a:gd name="T23" fmla="*/ 389 h 725"/>
              <a:gd name="T24" fmla="*/ 409 w 725"/>
              <a:gd name="T25" fmla="*/ 410 h 725"/>
              <a:gd name="T26" fmla="*/ 456 w 725"/>
              <a:gd name="T27" fmla="*/ 430 h 725"/>
              <a:gd name="T28" fmla="*/ 476 w 725"/>
              <a:gd name="T29" fmla="*/ 476 h 725"/>
              <a:gd name="T30" fmla="*/ 496 w 725"/>
              <a:gd name="T31" fmla="*/ 523 h 725"/>
              <a:gd name="T32" fmla="*/ 543 w 725"/>
              <a:gd name="T33" fmla="*/ 543 h 725"/>
              <a:gd name="T34" fmla="*/ 590 w 725"/>
              <a:gd name="T35" fmla="*/ 563 h 725"/>
              <a:gd name="T36" fmla="*/ 610 w 725"/>
              <a:gd name="T37" fmla="*/ 610 h 725"/>
              <a:gd name="T38" fmla="*/ 630 w 725"/>
              <a:gd name="T39" fmla="*/ 657 h 725"/>
              <a:gd name="T40" fmla="*/ 685 w 725"/>
              <a:gd name="T41" fmla="*/ 685 h 725"/>
              <a:gd name="T42" fmla="*/ 725 w 725"/>
              <a:gd name="T43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5" h="725">
                <a:moveTo>
                  <a:pt x="0" y="0"/>
                </a:moveTo>
                <a:cubicBezTo>
                  <a:pt x="17" y="17"/>
                  <a:pt x="39" y="12"/>
                  <a:pt x="55" y="29"/>
                </a:cubicBezTo>
                <a:cubicBezTo>
                  <a:pt x="67" y="41"/>
                  <a:pt x="71" y="58"/>
                  <a:pt x="75" y="75"/>
                </a:cubicBezTo>
                <a:cubicBezTo>
                  <a:pt x="79" y="93"/>
                  <a:pt x="83" y="110"/>
                  <a:pt x="95" y="122"/>
                </a:cubicBezTo>
                <a:cubicBezTo>
                  <a:pt x="107" y="134"/>
                  <a:pt x="124" y="138"/>
                  <a:pt x="142" y="142"/>
                </a:cubicBezTo>
                <a:cubicBezTo>
                  <a:pt x="160" y="146"/>
                  <a:pt x="177" y="150"/>
                  <a:pt x="189" y="162"/>
                </a:cubicBezTo>
                <a:cubicBezTo>
                  <a:pt x="201" y="174"/>
                  <a:pt x="205" y="191"/>
                  <a:pt x="209" y="209"/>
                </a:cubicBezTo>
                <a:cubicBezTo>
                  <a:pt x="213" y="227"/>
                  <a:pt x="217" y="244"/>
                  <a:pt x="229" y="256"/>
                </a:cubicBezTo>
                <a:cubicBezTo>
                  <a:pt x="241" y="268"/>
                  <a:pt x="258" y="272"/>
                  <a:pt x="276" y="276"/>
                </a:cubicBezTo>
                <a:cubicBezTo>
                  <a:pt x="294" y="280"/>
                  <a:pt x="310" y="284"/>
                  <a:pt x="323" y="296"/>
                </a:cubicBezTo>
                <a:cubicBezTo>
                  <a:pt x="335" y="308"/>
                  <a:pt x="339" y="325"/>
                  <a:pt x="343" y="343"/>
                </a:cubicBezTo>
                <a:cubicBezTo>
                  <a:pt x="347" y="360"/>
                  <a:pt x="351" y="377"/>
                  <a:pt x="363" y="389"/>
                </a:cubicBezTo>
                <a:cubicBezTo>
                  <a:pt x="375" y="402"/>
                  <a:pt x="392" y="405"/>
                  <a:pt x="409" y="410"/>
                </a:cubicBezTo>
                <a:cubicBezTo>
                  <a:pt x="427" y="414"/>
                  <a:pt x="444" y="417"/>
                  <a:pt x="456" y="430"/>
                </a:cubicBezTo>
                <a:cubicBezTo>
                  <a:pt x="468" y="442"/>
                  <a:pt x="472" y="459"/>
                  <a:pt x="476" y="476"/>
                </a:cubicBezTo>
                <a:cubicBezTo>
                  <a:pt x="480" y="494"/>
                  <a:pt x="484" y="511"/>
                  <a:pt x="496" y="523"/>
                </a:cubicBezTo>
                <a:cubicBezTo>
                  <a:pt x="508" y="535"/>
                  <a:pt x="525" y="539"/>
                  <a:pt x="543" y="543"/>
                </a:cubicBezTo>
                <a:cubicBezTo>
                  <a:pt x="561" y="547"/>
                  <a:pt x="578" y="551"/>
                  <a:pt x="590" y="563"/>
                </a:cubicBezTo>
                <a:cubicBezTo>
                  <a:pt x="602" y="575"/>
                  <a:pt x="606" y="592"/>
                  <a:pt x="610" y="610"/>
                </a:cubicBezTo>
                <a:cubicBezTo>
                  <a:pt x="614" y="628"/>
                  <a:pt x="618" y="645"/>
                  <a:pt x="630" y="657"/>
                </a:cubicBezTo>
                <a:cubicBezTo>
                  <a:pt x="647" y="673"/>
                  <a:pt x="668" y="668"/>
                  <a:pt x="685" y="685"/>
                </a:cubicBezTo>
                <a:lnTo>
                  <a:pt x="725" y="725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9" name="Freeform 58">
            <a:extLst>
              <a:ext uri="{FF2B5EF4-FFF2-40B4-BE49-F238E27FC236}">
                <a16:creationId xmlns:a16="http://schemas.microsoft.com/office/drawing/2014/main" id="{006AC9D7-02EC-E13B-C269-FFDABF6CC62F}"/>
              </a:ext>
            </a:extLst>
          </p:cNvPr>
          <p:cNvSpPr>
            <a:spLocks/>
          </p:cNvSpPr>
          <p:nvPr/>
        </p:nvSpPr>
        <p:spPr bwMode="auto">
          <a:xfrm>
            <a:off x="8929759" y="2963512"/>
            <a:ext cx="51233" cy="946026"/>
          </a:xfrm>
          <a:custGeom>
            <a:avLst/>
            <a:gdLst>
              <a:gd name="T0" fmla="*/ 19 w 38"/>
              <a:gd name="T1" fmla="*/ 0 h 702"/>
              <a:gd name="T2" fmla="*/ 38 w 38"/>
              <a:gd name="T3" fmla="*/ 59 h 702"/>
              <a:gd name="T4" fmla="*/ 19 w 38"/>
              <a:gd name="T5" fmla="*/ 106 h 702"/>
              <a:gd name="T6" fmla="*/ 0 w 38"/>
              <a:gd name="T7" fmla="*/ 153 h 702"/>
              <a:gd name="T8" fmla="*/ 19 w 38"/>
              <a:gd name="T9" fmla="*/ 200 h 702"/>
              <a:gd name="T10" fmla="*/ 38 w 38"/>
              <a:gd name="T11" fmla="*/ 248 h 702"/>
              <a:gd name="T12" fmla="*/ 19 w 38"/>
              <a:gd name="T13" fmla="*/ 295 h 702"/>
              <a:gd name="T14" fmla="*/ 0 w 38"/>
              <a:gd name="T15" fmla="*/ 342 h 702"/>
              <a:gd name="T16" fmla="*/ 19 w 38"/>
              <a:gd name="T17" fmla="*/ 389 h 702"/>
              <a:gd name="T18" fmla="*/ 38 w 38"/>
              <a:gd name="T19" fmla="*/ 437 h 702"/>
              <a:gd name="T20" fmla="*/ 19 w 38"/>
              <a:gd name="T21" fmla="*/ 484 h 702"/>
              <a:gd name="T22" fmla="*/ 0 w 38"/>
              <a:gd name="T23" fmla="*/ 531 h 702"/>
              <a:gd name="T24" fmla="*/ 19 w 38"/>
              <a:gd name="T25" fmla="*/ 578 h 702"/>
              <a:gd name="T26" fmla="*/ 38 w 38"/>
              <a:gd name="T27" fmla="*/ 626 h 702"/>
              <a:gd name="T28" fmla="*/ 19 w 38"/>
              <a:gd name="T29" fmla="*/ 685 h 702"/>
              <a:gd name="T30" fmla="*/ 19 w 38"/>
              <a:gd name="T3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2">
                <a:moveTo>
                  <a:pt x="19" y="0"/>
                </a:moveTo>
                <a:cubicBezTo>
                  <a:pt x="19" y="23"/>
                  <a:pt x="38" y="35"/>
                  <a:pt x="38" y="59"/>
                </a:cubicBezTo>
                <a:cubicBezTo>
                  <a:pt x="38" y="76"/>
                  <a:pt x="29" y="90"/>
                  <a:pt x="19" y="106"/>
                </a:cubicBezTo>
                <a:cubicBezTo>
                  <a:pt x="10" y="121"/>
                  <a:pt x="0" y="136"/>
                  <a:pt x="0" y="153"/>
                </a:cubicBezTo>
                <a:cubicBezTo>
                  <a:pt x="0" y="170"/>
                  <a:pt x="10" y="185"/>
                  <a:pt x="19" y="200"/>
                </a:cubicBezTo>
                <a:cubicBezTo>
                  <a:pt x="29" y="216"/>
                  <a:pt x="38" y="230"/>
                  <a:pt x="38" y="248"/>
                </a:cubicBezTo>
                <a:cubicBezTo>
                  <a:pt x="38" y="265"/>
                  <a:pt x="29" y="279"/>
                  <a:pt x="19" y="295"/>
                </a:cubicBezTo>
                <a:cubicBezTo>
                  <a:pt x="10" y="310"/>
                  <a:pt x="0" y="325"/>
                  <a:pt x="0" y="342"/>
                </a:cubicBezTo>
                <a:cubicBezTo>
                  <a:pt x="0" y="359"/>
                  <a:pt x="10" y="374"/>
                  <a:pt x="19" y="389"/>
                </a:cubicBezTo>
                <a:cubicBezTo>
                  <a:pt x="29" y="405"/>
                  <a:pt x="38" y="419"/>
                  <a:pt x="38" y="437"/>
                </a:cubicBezTo>
                <a:cubicBezTo>
                  <a:pt x="38" y="454"/>
                  <a:pt x="29" y="468"/>
                  <a:pt x="19" y="484"/>
                </a:cubicBezTo>
                <a:cubicBezTo>
                  <a:pt x="10" y="499"/>
                  <a:pt x="0" y="514"/>
                  <a:pt x="0" y="531"/>
                </a:cubicBezTo>
                <a:cubicBezTo>
                  <a:pt x="0" y="548"/>
                  <a:pt x="10" y="563"/>
                  <a:pt x="19" y="578"/>
                </a:cubicBezTo>
                <a:cubicBezTo>
                  <a:pt x="29" y="594"/>
                  <a:pt x="38" y="608"/>
                  <a:pt x="38" y="626"/>
                </a:cubicBezTo>
                <a:cubicBezTo>
                  <a:pt x="38" y="649"/>
                  <a:pt x="19" y="661"/>
                  <a:pt x="19" y="685"/>
                </a:cubicBezTo>
                <a:lnTo>
                  <a:pt x="19" y="702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0" name="Oval 59">
            <a:extLst>
              <a:ext uri="{FF2B5EF4-FFF2-40B4-BE49-F238E27FC236}">
                <a16:creationId xmlns:a16="http://schemas.microsoft.com/office/drawing/2014/main" id="{B4989EA9-953A-AE0D-DC6F-FB00F43F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188" y="2863428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1" name="Oval 60">
            <a:extLst>
              <a:ext uri="{FF2B5EF4-FFF2-40B4-BE49-F238E27FC236}">
                <a16:creationId xmlns:a16="http://schemas.microsoft.com/office/drawing/2014/main" id="{92056A38-C093-F5A0-8F85-9B356B87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772" y="2863428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2" name="Oval 61">
            <a:extLst>
              <a:ext uri="{FF2B5EF4-FFF2-40B4-BE49-F238E27FC236}">
                <a16:creationId xmlns:a16="http://schemas.microsoft.com/office/drawing/2014/main" id="{DC635745-04D2-C25F-D62A-DF03FA3A2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1546" y="2863428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3" name="Oval 62">
            <a:extLst>
              <a:ext uri="{FF2B5EF4-FFF2-40B4-BE49-F238E27FC236}">
                <a16:creationId xmlns:a16="http://schemas.microsoft.com/office/drawing/2014/main" id="{4FCB8B54-8BEC-8931-981D-E0A225141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9188" y="181255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4" name="Oval 63">
            <a:extLst>
              <a:ext uri="{FF2B5EF4-FFF2-40B4-BE49-F238E27FC236}">
                <a16:creationId xmlns:a16="http://schemas.microsoft.com/office/drawing/2014/main" id="{86D48985-5BCB-157A-F8AB-43896452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9772" y="1812553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5" name="Oval 64">
            <a:extLst>
              <a:ext uri="{FF2B5EF4-FFF2-40B4-BE49-F238E27FC236}">
                <a16:creationId xmlns:a16="http://schemas.microsoft.com/office/drawing/2014/main" id="{BC41DF81-5FC1-0558-6C98-A28CA370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1546" y="1812553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6" name="Line 65">
            <a:extLst>
              <a:ext uri="{FF2B5EF4-FFF2-40B4-BE49-F238E27FC236}">
                <a16:creationId xmlns:a16="http://schemas.microsoft.com/office/drawing/2014/main" id="{6CEA9030-5A0E-8A25-E2C0-4F46662F9B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8038" y="1911445"/>
            <a:ext cx="0" cy="947217"/>
          </a:xfrm>
          <a:prstGeom prst="line">
            <a:avLst/>
          </a:prstGeom>
          <a:noFill/>
          <a:ln w="58738" cap="flat">
            <a:solidFill>
              <a:srgbClr val="D627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7" name="Line 66">
            <a:extLst>
              <a:ext uri="{FF2B5EF4-FFF2-40B4-BE49-F238E27FC236}">
                <a16:creationId xmlns:a16="http://schemas.microsoft.com/office/drawing/2014/main" id="{DCCC434B-49D4-D7FF-CC4A-AAD3DABC5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08622" y="1911445"/>
            <a:ext cx="0" cy="947217"/>
          </a:xfrm>
          <a:prstGeom prst="line">
            <a:avLst/>
          </a:prstGeom>
          <a:noFill/>
          <a:ln w="58738" cap="flat">
            <a:solidFill>
              <a:srgbClr val="D627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8" name="Line 67">
            <a:extLst>
              <a:ext uri="{FF2B5EF4-FFF2-40B4-BE49-F238E27FC236}">
                <a16:creationId xmlns:a16="http://schemas.microsoft.com/office/drawing/2014/main" id="{FA767CAD-FCFB-EFEE-4779-9BAE215724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08014" y="1911445"/>
            <a:ext cx="0" cy="947217"/>
          </a:xfrm>
          <a:prstGeom prst="line">
            <a:avLst/>
          </a:prstGeom>
          <a:noFill/>
          <a:ln w="58738" cap="flat">
            <a:solidFill>
              <a:srgbClr val="D6272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0" name="Line 69">
            <a:extLst>
              <a:ext uri="{FF2B5EF4-FFF2-40B4-BE49-F238E27FC236}">
                <a16:creationId xmlns:a16="http://schemas.microsoft.com/office/drawing/2014/main" id="{342E9A25-3F58-9AA4-B726-8AD189593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37217" y="1901913"/>
            <a:ext cx="642202" cy="96628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61">
                <a:extLst>
                  <a:ext uri="{FF2B5EF4-FFF2-40B4-BE49-F238E27FC236}">
                    <a16:creationId xmlns:a16="http://schemas.microsoft.com/office/drawing/2014/main" id="{6527FA19-0794-648D-7230-D4925156F538}"/>
                  </a:ext>
                </a:extLst>
              </p:cNvPr>
              <p:cNvSpPr txBox="1"/>
              <p:nvPr/>
            </p:nvSpPr>
            <p:spPr>
              <a:xfrm>
                <a:off x="5601327" y="2212475"/>
                <a:ext cx="735265" cy="3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𝑀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F77B4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</mc:Choice>
        <mc:Fallback>
          <p:sp>
            <p:nvSpPr>
              <p:cNvPr id="9" name="TextBox 61">
                <a:extLst>
                  <a:ext uri="{FF2B5EF4-FFF2-40B4-BE49-F238E27FC236}">
                    <a16:creationId xmlns:a16="http://schemas.microsoft.com/office/drawing/2014/main" id="{6527FA19-0794-648D-7230-D4925156F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327" y="2212475"/>
                <a:ext cx="735265" cy="323394"/>
              </a:xfrm>
              <a:prstGeom prst="rect">
                <a:avLst/>
              </a:prstGeom>
              <a:blipFill>
                <a:blip r:embed="rId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61">
                <a:extLst>
                  <a:ext uri="{FF2B5EF4-FFF2-40B4-BE49-F238E27FC236}">
                    <a16:creationId xmlns:a16="http://schemas.microsoft.com/office/drawing/2014/main" id="{4B5898F8-275A-CCDD-63E0-7E05C71AAE68}"/>
                  </a:ext>
                </a:extLst>
              </p:cNvPr>
              <p:cNvSpPr txBox="1"/>
              <p:nvPr/>
            </p:nvSpPr>
            <p:spPr>
              <a:xfrm>
                <a:off x="11294681" y="2206982"/>
                <a:ext cx="735265" cy="3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6272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𝑀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D6272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′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D62728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</mc:Choice>
        <mc:Fallback>
          <p:sp>
            <p:nvSpPr>
              <p:cNvPr id="30" name="TextBox 61">
                <a:extLst>
                  <a:ext uri="{FF2B5EF4-FFF2-40B4-BE49-F238E27FC236}">
                    <a16:creationId xmlns:a16="http://schemas.microsoft.com/office/drawing/2014/main" id="{4B5898F8-275A-CCDD-63E0-7E05C71A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681" y="2206982"/>
                <a:ext cx="735265" cy="323394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Freeform 58">
            <a:extLst>
              <a:ext uri="{FF2B5EF4-FFF2-40B4-BE49-F238E27FC236}">
                <a16:creationId xmlns:a16="http://schemas.microsoft.com/office/drawing/2014/main" id="{36DFA8A1-1804-68F3-96A7-2606CC6E13ED}"/>
              </a:ext>
            </a:extLst>
          </p:cNvPr>
          <p:cNvSpPr>
            <a:spLocks/>
          </p:cNvSpPr>
          <p:nvPr/>
        </p:nvSpPr>
        <p:spPr bwMode="auto">
          <a:xfrm rot="1149565">
            <a:off x="11217820" y="2909180"/>
            <a:ext cx="45719" cy="1053495"/>
          </a:xfrm>
          <a:custGeom>
            <a:avLst/>
            <a:gdLst>
              <a:gd name="T0" fmla="*/ 19 w 38"/>
              <a:gd name="T1" fmla="*/ 0 h 702"/>
              <a:gd name="T2" fmla="*/ 38 w 38"/>
              <a:gd name="T3" fmla="*/ 59 h 702"/>
              <a:gd name="T4" fmla="*/ 19 w 38"/>
              <a:gd name="T5" fmla="*/ 106 h 702"/>
              <a:gd name="T6" fmla="*/ 0 w 38"/>
              <a:gd name="T7" fmla="*/ 153 h 702"/>
              <a:gd name="T8" fmla="*/ 19 w 38"/>
              <a:gd name="T9" fmla="*/ 200 h 702"/>
              <a:gd name="T10" fmla="*/ 38 w 38"/>
              <a:gd name="T11" fmla="*/ 248 h 702"/>
              <a:gd name="T12" fmla="*/ 19 w 38"/>
              <a:gd name="T13" fmla="*/ 295 h 702"/>
              <a:gd name="T14" fmla="*/ 0 w 38"/>
              <a:gd name="T15" fmla="*/ 342 h 702"/>
              <a:gd name="T16" fmla="*/ 19 w 38"/>
              <a:gd name="T17" fmla="*/ 389 h 702"/>
              <a:gd name="T18" fmla="*/ 38 w 38"/>
              <a:gd name="T19" fmla="*/ 437 h 702"/>
              <a:gd name="T20" fmla="*/ 19 w 38"/>
              <a:gd name="T21" fmla="*/ 484 h 702"/>
              <a:gd name="T22" fmla="*/ 0 w 38"/>
              <a:gd name="T23" fmla="*/ 531 h 702"/>
              <a:gd name="T24" fmla="*/ 19 w 38"/>
              <a:gd name="T25" fmla="*/ 578 h 702"/>
              <a:gd name="T26" fmla="*/ 38 w 38"/>
              <a:gd name="T27" fmla="*/ 626 h 702"/>
              <a:gd name="T28" fmla="*/ 19 w 38"/>
              <a:gd name="T29" fmla="*/ 685 h 702"/>
              <a:gd name="T30" fmla="*/ 19 w 38"/>
              <a:gd name="T3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2">
                <a:moveTo>
                  <a:pt x="19" y="0"/>
                </a:moveTo>
                <a:cubicBezTo>
                  <a:pt x="19" y="23"/>
                  <a:pt x="38" y="35"/>
                  <a:pt x="38" y="59"/>
                </a:cubicBezTo>
                <a:cubicBezTo>
                  <a:pt x="38" y="76"/>
                  <a:pt x="29" y="90"/>
                  <a:pt x="19" y="106"/>
                </a:cubicBezTo>
                <a:cubicBezTo>
                  <a:pt x="10" y="121"/>
                  <a:pt x="0" y="136"/>
                  <a:pt x="0" y="153"/>
                </a:cubicBezTo>
                <a:cubicBezTo>
                  <a:pt x="0" y="170"/>
                  <a:pt x="10" y="185"/>
                  <a:pt x="19" y="200"/>
                </a:cubicBezTo>
                <a:cubicBezTo>
                  <a:pt x="29" y="216"/>
                  <a:pt x="38" y="230"/>
                  <a:pt x="38" y="248"/>
                </a:cubicBezTo>
                <a:cubicBezTo>
                  <a:pt x="38" y="265"/>
                  <a:pt x="29" y="279"/>
                  <a:pt x="19" y="295"/>
                </a:cubicBezTo>
                <a:cubicBezTo>
                  <a:pt x="10" y="310"/>
                  <a:pt x="0" y="325"/>
                  <a:pt x="0" y="342"/>
                </a:cubicBezTo>
                <a:cubicBezTo>
                  <a:pt x="0" y="359"/>
                  <a:pt x="10" y="374"/>
                  <a:pt x="19" y="389"/>
                </a:cubicBezTo>
                <a:cubicBezTo>
                  <a:pt x="29" y="405"/>
                  <a:pt x="38" y="419"/>
                  <a:pt x="38" y="437"/>
                </a:cubicBezTo>
                <a:cubicBezTo>
                  <a:pt x="38" y="454"/>
                  <a:pt x="29" y="468"/>
                  <a:pt x="19" y="484"/>
                </a:cubicBezTo>
                <a:cubicBezTo>
                  <a:pt x="10" y="499"/>
                  <a:pt x="0" y="514"/>
                  <a:pt x="0" y="531"/>
                </a:cubicBezTo>
                <a:cubicBezTo>
                  <a:pt x="0" y="548"/>
                  <a:pt x="10" y="563"/>
                  <a:pt x="19" y="578"/>
                </a:cubicBezTo>
                <a:cubicBezTo>
                  <a:pt x="29" y="594"/>
                  <a:pt x="38" y="608"/>
                  <a:pt x="38" y="626"/>
                </a:cubicBezTo>
                <a:cubicBezTo>
                  <a:pt x="38" y="649"/>
                  <a:pt x="19" y="661"/>
                  <a:pt x="19" y="685"/>
                </a:cubicBezTo>
                <a:lnTo>
                  <a:pt x="19" y="702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8" name="Freeform 58">
            <a:extLst>
              <a:ext uri="{FF2B5EF4-FFF2-40B4-BE49-F238E27FC236}">
                <a16:creationId xmlns:a16="http://schemas.microsoft.com/office/drawing/2014/main" id="{56880680-A21F-6991-B7A5-94BE2DAB4E7A}"/>
              </a:ext>
            </a:extLst>
          </p:cNvPr>
          <p:cNvSpPr>
            <a:spLocks/>
          </p:cNvSpPr>
          <p:nvPr/>
        </p:nvSpPr>
        <p:spPr bwMode="auto">
          <a:xfrm rot="2037598">
            <a:off x="10327823" y="2843205"/>
            <a:ext cx="54047" cy="1204705"/>
          </a:xfrm>
          <a:custGeom>
            <a:avLst/>
            <a:gdLst>
              <a:gd name="T0" fmla="*/ 19 w 38"/>
              <a:gd name="T1" fmla="*/ 0 h 702"/>
              <a:gd name="T2" fmla="*/ 38 w 38"/>
              <a:gd name="T3" fmla="*/ 59 h 702"/>
              <a:gd name="T4" fmla="*/ 19 w 38"/>
              <a:gd name="T5" fmla="*/ 106 h 702"/>
              <a:gd name="T6" fmla="*/ 0 w 38"/>
              <a:gd name="T7" fmla="*/ 153 h 702"/>
              <a:gd name="T8" fmla="*/ 19 w 38"/>
              <a:gd name="T9" fmla="*/ 200 h 702"/>
              <a:gd name="T10" fmla="*/ 38 w 38"/>
              <a:gd name="T11" fmla="*/ 248 h 702"/>
              <a:gd name="T12" fmla="*/ 19 w 38"/>
              <a:gd name="T13" fmla="*/ 295 h 702"/>
              <a:gd name="T14" fmla="*/ 0 w 38"/>
              <a:gd name="T15" fmla="*/ 342 h 702"/>
              <a:gd name="T16" fmla="*/ 19 w 38"/>
              <a:gd name="T17" fmla="*/ 389 h 702"/>
              <a:gd name="T18" fmla="*/ 38 w 38"/>
              <a:gd name="T19" fmla="*/ 437 h 702"/>
              <a:gd name="T20" fmla="*/ 19 w 38"/>
              <a:gd name="T21" fmla="*/ 484 h 702"/>
              <a:gd name="T22" fmla="*/ 0 w 38"/>
              <a:gd name="T23" fmla="*/ 531 h 702"/>
              <a:gd name="T24" fmla="*/ 19 w 38"/>
              <a:gd name="T25" fmla="*/ 578 h 702"/>
              <a:gd name="T26" fmla="*/ 38 w 38"/>
              <a:gd name="T27" fmla="*/ 626 h 702"/>
              <a:gd name="T28" fmla="*/ 19 w 38"/>
              <a:gd name="T29" fmla="*/ 685 h 702"/>
              <a:gd name="T30" fmla="*/ 19 w 38"/>
              <a:gd name="T3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2">
                <a:moveTo>
                  <a:pt x="19" y="0"/>
                </a:moveTo>
                <a:cubicBezTo>
                  <a:pt x="19" y="23"/>
                  <a:pt x="38" y="35"/>
                  <a:pt x="38" y="59"/>
                </a:cubicBezTo>
                <a:cubicBezTo>
                  <a:pt x="38" y="76"/>
                  <a:pt x="29" y="90"/>
                  <a:pt x="19" y="106"/>
                </a:cubicBezTo>
                <a:cubicBezTo>
                  <a:pt x="10" y="121"/>
                  <a:pt x="0" y="136"/>
                  <a:pt x="0" y="153"/>
                </a:cubicBezTo>
                <a:cubicBezTo>
                  <a:pt x="0" y="170"/>
                  <a:pt x="10" y="185"/>
                  <a:pt x="19" y="200"/>
                </a:cubicBezTo>
                <a:cubicBezTo>
                  <a:pt x="29" y="216"/>
                  <a:pt x="38" y="230"/>
                  <a:pt x="38" y="248"/>
                </a:cubicBezTo>
                <a:cubicBezTo>
                  <a:pt x="38" y="265"/>
                  <a:pt x="29" y="279"/>
                  <a:pt x="19" y="295"/>
                </a:cubicBezTo>
                <a:cubicBezTo>
                  <a:pt x="10" y="310"/>
                  <a:pt x="0" y="325"/>
                  <a:pt x="0" y="342"/>
                </a:cubicBezTo>
                <a:cubicBezTo>
                  <a:pt x="0" y="359"/>
                  <a:pt x="10" y="374"/>
                  <a:pt x="19" y="389"/>
                </a:cubicBezTo>
                <a:cubicBezTo>
                  <a:pt x="29" y="405"/>
                  <a:pt x="38" y="419"/>
                  <a:pt x="38" y="437"/>
                </a:cubicBezTo>
                <a:cubicBezTo>
                  <a:pt x="38" y="454"/>
                  <a:pt x="29" y="468"/>
                  <a:pt x="19" y="484"/>
                </a:cubicBezTo>
                <a:cubicBezTo>
                  <a:pt x="10" y="499"/>
                  <a:pt x="0" y="514"/>
                  <a:pt x="0" y="531"/>
                </a:cubicBezTo>
                <a:cubicBezTo>
                  <a:pt x="0" y="548"/>
                  <a:pt x="10" y="563"/>
                  <a:pt x="19" y="578"/>
                </a:cubicBezTo>
                <a:cubicBezTo>
                  <a:pt x="29" y="594"/>
                  <a:pt x="38" y="608"/>
                  <a:pt x="38" y="626"/>
                </a:cubicBezTo>
                <a:cubicBezTo>
                  <a:pt x="38" y="649"/>
                  <a:pt x="19" y="661"/>
                  <a:pt x="19" y="685"/>
                </a:cubicBezTo>
                <a:lnTo>
                  <a:pt x="19" y="702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9" name="Freeform 58">
            <a:extLst>
              <a:ext uri="{FF2B5EF4-FFF2-40B4-BE49-F238E27FC236}">
                <a16:creationId xmlns:a16="http://schemas.microsoft.com/office/drawing/2014/main" id="{64F768A4-B231-B7DA-3E82-B4A78664C195}"/>
              </a:ext>
            </a:extLst>
          </p:cNvPr>
          <p:cNvSpPr>
            <a:spLocks/>
          </p:cNvSpPr>
          <p:nvPr/>
        </p:nvSpPr>
        <p:spPr bwMode="auto">
          <a:xfrm rot="12019792">
            <a:off x="10864444" y="821787"/>
            <a:ext cx="45719" cy="1053495"/>
          </a:xfrm>
          <a:custGeom>
            <a:avLst/>
            <a:gdLst>
              <a:gd name="T0" fmla="*/ 19 w 38"/>
              <a:gd name="T1" fmla="*/ 0 h 702"/>
              <a:gd name="T2" fmla="*/ 38 w 38"/>
              <a:gd name="T3" fmla="*/ 59 h 702"/>
              <a:gd name="T4" fmla="*/ 19 w 38"/>
              <a:gd name="T5" fmla="*/ 106 h 702"/>
              <a:gd name="T6" fmla="*/ 0 w 38"/>
              <a:gd name="T7" fmla="*/ 153 h 702"/>
              <a:gd name="T8" fmla="*/ 19 w 38"/>
              <a:gd name="T9" fmla="*/ 200 h 702"/>
              <a:gd name="T10" fmla="*/ 38 w 38"/>
              <a:gd name="T11" fmla="*/ 248 h 702"/>
              <a:gd name="T12" fmla="*/ 19 w 38"/>
              <a:gd name="T13" fmla="*/ 295 h 702"/>
              <a:gd name="T14" fmla="*/ 0 w 38"/>
              <a:gd name="T15" fmla="*/ 342 h 702"/>
              <a:gd name="T16" fmla="*/ 19 w 38"/>
              <a:gd name="T17" fmla="*/ 389 h 702"/>
              <a:gd name="T18" fmla="*/ 38 w 38"/>
              <a:gd name="T19" fmla="*/ 437 h 702"/>
              <a:gd name="T20" fmla="*/ 19 w 38"/>
              <a:gd name="T21" fmla="*/ 484 h 702"/>
              <a:gd name="T22" fmla="*/ 0 w 38"/>
              <a:gd name="T23" fmla="*/ 531 h 702"/>
              <a:gd name="T24" fmla="*/ 19 w 38"/>
              <a:gd name="T25" fmla="*/ 578 h 702"/>
              <a:gd name="T26" fmla="*/ 38 w 38"/>
              <a:gd name="T27" fmla="*/ 626 h 702"/>
              <a:gd name="T28" fmla="*/ 19 w 38"/>
              <a:gd name="T29" fmla="*/ 685 h 702"/>
              <a:gd name="T30" fmla="*/ 19 w 38"/>
              <a:gd name="T3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2">
                <a:moveTo>
                  <a:pt x="19" y="0"/>
                </a:moveTo>
                <a:cubicBezTo>
                  <a:pt x="19" y="23"/>
                  <a:pt x="38" y="35"/>
                  <a:pt x="38" y="59"/>
                </a:cubicBezTo>
                <a:cubicBezTo>
                  <a:pt x="38" y="76"/>
                  <a:pt x="29" y="90"/>
                  <a:pt x="19" y="106"/>
                </a:cubicBezTo>
                <a:cubicBezTo>
                  <a:pt x="10" y="121"/>
                  <a:pt x="0" y="136"/>
                  <a:pt x="0" y="153"/>
                </a:cubicBezTo>
                <a:cubicBezTo>
                  <a:pt x="0" y="170"/>
                  <a:pt x="10" y="185"/>
                  <a:pt x="19" y="200"/>
                </a:cubicBezTo>
                <a:cubicBezTo>
                  <a:pt x="29" y="216"/>
                  <a:pt x="38" y="230"/>
                  <a:pt x="38" y="248"/>
                </a:cubicBezTo>
                <a:cubicBezTo>
                  <a:pt x="38" y="265"/>
                  <a:pt x="29" y="279"/>
                  <a:pt x="19" y="295"/>
                </a:cubicBezTo>
                <a:cubicBezTo>
                  <a:pt x="10" y="310"/>
                  <a:pt x="0" y="325"/>
                  <a:pt x="0" y="342"/>
                </a:cubicBezTo>
                <a:cubicBezTo>
                  <a:pt x="0" y="359"/>
                  <a:pt x="10" y="374"/>
                  <a:pt x="19" y="389"/>
                </a:cubicBezTo>
                <a:cubicBezTo>
                  <a:pt x="29" y="405"/>
                  <a:pt x="38" y="419"/>
                  <a:pt x="38" y="437"/>
                </a:cubicBezTo>
                <a:cubicBezTo>
                  <a:pt x="38" y="454"/>
                  <a:pt x="29" y="468"/>
                  <a:pt x="19" y="484"/>
                </a:cubicBezTo>
                <a:cubicBezTo>
                  <a:pt x="10" y="499"/>
                  <a:pt x="0" y="514"/>
                  <a:pt x="0" y="531"/>
                </a:cubicBezTo>
                <a:cubicBezTo>
                  <a:pt x="0" y="548"/>
                  <a:pt x="10" y="563"/>
                  <a:pt x="19" y="578"/>
                </a:cubicBezTo>
                <a:cubicBezTo>
                  <a:pt x="29" y="594"/>
                  <a:pt x="38" y="608"/>
                  <a:pt x="38" y="626"/>
                </a:cubicBezTo>
                <a:cubicBezTo>
                  <a:pt x="38" y="649"/>
                  <a:pt x="19" y="661"/>
                  <a:pt x="19" y="685"/>
                </a:cubicBezTo>
                <a:lnTo>
                  <a:pt x="19" y="702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0" name="Freeform 58">
            <a:extLst>
              <a:ext uri="{FF2B5EF4-FFF2-40B4-BE49-F238E27FC236}">
                <a16:creationId xmlns:a16="http://schemas.microsoft.com/office/drawing/2014/main" id="{F51A388D-241B-5E4C-0C48-E766E3EBEEBB}"/>
              </a:ext>
            </a:extLst>
          </p:cNvPr>
          <p:cNvSpPr>
            <a:spLocks/>
          </p:cNvSpPr>
          <p:nvPr/>
        </p:nvSpPr>
        <p:spPr bwMode="auto">
          <a:xfrm rot="9744738">
            <a:off x="11227529" y="827663"/>
            <a:ext cx="45719" cy="1053495"/>
          </a:xfrm>
          <a:custGeom>
            <a:avLst/>
            <a:gdLst>
              <a:gd name="T0" fmla="*/ 19 w 38"/>
              <a:gd name="T1" fmla="*/ 0 h 702"/>
              <a:gd name="T2" fmla="*/ 38 w 38"/>
              <a:gd name="T3" fmla="*/ 59 h 702"/>
              <a:gd name="T4" fmla="*/ 19 w 38"/>
              <a:gd name="T5" fmla="*/ 106 h 702"/>
              <a:gd name="T6" fmla="*/ 0 w 38"/>
              <a:gd name="T7" fmla="*/ 153 h 702"/>
              <a:gd name="T8" fmla="*/ 19 w 38"/>
              <a:gd name="T9" fmla="*/ 200 h 702"/>
              <a:gd name="T10" fmla="*/ 38 w 38"/>
              <a:gd name="T11" fmla="*/ 248 h 702"/>
              <a:gd name="T12" fmla="*/ 19 w 38"/>
              <a:gd name="T13" fmla="*/ 295 h 702"/>
              <a:gd name="T14" fmla="*/ 0 w 38"/>
              <a:gd name="T15" fmla="*/ 342 h 702"/>
              <a:gd name="T16" fmla="*/ 19 w 38"/>
              <a:gd name="T17" fmla="*/ 389 h 702"/>
              <a:gd name="T18" fmla="*/ 38 w 38"/>
              <a:gd name="T19" fmla="*/ 437 h 702"/>
              <a:gd name="T20" fmla="*/ 19 w 38"/>
              <a:gd name="T21" fmla="*/ 484 h 702"/>
              <a:gd name="T22" fmla="*/ 0 w 38"/>
              <a:gd name="T23" fmla="*/ 531 h 702"/>
              <a:gd name="T24" fmla="*/ 19 w 38"/>
              <a:gd name="T25" fmla="*/ 578 h 702"/>
              <a:gd name="T26" fmla="*/ 38 w 38"/>
              <a:gd name="T27" fmla="*/ 626 h 702"/>
              <a:gd name="T28" fmla="*/ 19 w 38"/>
              <a:gd name="T29" fmla="*/ 685 h 702"/>
              <a:gd name="T30" fmla="*/ 19 w 38"/>
              <a:gd name="T3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" h="702">
                <a:moveTo>
                  <a:pt x="19" y="0"/>
                </a:moveTo>
                <a:cubicBezTo>
                  <a:pt x="19" y="23"/>
                  <a:pt x="38" y="35"/>
                  <a:pt x="38" y="59"/>
                </a:cubicBezTo>
                <a:cubicBezTo>
                  <a:pt x="38" y="76"/>
                  <a:pt x="29" y="90"/>
                  <a:pt x="19" y="106"/>
                </a:cubicBezTo>
                <a:cubicBezTo>
                  <a:pt x="10" y="121"/>
                  <a:pt x="0" y="136"/>
                  <a:pt x="0" y="153"/>
                </a:cubicBezTo>
                <a:cubicBezTo>
                  <a:pt x="0" y="170"/>
                  <a:pt x="10" y="185"/>
                  <a:pt x="19" y="200"/>
                </a:cubicBezTo>
                <a:cubicBezTo>
                  <a:pt x="29" y="216"/>
                  <a:pt x="38" y="230"/>
                  <a:pt x="38" y="248"/>
                </a:cubicBezTo>
                <a:cubicBezTo>
                  <a:pt x="38" y="265"/>
                  <a:pt x="29" y="279"/>
                  <a:pt x="19" y="295"/>
                </a:cubicBezTo>
                <a:cubicBezTo>
                  <a:pt x="10" y="310"/>
                  <a:pt x="0" y="325"/>
                  <a:pt x="0" y="342"/>
                </a:cubicBezTo>
                <a:cubicBezTo>
                  <a:pt x="0" y="359"/>
                  <a:pt x="10" y="374"/>
                  <a:pt x="19" y="389"/>
                </a:cubicBezTo>
                <a:cubicBezTo>
                  <a:pt x="29" y="405"/>
                  <a:pt x="38" y="419"/>
                  <a:pt x="38" y="437"/>
                </a:cubicBezTo>
                <a:cubicBezTo>
                  <a:pt x="38" y="454"/>
                  <a:pt x="29" y="468"/>
                  <a:pt x="19" y="484"/>
                </a:cubicBezTo>
                <a:cubicBezTo>
                  <a:pt x="10" y="499"/>
                  <a:pt x="0" y="514"/>
                  <a:pt x="0" y="531"/>
                </a:cubicBezTo>
                <a:cubicBezTo>
                  <a:pt x="0" y="548"/>
                  <a:pt x="10" y="563"/>
                  <a:pt x="19" y="578"/>
                </a:cubicBezTo>
                <a:cubicBezTo>
                  <a:pt x="29" y="594"/>
                  <a:pt x="38" y="608"/>
                  <a:pt x="38" y="626"/>
                </a:cubicBezTo>
                <a:cubicBezTo>
                  <a:pt x="38" y="649"/>
                  <a:pt x="19" y="661"/>
                  <a:pt x="19" y="685"/>
                </a:cubicBezTo>
                <a:lnTo>
                  <a:pt x="19" y="702"/>
                </a:lnTo>
              </a:path>
            </a:pathLst>
          </a:custGeom>
          <a:noFill/>
          <a:ln w="30163" cap="flat">
            <a:solidFill>
              <a:srgbClr val="2CA02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BCC2BDB-CB1B-F73D-D1E3-2E046B946EB6}"/>
                  </a:ext>
                </a:extLst>
              </p:cNvPr>
              <p:cNvSpPr txBox="1"/>
              <p:nvPr/>
            </p:nvSpPr>
            <p:spPr>
              <a:xfrm>
                <a:off x="5876362" y="4472614"/>
                <a:ext cx="6223039" cy="1569660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Next, we extend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to maximal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>
                    <a:solidFill>
                      <a:srgbClr val="D62728"/>
                    </a:solidFill>
                  </a:rPr>
                  <a:t> </a:t>
                </a:r>
                <a:endParaRPr lang="pl-PL" sz="2400" dirty="0"/>
              </a:p>
              <a:p>
                <a:endParaRPr lang="pl-PL" sz="2400" dirty="0"/>
              </a:p>
              <a:p>
                <a:endParaRPr lang="pl-PL" sz="2400" dirty="0"/>
              </a:p>
              <a:p>
                <a:r>
                  <a:rPr lang="pl-PL" sz="2400" dirty="0"/>
                  <a:t>And </a:t>
                </a:r>
                <a:r>
                  <a:rPr lang="pl-PL" sz="2400" i="1" dirty="0"/>
                  <a:t>try</a:t>
                </a:r>
                <a:r>
                  <a:rPr lang="pl-PL" sz="2400" dirty="0"/>
                  <a:t> to augment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pl-PL" sz="2400" b="0" i="1" smtClean="0">
                        <a:solidFill>
                          <a:srgbClr val="D62728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solidFill>
                          <a:srgbClr val="D62728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400" dirty="0"/>
                  <a:t> with a </a:t>
                </a:r>
                <a:r>
                  <a:rPr lang="pl-PL" sz="2400" i="1" dirty="0">
                    <a:solidFill>
                      <a:srgbClr val="2CA02C"/>
                    </a:solidFill>
                  </a:rPr>
                  <a:t>b</a:t>
                </a:r>
                <a:r>
                  <a:rPr lang="pl-PL" sz="2400" dirty="0">
                    <a:solidFill>
                      <a:srgbClr val="2CA02C"/>
                    </a:solidFill>
                  </a:rPr>
                  <a:t>-matching</a:t>
                </a:r>
                <a:r>
                  <a:rPr lang="pl-PL" sz="2400" dirty="0"/>
                  <a:t>...</a:t>
                </a: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BCC2BDB-CB1B-F73D-D1E3-2E046B946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362" y="4472614"/>
                <a:ext cx="6223039" cy="1569660"/>
              </a:xfrm>
              <a:prstGeom prst="rect">
                <a:avLst/>
              </a:prstGeom>
              <a:blipFill>
                <a:blip r:embed="rId10"/>
                <a:stretch>
                  <a:fillRect l="-1265" t="-1894" b="-6439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Speech Bubble: Rectangle 123">
            <a:extLst>
              <a:ext uri="{FF2B5EF4-FFF2-40B4-BE49-F238E27FC236}">
                <a16:creationId xmlns:a16="http://schemas.microsoft.com/office/drawing/2014/main" id="{19B60D63-CC66-0745-578F-2673D3BD0159}"/>
              </a:ext>
            </a:extLst>
          </p:cNvPr>
          <p:cNvSpPr/>
          <p:nvPr/>
        </p:nvSpPr>
        <p:spPr>
          <a:xfrm>
            <a:off x="7403394" y="5076068"/>
            <a:ext cx="4626552" cy="487547"/>
          </a:xfrm>
          <a:prstGeom prst="wedgeRectCallout">
            <a:avLst>
              <a:gd name="adj1" fmla="val 44795"/>
              <a:gd name="adj2" fmla="val -1019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set up </a:t>
            </a:r>
            <a:r>
              <a:rPr lang="pl-PL" sz="2400" i="1" dirty="0"/>
              <a:t>inner </a:t>
            </a:r>
            <a:r>
              <a:rPr lang="pl-PL" sz="2400" dirty="0"/>
              <a:t>RGMM oracle to access</a:t>
            </a:r>
            <a:endParaRPr lang="LID4096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10F08E40-6025-5E72-80EC-778B2A9868A8}"/>
                  </a:ext>
                </a:extLst>
              </p:cNvPr>
              <p:cNvSpPr/>
              <p:nvPr/>
            </p:nvSpPr>
            <p:spPr>
              <a:xfrm>
                <a:off x="147096" y="3168069"/>
                <a:ext cx="4248817" cy="833974"/>
              </a:xfrm>
              <a:prstGeom prst="roundRect">
                <a:avLst>
                  <a:gd name="adj" fmla="val 11110"/>
                </a:avLst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182"/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400" b="0" i="0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2400" b="0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0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l-PL" sz="2400" b="0" i="1" kern="0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 runtime though!</a:t>
                </a:r>
                <a:endParaRPr lang="en-US" sz="2400" kern="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10F08E40-6025-5E72-80EC-778B2A986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6" y="3168069"/>
                <a:ext cx="4248817" cy="833974"/>
              </a:xfrm>
              <a:prstGeom prst="roundRect">
                <a:avLst>
                  <a:gd name="adj" fmla="val 11110"/>
                </a:avLst>
              </a:prstGeom>
              <a:blipFill>
                <a:blip r:embed="rId11"/>
                <a:stretch>
                  <a:fillRect l="-1431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Speech Bubble: Rectangle 126">
            <a:extLst>
              <a:ext uri="{FF2B5EF4-FFF2-40B4-BE49-F238E27FC236}">
                <a16:creationId xmlns:a16="http://schemas.microsoft.com/office/drawing/2014/main" id="{9E39F18D-F933-0C82-E6F6-3FC5F6C4E700}"/>
              </a:ext>
            </a:extLst>
          </p:cNvPr>
          <p:cNvSpPr/>
          <p:nvPr/>
        </p:nvSpPr>
        <p:spPr>
          <a:xfrm>
            <a:off x="7303625" y="6170672"/>
            <a:ext cx="4702586" cy="487547"/>
          </a:xfrm>
          <a:prstGeom prst="wedgeRectCallout">
            <a:avLst>
              <a:gd name="adj1" fmla="val 29784"/>
              <a:gd name="adj2" fmla="val -948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set up </a:t>
            </a:r>
            <a:r>
              <a:rPr lang="pl-PL" sz="2400" i="1" dirty="0"/>
              <a:t>outer </a:t>
            </a:r>
            <a:r>
              <a:rPr lang="pl-PL" sz="2400" dirty="0"/>
              <a:t>RGMM oracle to access</a:t>
            </a:r>
            <a:endParaRPr lang="LID4096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DBEF7CE6-FF19-CE24-2FB4-6680941F1895}"/>
                  </a:ext>
                </a:extLst>
              </p:cNvPr>
              <p:cNvSpPr/>
              <p:nvPr/>
            </p:nvSpPr>
            <p:spPr>
              <a:xfrm>
                <a:off x="92599" y="4055626"/>
                <a:ext cx="5876361" cy="2507219"/>
              </a:xfrm>
              <a:prstGeom prst="roundRect">
                <a:avLst>
                  <a:gd name="adj" fmla="val 11110"/>
                </a:avLst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182"/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Why?</a:t>
                </a:r>
              </a:p>
              <a:p>
                <a:pPr marL="342900" indent="-342900" defTabSz="457182">
                  <a:buFont typeface="Arial" panose="020B0604020202020204" pitchFamily="34" charset="0"/>
                  <a:buChar char="•"/>
                </a:pPr>
                <a:r>
                  <a:rPr lang="pl-PL" sz="2400" kern="0" dirty="0">
                    <a:solidFill>
                      <a:prstClr val="white"/>
                    </a:solidFill>
                    <a:latin typeface="Calibri" panose="020F0502020204030204"/>
                  </a:rPr>
                  <a:t>inner oracle works in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 time,</a:t>
                </a:r>
                <a:br>
                  <a:rPr lang="pl-PL" sz="2400" kern="0" dirty="0">
                    <a:solidFill>
                      <a:prstClr val="white"/>
                    </a:solidFill>
                  </a:rPr>
                </a:br>
                <a:r>
                  <a:rPr lang="pl-PL" sz="2400" kern="0" dirty="0">
                    <a:solidFill>
                      <a:prstClr val="white"/>
                    </a:solidFill>
                  </a:rPr>
                  <a:t>not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, because it doesn’t have access to adjacency list of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pl-PL" sz="2400" kern="0" dirty="0">
                  <a:solidFill>
                    <a:prstClr val="white"/>
                  </a:solidFill>
                </a:endParaRPr>
              </a:p>
              <a:p>
                <a:pPr marL="342900" indent="-342900" defTabSz="457182">
                  <a:buFont typeface="Arial" panose="020B0604020202020204" pitchFamily="34" charset="0"/>
                  <a:buChar char="•"/>
                </a:pPr>
                <a:r>
                  <a:rPr lang="pl-PL" sz="2400" kern="0" dirty="0">
                    <a:solidFill>
                      <a:prstClr val="white"/>
                    </a:solidFill>
                  </a:rPr>
                  <a:t>Avg degree between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b="0" i="1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400" kern="0" dirty="0">
                    <a:solidFill>
                      <a:prstClr val="white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400" b="0" i="0" kern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kern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kern="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DBEF7CE6-FF19-CE24-2FB4-6680941F1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9" y="4055626"/>
                <a:ext cx="5876361" cy="2507219"/>
              </a:xfrm>
              <a:prstGeom prst="roundRect">
                <a:avLst>
                  <a:gd name="adj" fmla="val 11110"/>
                </a:avLst>
              </a:prstGeom>
              <a:blipFill>
                <a:blip r:embed="rId12"/>
                <a:stretch>
                  <a:fillRect l="-104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566BBDF-4F02-3FF8-656A-8E964AC80434}"/>
              </a:ext>
            </a:extLst>
          </p:cNvPr>
          <p:cNvGrpSpPr/>
          <p:nvPr/>
        </p:nvGrpSpPr>
        <p:grpSpPr>
          <a:xfrm>
            <a:off x="8935389" y="2421061"/>
            <a:ext cx="816480" cy="552600"/>
            <a:chOff x="8935389" y="2421061"/>
            <a:chExt cx="8164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C9A9DAF-4A62-EEDC-2C7F-6BE72F81B1CC}"/>
                    </a:ext>
                  </a:extLst>
                </p14:cNvPr>
                <p14:cNvContentPartPr/>
                <p14:nvPr/>
              </p14:nvContentPartPr>
              <p14:xfrm>
                <a:off x="8951949" y="2421061"/>
                <a:ext cx="471600" cy="494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C9A9DAF-4A62-EEDC-2C7F-6BE72F81B1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42949" y="2412421"/>
                  <a:ext cx="4892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1CA1CFA-A65F-ECB1-0316-E7D1B9533A14}"/>
                    </a:ext>
                  </a:extLst>
                </p14:cNvPr>
                <p14:cNvContentPartPr/>
                <p14:nvPr/>
              </p14:nvContentPartPr>
              <p14:xfrm>
                <a:off x="8935389" y="2529421"/>
                <a:ext cx="550440" cy="444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1CA1CFA-A65F-ECB1-0316-E7D1B9533A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6749" y="2520781"/>
                  <a:ext cx="568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0735D0-0E55-BE2F-025C-6A8B0A533F4A}"/>
                    </a:ext>
                  </a:extLst>
                </p14:cNvPr>
                <p14:cNvContentPartPr/>
                <p14:nvPr/>
              </p14:nvContentPartPr>
              <p14:xfrm>
                <a:off x="8964909" y="2578741"/>
                <a:ext cx="583200" cy="354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0735D0-0E55-BE2F-025C-6A8B0A533F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5909" y="2570101"/>
                  <a:ext cx="600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9A831CD-FBDD-A9BF-DBFE-E13F3E289D6F}"/>
                    </a:ext>
                  </a:extLst>
                </p14:cNvPr>
                <p14:cNvContentPartPr/>
                <p14:nvPr/>
              </p14:nvContentPartPr>
              <p14:xfrm>
                <a:off x="8971389" y="2610421"/>
                <a:ext cx="702720" cy="352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9A831CD-FBDD-A9BF-DBFE-E13F3E289D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62749" y="2601421"/>
                  <a:ext cx="720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6568EF5-4729-A72D-4316-8E8327E76BC4}"/>
                    </a:ext>
                  </a:extLst>
                </p14:cNvPr>
                <p14:cNvContentPartPr/>
                <p14:nvPr/>
              </p14:nvContentPartPr>
              <p14:xfrm>
                <a:off x="8984349" y="2678461"/>
                <a:ext cx="705240" cy="2926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6568EF5-4729-A72D-4316-8E8327E76BC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75709" y="2669461"/>
                  <a:ext cx="722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787116F-14DD-6F5C-91EB-F2F05AFC3E0C}"/>
                    </a:ext>
                  </a:extLst>
                </p14:cNvPr>
                <p14:cNvContentPartPr/>
                <p14:nvPr/>
              </p14:nvContentPartPr>
              <p14:xfrm>
                <a:off x="8963109" y="2743981"/>
                <a:ext cx="788760" cy="204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787116F-14DD-6F5C-91EB-F2F05AFC3E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4469" y="2734981"/>
                  <a:ext cx="8064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0102DB6-2359-9F67-CC87-F465A4E0CB6E}"/>
              </a:ext>
            </a:extLst>
          </p:cNvPr>
          <p:cNvGrpSpPr/>
          <p:nvPr/>
        </p:nvGrpSpPr>
        <p:grpSpPr>
          <a:xfrm>
            <a:off x="8283799" y="2378253"/>
            <a:ext cx="816480" cy="552600"/>
            <a:chOff x="8935389" y="2421061"/>
            <a:chExt cx="8164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66F8F4-A4B6-8AD2-54D5-61050D2C56DA}"/>
                    </a:ext>
                  </a:extLst>
                </p14:cNvPr>
                <p14:cNvContentPartPr/>
                <p14:nvPr/>
              </p14:nvContentPartPr>
              <p14:xfrm>
                <a:off x="8951949" y="2421061"/>
                <a:ext cx="471600" cy="494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66F8F4-A4B6-8AD2-54D5-61050D2C56D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42949" y="2412421"/>
                  <a:ext cx="4892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8106AD-1004-C708-D9D5-AE69117356D6}"/>
                    </a:ext>
                  </a:extLst>
                </p14:cNvPr>
                <p14:cNvContentPartPr/>
                <p14:nvPr/>
              </p14:nvContentPartPr>
              <p14:xfrm>
                <a:off x="8935389" y="2529421"/>
                <a:ext cx="550440" cy="444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8106AD-1004-C708-D9D5-AE69117356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6749" y="2520781"/>
                  <a:ext cx="568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BFE99E-40C3-5AF3-1326-0D5A28D59CBA}"/>
                    </a:ext>
                  </a:extLst>
                </p14:cNvPr>
                <p14:cNvContentPartPr/>
                <p14:nvPr/>
              </p14:nvContentPartPr>
              <p14:xfrm>
                <a:off x="8964909" y="2578741"/>
                <a:ext cx="583200" cy="354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BFE99E-40C3-5AF3-1326-0D5A28D59C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5909" y="2570101"/>
                  <a:ext cx="600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904DA85-5294-01D8-FD94-5D3DB508CDD0}"/>
                    </a:ext>
                  </a:extLst>
                </p14:cNvPr>
                <p14:cNvContentPartPr/>
                <p14:nvPr/>
              </p14:nvContentPartPr>
              <p14:xfrm>
                <a:off x="8971389" y="2610421"/>
                <a:ext cx="702720" cy="352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904DA85-5294-01D8-FD94-5D3DB508CD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62749" y="2601421"/>
                  <a:ext cx="720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82B1595-D518-F677-3034-479BE46B2F76}"/>
                    </a:ext>
                  </a:extLst>
                </p14:cNvPr>
                <p14:cNvContentPartPr/>
                <p14:nvPr/>
              </p14:nvContentPartPr>
              <p14:xfrm>
                <a:off x="8984349" y="2678461"/>
                <a:ext cx="705240" cy="292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82B1595-D518-F677-3034-479BE46B2F7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75709" y="2669461"/>
                  <a:ext cx="722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325612-7B34-D4DF-2DE2-EB6E7F920E36}"/>
                    </a:ext>
                  </a:extLst>
                </p14:cNvPr>
                <p14:cNvContentPartPr/>
                <p14:nvPr/>
              </p14:nvContentPartPr>
              <p14:xfrm>
                <a:off x="8963109" y="2743981"/>
                <a:ext cx="788760" cy="204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325612-7B34-D4DF-2DE2-EB6E7F920E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4469" y="2734981"/>
                  <a:ext cx="8064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44EBB95-3068-C117-9434-743E5F21F770}"/>
              </a:ext>
            </a:extLst>
          </p:cNvPr>
          <p:cNvGrpSpPr/>
          <p:nvPr/>
        </p:nvGrpSpPr>
        <p:grpSpPr>
          <a:xfrm>
            <a:off x="7613868" y="2378104"/>
            <a:ext cx="816480" cy="552600"/>
            <a:chOff x="8935389" y="2421061"/>
            <a:chExt cx="8164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C5E074-45EB-33C9-FB61-940A8B22C6D6}"/>
                    </a:ext>
                  </a:extLst>
                </p14:cNvPr>
                <p14:cNvContentPartPr/>
                <p14:nvPr/>
              </p14:nvContentPartPr>
              <p14:xfrm>
                <a:off x="8951949" y="2421061"/>
                <a:ext cx="471600" cy="494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C5E074-45EB-33C9-FB61-940A8B22C6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42949" y="2412421"/>
                  <a:ext cx="4892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32A1B7-4A19-2761-700F-A0D84D8FF5EF}"/>
                    </a:ext>
                  </a:extLst>
                </p14:cNvPr>
                <p14:cNvContentPartPr/>
                <p14:nvPr/>
              </p14:nvContentPartPr>
              <p14:xfrm>
                <a:off x="8935389" y="2529421"/>
                <a:ext cx="550440" cy="444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32A1B7-4A19-2761-700F-A0D84D8FF5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6749" y="2520781"/>
                  <a:ext cx="5680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2ABA42-981F-9D4E-9109-7A257AD3B891}"/>
                    </a:ext>
                  </a:extLst>
                </p14:cNvPr>
                <p14:cNvContentPartPr/>
                <p14:nvPr/>
              </p14:nvContentPartPr>
              <p14:xfrm>
                <a:off x="8964909" y="2578741"/>
                <a:ext cx="583200" cy="354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2ABA42-981F-9D4E-9109-7A257AD3B8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55909" y="2570101"/>
                  <a:ext cx="6008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066E824-4685-87BC-C171-0FBBE492C8B2}"/>
                    </a:ext>
                  </a:extLst>
                </p14:cNvPr>
                <p14:cNvContentPartPr/>
                <p14:nvPr/>
              </p14:nvContentPartPr>
              <p14:xfrm>
                <a:off x="8971389" y="2610421"/>
                <a:ext cx="702720" cy="3524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066E824-4685-87BC-C171-0FBBE492C8B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62749" y="2601421"/>
                  <a:ext cx="720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624ED4D-4BCD-9B3A-7A8B-3B5574BE31F0}"/>
                    </a:ext>
                  </a:extLst>
                </p14:cNvPr>
                <p14:cNvContentPartPr/>
                <p14:nvPr/>
              </p14:nvContentPartPr>
              <p14:xfrm>
                <a:off x="8984349" y="2678461"/>
                <a:ext cx="705240" cy="292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624ED4D-4BCD-9B3A-7A8B-3B5574BE31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75709" y="2669461"/>
                  <a:ext cx="722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957429-2380-A144-0DCE-20C27FB9BA5D}"/>
                    </a:ext>
                  </a:extLst>
                </p14:cNvPr>
                <p14:cNvContentPartPr/>
                <p14:nvPr/>
              </p14:nvContentPartPr>
              <p14:xfrm>
                <a:off x="8963109" y="2743981"/>
                <a:ext cx="788760" cy="204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957429-2380-A144-0DCE-20C27FB9BA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54469" y="2734981"/>
                  <a:ext cx="8064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85A4CD3-D47E-BC67-19B7-873E1903E69D}"/>
              </a:ext>
            </a:extLst>
          </p:cNvPr>
          <p:cNvGrpSpPr/>
          <p:nvPr/>
        </p:nvGrpSpPr>
        <p:grpSpPr>
          <a:xfrm>
            <a:off x="9289987" y="1846501"/>
            <a:ext cx="2157120" cy="426600"/>
            <a:chOff x="9289987" y="1846501"/>
            <a:chExt cx="215712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9DA37BA-5ED5-C15E-D675-39946D17F435}"/>
                    </a:ext>
                  </a:extLst>
                </p14:cNvPr>
                <p14:cNvContentPartPr/>
                <p14:nvPr/>
              </p14:nvContentPartPr>
              <p14:xfrm>
                <a:off x="9499147" y="1890061"/>
                <a:ext cx="498240" cy="108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9DA37BA-5ED5-C15E-D675-39946D17F43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90507" y="1881061"/>
                  <a:ext cx="515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621491F-6C94-536E-EC54-BB939E3E5EA6}"/>
                    </a:ext>
                  </a:extLst>
                </p14:cNvPr>
                <p14:cNvContentPartPr/>
                <p14:nvPr/>
              </p14:nvContentPartPr>
              <p14:xfrm>
                <a:off x="9485107" y="1903021"/>
                <a:ext cx="525960" cy="256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621491F-6C94-536E-EC54-BB939E3E5EA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76107" y="1894021"/>
                  <a:ext cx="543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307CDD-A37D-EA9B-9C42-DE3690967430}"/>
                    </a:ext>
                  </a:extLst>
                </p14:cNvPr>
                <p14:cNvContentPartPr/>
                <p14:nvPr/>
              </p14:nvContentPartPr>
              <p14:xfrm>
                <a:off x="9518227" y="1901581"/>
                <a:ext cx="446400" cy="217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307CDD-A37D-EA9B-9C42-DE369096743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09587" y="1892581"/>
                  <a:ext cx="464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D248A06-D8DC-202C-CBA1-3E864BAF423A}"/>
                    </a:ext>
                  </a:extLst>
                </p14:cNvPr>
                <p14:cNvContentPartPr/>
                <p14:nvPr/>
              </p14:nvContentPartPr>
              <p14:xfrm>
                <a:off x="9348307" y="1890781"/>
                <a:ext cx="605520" cy="215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D248A06-D8DC-202C-CBA1-3E864BAF42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39307" y="1882141"/>
                  <a:ext cx="623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5C46FED-9071-7A66-2D2C-8CDA572B3727}"/>
                    </a:ext>
                  </a:extLst>
                </p14:cNvPr>
                <p14:cNvContentPartPr/>
                <p14:nvPr/>
              </p14:nvContentPartPr>
              <p14:xfrm>
                <a:off x="9289987" y="1865941"/>
                <a:ext cx="727200" cy="227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5C46FED-9071-7A66-2D2C-8CDA572B37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80987" y="1857301"/>
                  <a:ext cx="74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BA8C74-30F4-49E6-F9D2-C0EB56101516}"/>
                    </a:ext>
                  </a:extLst>
                </p14:cNvPr>
                <p14:cNvContentPartPr/>
                <p14:nvPr/>
              </p14:nvContentPartPr>
              <p14:xfrm>
                <a:off x="10155067" y="1849381"/>
                <a:ext cx="516240" cy="199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BA8C74-30F4-49E6-F9D2-C0EB561015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46067" y="1840381"/>
                  <a:ext cx="533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08E1F6-085C-1D82-B5F5-78BEA3977D11}"/>
                    </a:ext>
                  </a:extLst>
                </p14:cNvPr>
                <p14:cNvContentPartPr/>
                <p14:nvPr/>
              </p14:nvContentPartPr>
              <p14:xfrm>
                <a:off x="10167307" y="1854781"/>
                <a:ext cx="622080" cy="252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08E1F6-085C-1D82-B5F5-78BEA3977D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58307" y="1845781"/>
                  <a:ext cx="639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31CB9B-2311-7892-A294-6CC36F5489AE}"/>
                    </a:ext>
                  </a:extLst>
                </p14:cNvPr>
                <p14:cNvContentPartPr/>
                <p14:nvPr/>
              </p14:nvContentPartPr>
              <p14:xfrm>
                <a:off x="10217707" y="1929661"/>
                <a:ext cx="433800" cy="2318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31CB9B-2311-7892-A294-6CC36F5489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08707" y="1921021"/>
                  <a:ext cx="451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D9C0594-CE37-E454-805D-8C0996EB9C9B}"/>
                    </a:ext>
                  </a:extLst>
                </p14:cNvPr>
                <p14:cNvContentPartPr/>
                <p14:nvPr/>
              </p14:nvContentPartPr>
              <p14:xfrm>
                <a:off x="10100347" y="1921741"/>
                <a:ext cx="540360" cy="335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D9C0594-CE37-E454-805D-8C0996EB9C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91707" y="1913101"/>
                  <a:ext cx="5580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68ACFD-CE4B-A1E1-9488-5EBC3A137A61}"/>
                    </a:ext>
                  </a:extLst>
                </p14:cNvPr>
                <p14:cNvContentPartPr/>
                <p14:nvPr/>
              </p14:nvContentPartPr>
              <p14:xfrm>
                <a:off x="10142827" y="1924621"/>
                <a:ext cx="477000" cy="348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68ACFD-CE4B-A1E1-9488-5EBC3A137A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33827" y="1915981"/>
                  <a:ext cx="4946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BEC39E4-5DC3-4EE2-097A-F9B277D7C165}"/>
                    </a:ext>
                  </a:extLst>
                </p14:cNvPr>
                <p14:cNvContentPartPr/>
                <p14:nvPr/>
              </p14:nvContentPartPr>
              <p14:xfrm>
                <a:off x="11397787" y="1846501"/>
                <a:ext cx="1800" cy="1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BEC39E4-5DC3-4EE2-097A-F9B277D7C1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88787" y="1837501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548A08E-3F4E-CA38-70B4-E0992A23251D}"/>
                    </a:ext>
                  </a:extLst>
                </p14:cNvPr>
                <p14:cNvContentPartPr/>
                <p14:nvPr/>
              </p14:nvContentPartPr>
              <p14:xfrm>
                <a:off x="10811707" y="1863781"/>
                <a:ext cx="555480" cy="228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548A08E-3F4E-CA38-70B4-E0992A2325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03067" y="1855141"/>
                  <a:ext cx="573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DE3FD0-D5CD-2698-9BC9-66A1034155E2}"/>
                    </a:ext>
                  </a:extLst>
                </p14:cNvPr>
                <p14:cNvContentPartPr/>
                <p14:nvPr/>
              </p14:nvContentPartPr>
              <p14:xfrm>
                <a:off x="10801267" y="1882501"/>
                <a:ext cx="559800" cy="199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DE3FD0-D5CD-2698-9BC9-66A1034155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2267" y="1873501"/>
                  <a:ext cx="577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F1CA60-6495-6DC1-1573-838F1624FD76}"/>
                    </a:ext>
                  </a:extLst>
                </p14:cNvPr>
                <p14:cNvContentPartPr/>
                <p14:nvPr/>
              </p14:nvContentPartPr>
              <p14:xfrm>
                <a:off x="10807387" y="1877461"/>
                <a:ext cx="371160" cy="151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F1CA60-6495-6DC1-1573-838F1624FD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98387" y="1868821"/>
                  <a:ext cx="388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68BFC70-1A75-4DF9-DBAD-3F0318A74DAC}"/>
                    </a:ext>
                  </a:extLst>
                </p14:cNvPr>
                <p14:cNvContentPartPr/>
                <p14:nvPr/>
              </p14:nvContentPartPr>
              <p14:xfrm>
                <a:off x="11276107" y="1917421"/>
                <a:ext cx="29160" cy="1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68BFC70-1A75-4DF9-DBAD-3F0318A74D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67467" y="1908421"/>
                  <a:ext cx="46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0EC9DD5-2991-0D1E-A3B2-19DC0B40E2AF}"/>
                    </a:ext>
                  </a:extLst>
                </p14:cNvPr>
                <p14:cNvContentPartPr/>
                <p14:nvPr/>
              </p14:nvContentPartPr>
              <p14:xfrm>
                <a:off x="10891267" y="1947661"/>
                <a:ext cx="282960" cy="210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0EC9DD5-2991-0D1E-A3B2-19DC0B40E2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82627" y="1938661"/>
                  <a:ext cx="3006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553EB4C-09F0-4608-02DF-DECAF906C9BE}"/>
                    </a:ext>
                  </a:extLst>
                </p14:cNvPr>
                <p14:cNvContentPartPr/>
                <p14:nvPr/>
              </p14:nvContentPartPr>
              <p14:xfrm>
                <a:off x="10760947" y="1896541"/>
                <a:ext cx="686160" cy="319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553EB4C-09F0-4608-02DF-DECAF906C9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51947" y="1887901"/>
                  <a:ext cx="703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7A6A9C5-177C-0D84-E618-C92B3CB1F907}"/>
                    </a:ext>
                  </a:extLst>
                </p14:cNvPr>
                <p14:cNvContentPartPr/>
                <p14:nvPr/>
              </p14:nvContentPartPr>
              <p14:xfrm>
                <a:off x="10798027" y="1922101"/>
                <a:ext cx="540000" cy="350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7A6A9C5-177C-0D84-E618-C92B3CB1F90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89387" y="1913101"/>
                  <a:ext cx="5576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53CFCB1-857A-971F-CF51-C02E9FA066D6}"/>
                    </a:ext>
                  </a:extLst>
                </p14:cNvPr>
                <p14:cNvContentPartPr/>
                <p14:nvPr/>
              </p14:nvContentPartPr>
              <p14:xfrm>
                <a:off x="10858147" y="1918141"/>
                <a:ext cx="481320" cy="316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53CFCB1-857A-971F-CF51-C02E9FA066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49507" y="1909501"/>
                  <a:ext cx="498960" cy="33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39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0" grpId="0" animBg="1"/>
      <p:bldP spid="30" grpId="0"/>
      <p:bldP spid="116" grpId="0" animBg="1"/>
      <p:bldP spid="118" grpId="0" animBg="1"/>
      <p:bldP spid="119" grpId="0" animBg="1"/>
      <p:bldP spid="120" grpId="0" animBg="1"/>
      <p:bldP spid="123" grpId="0" build="allAtOnce" animBg="1"/>
      <p:bldP spid="124" grpId="0" animBg="1"/>
      <p:bldP spid="125" grpId="0" animBg="1"/>
      <p:bldP spid="127" grpId="0" animBg="1"/>
      <p:bldP spid="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3D6F5C-752C-5ECC-59A1-51B871DF629B}"/>
              </a:ext>
            </a:extLst>
          </p:cNvPr>
          <p:cNvGrpSpPr/>
          <p:nvPr/>
        </p:nvGrpSpPr>
        <p:grpSpPr>
          <a:xfrm>
            <a:off x="5601327" y="1"/>
            <a:ext cx="6590673" cy="4409954"/>
            <a:chOff x="11633833" y="20897007"/>
            <a:chExt cx="8781344" cy="58757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41EFDA-3503-4FD4-BC87-8ADC893294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123664" y="21378459"/>
              <a:ext cx="8291513" cy="5394325"/>
              <a:chOff x="7499" y="13307"/>
              <a:chExt cx="5223" cy="339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1252476-7A26-9A1C-63EF-D3A055376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13307"/>
                <a:ext cx="5223" cy="3398"/>
              </a:xfrm>
              <a:custGeom>
                <a:avLst/>
                <a:gdLst>
                  <a:gd name="T0" fmla="*/ 3255 w 4616"/>
                  <a:gd name="T1" fmla="*/ 72 h 3003"/>
                  <a:gd name="T2" fmla="*/ 397 w 4616"/>
                  <a:gd name="T3" fmla="*/ 72 h 3003"/>
                  <a:gd name="T4" fmla="*/ 397 w 4616"/>
                  <a:gd name="T5" fmla="*/ 592 h 3003"/>
                  <a:gd name="T6" fmla="*/ 2476 w 4616"/>
                  <a:gd name="T7" fmla="*/ 852 h 3003"/>
                  <a:gd name="T8" fmla="*/ 2476 w 4616"/>
                  <a:gd name="T9" fmla="*/ 2151 h 3003"/>
                  <a:gd name="T10" fmla="*/ 397 w 4616"/>
                  <a:gd name="T11" fmla="*/ 2411 h 3003"/>
                  <a:gd name="T12" fmla="*/ 397 w 4616"/>
                  <a:gd name="T13" fmla="*/ 2930 h 3003"/>
                  <a:gd name="T14" fmla="*/ 3255 w 4616"/>
                  <a:gd name="T15" fmla="*/ 2930 h 3003"/>
                  <a:gd name="T16" fmla="*/ 4451 w 4616"/>
                  <a:gd name="T17" fmla="*/ 2411 h 3003"/>
                  <a:gd name="T18" fmla="*/ 4451 w 4616"/>
                  <a:gd name="T19" fmla="*/ 592 h 3003"/>
                  <a:gd name="T20" fmla="*/ 3255 w 4616"/>
                  <a:gd name="T21" fmla="*/ 72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16" h="3003">
                    <a:moveTo>
                      <a:pt x="3255" y="72"/>
                    </a:moveTo>
                    <a:cubicBezTo>
                      <a:pt x="2693" y="0"/>
                      <a:pt x="794" y="0"/>
                      <a:pt x="397" y="72"/>
                    </a:cubicBezTo>
                    <a:cubicBezTo>
                      <a:pt x="0" y="144"/>
                      <a:pt x="109" y="484"/>
                      <a:pt x="397" y="592"/>
                    </a:cubicBezTo>
                    <a:cubicBezTo>
                      <a:pt x="685" y="700"/>
                      <a:pt x="2187" y="635"/>
                      <a:pt x="2476" y="852"/>
                    </a:cubicBezTo>
                    <a:cubicBezTo>
                      <a:pt x="2764" y="1068"/>
                      <a:pt x="2764" y="1935"/>
                      <a:pt x="2476" y="2151"/>
                    </a:cubicBezTo>
                    <a:cubicBezTo>
                      <a:pt x="2187" y="2367"/>
                      <a:pt x="685" y="2303"/>
                      <a:pt x="397" y="2411"/>
                    </a:cubicBezTo>
                    <a:cubicBezTo>
                      <a:pt x="109" y="2519"/>
                      <a:pt x="0" y="2858"/>
                      <a:pt x="397" y="2930"/>
                    </a:cubicBezTo>
                    <a:cubicBezTo>
                      <a:pt x="794" y="3003"/>
                      <a:pt x="2693" y="3003"/>
                      <a:pt x="3255" y="2930"/>
                    </a:cubicBezTo>
                    <a:cubicBezTo>
                      <a:pt x="3818" y="2858"/>
                      <a:pt x="4285" y="2735"/>
                      <a:pt x="4451" y="2411"/>
                    </a:cubicBezTo>
                    <a:cubicBezTo>
                      <a:pt x="4616" y="2086"/>
                      <a:pt x="4616" y="916"/>
                      <a:pt x="4451" y="592"/>
                    </a:cubicBezTo>
                    <a:cubicBezTo>
                      <a:pt x="4285" y="267"/>
                      <a:pt x="3818" y="144"/>
                      <a:pt x="3255" y="72"/>
                    </a:cubicBezTo>
                    <a:close/>
                  </a:path>
                </a:pathLst>
              </a:custGeom>
              <a:solidFill>
                <a:srgbClr val="D2E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3FEDFFD4-1583-146F-78E3-73401F5EA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6D3ECAD0-E57E-DECA-A981-554F6D1FE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B3473430-128C-7B3D-815F-3EC4BBFEE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D1160BC1-D387-89FE-5736-B624C02B5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A28A2DAB-B407-B4D0-CB50-C8F47E277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C9034594-B733-C2EE-4336-480BD1345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33883F05-5036-398F-C34A-B7BFECF19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E8F19A7D-DB8E-932C-3FD6-2708F529D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CFD14E66-7DC4-ADEE-2DCB-B6443D8A4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F9878AF1-CA84-4366-E4EB-ABD9C03F9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B7937F12-A810-39AC-6A01-692387694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9701BA6B-9831-B9EC-39B5-8C3474510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2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5C872A00-719F-A6E3-C674-654DBD8FA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0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E227BFD9-3EE5-DB39-71AE-6113867CE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8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128AFA56-01F0-E499-8A4C-84E3AF772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6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96E4A6C3-F51A-021A-47BA-F17AC81FB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9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A563064A-9D2C-9607-022B-F1D237721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4" y="14600"/>
                <a:ext cx="540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FEAFF72E-9D58-AF3C-B0B3-EF9E5899C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BEC831A3-4C60-1BF2-A5A9-5F26A2D4E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278A4CDF-165A-AC04-675F-5441C981E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FC90EA84-94D8-5205-A2DA-C1E20DD3E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36116BF3-FA2B-D118-77D4-C4031734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7FD0769E-1B89-5228-8F73-FD60692CB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B582B3A8-0969-AB95-24E3-FBC05BBBF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531CA68E-2B3A-DF67-A22E-AEF6DC4AB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800ADE2C-C93A-EF88-D210-2BBBF6A4E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628051A1-BCFB-EA8B-5C7A-BE2A6D79C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B801F9E6-CC73-B09D-F338-AC510D3F3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3719"/>
                <a:ext cx="539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0 w 477"/>
                  <a:gd name="T7" fmla="*/ 598 h 715"/>
                  <a:gd name="T8" fmla="*/ 111 w 477"/>
                  <a:gd name="T9" fmla="*/ 548 h 715"/>
                  <a:gd name="T10" fmla="*/ 121 w 477"/>
                  <a:gd name="T11" fmla="*/ 498 h 715"/>
                  <a:gd name="T12" fmla="*/ 163 w 477"/>
                  <a:gd name="T13" fmla="*/ 470 h 715"/>
                  <a:gd name="T14" fmla="*/ 205 w 477"/>
                  <a:gd name="T15" fmla="*/ 441 h 715"/>
                  <a:gd name="T16" fmla="*/ 216 w 477"/>
                  <a:gd name="T17" fmla="*/ 391 h 715"/>
                  <a:gd name="T18" fmla="*/ 226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3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0" y="598"/>
                    </a:cubicBezTo>
                    <a:cubicBezTo>
                      <a:pt x="110" y="584"/>
                      <a:pt x="110" y="566"/>
                      <a:pt x="111" y="548"/>
                    </a:cubicBezTo>
                    <a:cubicBezTo>
                      <a:pt x="111" y="530"/>
                      <a:pt x="112" y="513"/>
                      <a:pt x="121" y="498"/>
                    </a:cubicBezTo>
                    <a:cubicBezTo>
                      <a:pt x="131" y="484"/>
                      <a:pt x="147" y="477"/>
                      <a:pt x="163" y="470"/>
                    </a:cubicBezTo>
                    <a:cubicBezTo>
                      <a:pt x="180" y="462"/>
                      <a:pt x="196" y="455"/>
                      <a:pt x="205" y="441"/>
                    </a:cubicBezTo>
                    <a:cubicBezTo>
                      <a:pt x="215" y="427"/>
                      <a:pt x="215" y="409"/>
                      <a:pt x="216" y="391"/>
                    </a:cubicBezTo>
                    <a:cubicBezTo>
                      <a:pt x="216" y="373"/>
                      <a:pt x="217" y="355"/>
                      <a:pt x="226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6" y="163"/>
                      <a:pt x="373" y="155"/>
                    </a:cubicBezTo>
                    <a:cubicBezTo>
                      <a:pt x="390" y="148"/>
                      <a:pt x="405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0CD746EB-E437-4DEA-4471-054C4445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" y="13726"/>
                <a:ext cx="43" cy="795"/>
              </a:xfrm>
              <a:custGeom>
                <a:avLst/>
                <a:gdLst>
                  <a:gd name="T0" fmla="*/ 19 w 38"/>
                  <a:gd name="T1" fmla="*/ 703 h 703"/>
                  <a:gd name="T2" fmla="*/ 0 w 38"/>
                  <a:gd name="T3" fmla="*/ 644 h 703"/>
                  <a:gd name="T4" fmla="*/ 19 w 38"/>
                  <a:gd name="T5" fmla="*/ 597 h 703"/>
                  <a:gd name="T6" fmla="*/ 38 w 38"/>
                  <a:gd name="T7" fmla="*/ 549 h 703"/>
                  <a:gd name="T8" fmla="*/ 19 w 38"/>
                  <a:gd name="T9" fmla="*/ 502 h 703"/>
                  <a:gd name="T10" fmla="*/ 0 w 38"/>
                  <a:gd name="T11" fmla="*/ 455 h 703"/>
                  <a:gd name="T12" fmla="*/ 19 w 38"/>
                  <a:gd name="T13" fmla="*/ 408 h 703"/>
                  <a:gd name="T14" fmla="*/ 38 w 38"/>
                  <a:gd name="T15" fmla="*/ 360 h 703"/>
                  <a:gd name="T16" fmla="*/ 19 w 38"/>
                  <a:gd name="T17" fmla="*/ 313 h 703"/>
                  <a:gd name="T18" fmla="*/ 0 w 38"/>
                  <a:gd name="T19" fmla="*/ 266 h 703"/>
                  <a:gd name="T20" fmla="*/ 19 w 38"/>
                  <a:gd name="T21" fmla="*/ 219 h 703"/>
                  <a:gd name="T22" fmla="*/ 38 w 38"/>
                  <a:gd name="T23" fmla="*/ 171 h 703"/>
                  <a:gd name="T24" fmla="*/ 19 w 38"/>
                  <a:gd name="T25" fmla="*/ 124 h 703"/>
                  <a:gd name="T26" fmla="*/ 0 w 38"/>
                  <a:gd name="T27" fmla="*/ 77 h 703"/>
                  <a:gd name="T28" fmla="*/ 19 w 38"/>
                  <a:gd name="T29" fmla="*/ 18 h 703"/>
                  <a:gd name="T30" fmla="*/ 19 w 38"/>
                  <a:gd name="T3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3">
                    <a:moveTo>
                      <a:pt x="19" y="703"/>
                    </a:moveTo>
                    <a:cubicBezTo>
                      <a:pt x="19" y="679"/>
                      <a:pt x="0" y="667"/>
                      <a:pt x="0" y="644"/>
                    </a:cubicBezTo>
                    <a:cubicBezTo>
                      <a:pt x="0" y="627"/>
                      <a:pt x="9" y="612"/>
                      <a:pt x="19" y="597"/>
                    </a:cubicBezTo>
                    <a:cubicBezTo>
                      <a:pt x="29" y="581"/>
                      <a:pt x="38" y="566"/>
                      <a:pt x="38" y="549"/>
                    </a:cubicBezTo>
                    <a:cubicBezTo>
                      <a:pt x="38" y="532"/>
                      <a:pt x="29" y="517"/>
                      <a:pt x="19" y="502"/>
                    </a:cubicBezTo>
                    <a:cubicBezTo>
                      <a:pt x="9" y="487"/>
                      <a:pt x="0" y="472"/>
                      <a:pt x="0" y="455"/>
                    </a:cubicBezTo>
                    <a:cubicBezTo>
                      <a:pt x="0" y="438"/>
                      <a:pt x="9" y="423"/>
                      <a:pt x="19" y="408"/>
                    </a:cubicBezTo>
                    <a:cubicBezTo>
                      <a:pt x="29" y="392"/>
                      <a:pt x="38" y="377"/>
                      <a:pt x="38" y="360"/>
                    </a:cubicBezTo>
                    <a:cubicBezTo>
                      <a:pt x="38" y="343"/>
                      <a:pt x="29" y="328"/>
                      <a:pt x="19" y="313"/>
                    </a:cubicBezTo>
                    <a:cubicBezTo>
                      <a:pt x="9" y="298"/>
                      <a:pt x="0" y="283"/>
                      <a:pt x="0" y="266"/>
                    </a:cubicBezTo>
                    <a:cubicBezTo>
                      <a:pt x="0" y="249"/>
                      <a:pt x="9" y="234"/>
                      <a:pt x="19" y="219"/>
                    </a:cubicBezTo>
                    <a:cubicBezTo>
                      <a:pt x="29" y="203"/>
                      <a:pt x="38" y="188"/>
                      <a:pt x="38" y="171"/>
                    </a:cubicBezTo>
                    <a:cubicBezTo>
                      <a:pt x="38" y="154"/>
                      <a:pt x="29" y="139"/>
                      <a:pt x="19" y="124"/>
                    </a:cubicBezTo>
                    <a:cubicBezTo>
                      <a:pt x="9" y="109"/>
                      <a:pt x="0" y="94"/>
                      <a:pt x="0" y="77"/>
                    </a:cubicBezTo>
                    <a:cubicBezTo>
                      <a:pt x="0" y="53"/>
                      <a:pt x="19" y="41"/>
                      <a:pt x="19" y="18"/>
                    </a:cubicBezTo>
                    <a:lnTo>
                      <a:pt x="19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66CA2B66-F875-67EE-2C5D-606B87B24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" y="13719"/>
                <a:ext cx="539" cy="809"/>
              </a:xfrm>
              <a:custGeom>
                <a:avLst/>
                <a:gdLst>
                  <a:gd name="T0" fmla="*/ 477 w 477"/>
                  <a:gd name="T1" fmla="*/ 715 h 715"/>
                  <a:gd name="T2" fmla="*/ 429 w 477"/>
                  <a:gd name="T3" fmla="*/ 677 h 715"/>
                  <a:gd name="T4" fmla="*/ 418 w 477"/>
                  <a:gd name="T5" fmla="*/ 627 h 715"/>
                  <a:gd name="T6" fmla="*/ 408 w 477"/>
                  <a:gd name="T7" fmla="*/ 577 h 715"/>
                  <a:gd name="T8" fmla="*/ 366 w 477"/>
                  <a:gd name="T9" fmla="*/ 548 h 715"/>
                  <a:gd name="T10" fmla="*/ 324 w 477"/>
                  <a:gd name="T11" fmla="*/ 519 h 715"/>
                  <a:gd name="T12" fmla="*/ 314 w 477"/>
                  <a:gd name="T13" fmla="*/ 470 h 715"/>
                  <a:gd name="T14" fmla="*/ 303 w 477"/>
                  <a:gd name="T15" fmla="*/ 420 h 715"/>
                  <a:gd name="T16" fmla="*/ 261 w 477"/>
                  <a:gd name="T17" fmla="*/ 391 h 715"/>
                  <a:gd name="T18" fmla="*/ 219 w 477"/>
                  <a:gd name="T19" fmla="*/ 362 h 715"/>
                  <a:gd name="T20" fmla="*/ 209 w 477"/>
                  <a:gd name="T21" fmla="*/ 312 h 715"/>
                  <a:gd name="T22" fmla="*/ 198 w 477"/>
                  <a:gd name="T23" fmla="*/ 263 h 715"/>
                  <a:gd name="T24" fmla="*/ 156 w 477"/>
                  <a:gd name="T25" fmla="*/ 234 h 715"/>
                  <a:gd name="T26" fmla="*/ 114 w 477"/>
                  <a:gd name="T27" fmla="*/ 205 h 715"/>
                  <a:gd name="T28" fmla="*/ 104 w 477"/>
                  <a:gd name="T29" fmla="*/ 155 h 715"/>
                  <a:gd name="T30" fmla="*/ 93 w 477"/>
                  <a:gd name="T31" fmla="*/ 105 h 715"/>
                  <a:gd name="T32" fmla="*/ 45 w 477"/>
                  <a:gd name="T33" fmla="*/ 67 h 715"/>
                  <a:gd name="T34" fmla="*/ 0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477" y="715"/>
                    </a:moveTo>
                    <a:cubicBezTo>
                      <a:pt x="464" y="696"/>
                      <a:pt x="442" y="696"/>
                      <a:pt x="429" y="677"/>
                    </a:cubicBezTo>
                    <a:cubicBezTo>
                      <a:pt x="419" y="662"/>
                      <a:pt x="419" y="645"/>
                      <a:pt x="418" y="627"/>
                    </a:cubicBezTo>
                    <a:cubicBezTo>
                      <a:pt x="418" y="609"/>
                      <a:pt x="417" y="591"/>
                      <a:pt x="408" y="577"/>
                    </a:cubicBezTo>
                    <a:cubicBezTo>
                      <a:pt x="398" y="563"/>
                      <a:pt x="383" y="556"/>
                      <a:pt x="366" y="548"/>
                    </a:cubicBezTo>
                    <a:cubicBezTo>
                      <a:pt x="349" y="541"/>
                      <a:pt x="334" y="534"/>
                      <a:pt x="324" y="519"/>
                    </a:cubicBezTo>
                    <a:cubicBezTo>
                      <a:pt x="315" y="505"/>
                      <a:pt x="314" y="488"/>
                      <a:pt x="314" y="470"/>
                    </a:cubicBezTo>
                    <a:cubicBezTo>
                      <a:pt x="313" y="451"/>
                      <a:pt x="313" y="434"/>
                      <a:pt x="303" y="420"/>
                    </a:cubicBezTo>
                    <a:cubicBezTo>
                      <a:pt x="294" y="406"/>
                      <a:pt x="278" y="398"/>
                      <a:pt x="261" y="391"/>
                    </a:cubicBezTo>
                    <a:cubicBezTo>
                      <a:pt x="245" y="384"/>
                      <a:pt x="229" y="376"/>
                      <a:pt x="219" y="362"/>
                    </a:cubicBezTo>
                    <a:cubicBezTo>
                      <a:pt x="210" y="348"/>
                      <a:pt x="209" y="331"/>
                      <a:pt x="209" y="312"/>
                    </a:cubicBezTo>
                    <a:cubicBezTo>
                      <a:pt x="208" y="294"/>
                      <a:pt x="208" y="277"/>
                      <a:pt x="198" y="263"/>
                    </a:cubicBezTo>
                    <a:cubicBezTo>
                      <a:pt x="189" y="248"/>
                      <a:pt x="173" y="241"/>
                      <a:pt x="156" y="234"/>
                    </a:cubicBezTo>
                    <a:cubicBezTo>
                      <a:pt x="140" y="226"/>
                      <a:pt x="124" y="219"/>
                      <a:pt x="114" y="205"/>
                    </a:cubicBezTo>
                    <a:cubicBezTo>
                      <a:pt x="105" y="191"/>
                      <a:pt x="104" y="173"/>
                      <a:pt x="104" y="155"/>
                    </a:cubicBezTo>
                    <a:cubicBezTo>
                      <a:pt x="103" y="137"/>
                      <a:pt x="103" y="120"/>
                      <a:pt x="93" y="105"/>
                    </a:cubicBezTo>
                    <a:cubicBezTo>
                      <a:pt x="80" y="86"/>
                      <a:pt x="58" y="86"/>
                      <a:pt x="45" y="67"/>
                    </a:cubicBez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7E80BBAD-DD3E-5C3C-FF2C-475CCFC8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" y="13723"/>
                <a:ext cx="274" cy="801"/>
              </a:xfrm>
              <a:custGeom>
                <a:avLst/>
                <a:gdLst>
                  <a:gd name="T0" fmla="*/ 7 w 242"/>
                  <a:gd name="T1" fmla="*/ 707 h 707"/>
                  <a:gd name="T2" fmla="*/ 8 w 242"/>
                  <a:gd name="T3" fmla="*/ 645 h 707"/>
                  <a:gd name="T4" fmla="*/ 41 w 242"/>
                  <a:gd name="T5" fmla="*/ 606 h 707"/>
                  <a:gd name="T6" fmla="*/ 73 w 242"/>
                  <a:gd name="T7" fmla="*/ 567 h 707"/>
                  <a:gd name="T8" fmla="*/ 70 w 242"/>
                  <a:gd name="T9" fmla="*/ 516 h 707"/>
                  <a:gd name="T10" fmla="*/ 67 w 242"/>
                  <a:gd name="T11" fmla="*/ 466 h 707"/>
                  <a:gd name="T12" fmla="*/ 100 w 242"/>
                  <a:gd name="T13" fmla="*/ 427 h 707"/>
                  <a:gd name="T14" fmla="*/ 133 w 242"/>
                  <a:gd name="T15" fmla="*/ 388 h 707"/>
                  <a:gd name="T16" fmla="*/ 130 w 242"/>
                  <a:gd name="T17" fmla="*/ 337 h 707"/>
                  <a:gd name="T18" fmla="*/ 127 w 242"/>
                  <a:gd name="T19" fmla="*/ 286 h 707"/>
                  <a:gd name="T20" fmla="*/ 160 w 242"/>
                  <a:gd name="T21" fmla="*/ 247 h 707"/>
                  <a:gd name="T22" fmla="*/ 193 w 242"/>
                  <a:gd name="T23" fmla="*/ 209 h 707"/>
                  <a:gd name="T24" fmla="*/ 190 w 242"/>
                  <a:gd name="T25" fmla="*/ 158 h 707"/>
                  <a:gd name="T26" fmla="*/ 187 w 242"/>
                  <a:gd name="T27" fmla="*/ 107 h 707"/>
                  <a:gd name="T28" fmla="*/ 224 w 242"/>
                  <a:gd name="T29" fmla="*/ 57 h 707"/>
                  <a:gd name="T30" fmla="*/ 242 w 242"/>
                  <a:gd name="T31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707">
                    <a:moveTo>
                      <a:pt x="7" y="707"/>
                    </a:moveTo>
                    <a:cubicBezTo>
                      <a:pt x="14" y="684"/>
                      <a:pt x="0" y="667"/>
                      <a:pt x="8" y="645"/>
                    </a:cubicBezTo>
                    <a:cubicBezTo>
                      <a:pt x="13" y="629"/>
                      <a:pt x="26" y="618"/>
                      <a:pt x="41" y="606"/>
                    </a:cubicBezTo>
                    <a:cubicBezTo>
                      <a:pt x="55" y="594"/>
                      <a:pt x="68" y="583"/>
                      <a:pt x="73" y="567"/>
                    </a:cubicBezTo>
                    <a:cubicBezTo>
                      <a:pt x="79" y="551"/>
                      <a:pt x="75" y="534"/>
                      <a:pt x="70" y="516"/>
                    </a:cubicBezTo>
                    <a:cubicBezTo>
                      <a:pt x="66" y="499"/>
                      <a:pt x="62" y="482"/>
                      <a:pt x="67" y="466"/>
                    </a:cubicBezTo>
                    <a:cubicBezTo>
                      <a:pt x="73" y="449"/>
                      <a:pt x="86" y="438"/>
                      <a:pt x="100" y="427"/>
                    </a:cubicBezTo>
                    <a:cubicBezTo>
                      <a:pt x="114" y="415"/>
                      <a:pt x="128" y="404"/>
                      <a:pt x="133" y="388"/>
                    </a:cubicBezTo>
                    <a:cubicBezTo>
                      <a:pt x="139" y="372"/>
                      <a:pt x="134" y="355"/>
                      <a:pt x="130" y="337"/>
                    </a:cubicBezTo>
                    <a:cubicBezTo>
                      <a:pt x="126" y="319"/>
                      <a:pt x="122" y="302"/>
                      <a:pt x="127" y="286"/>
                    </a:cubicBezTo>
                    <a:cubicBezTo>
                      <a:pt x="133" y="270"/>
                      <a:pt x="146" y="259"/>
                      <a:pt x="160" y="247"/>
                    </a:cubicBezTo>
                    <a:cubicBezTo>
                      <a:pt x="174" y="236"/>
                      <a:pt x="187" y="225"/>
                      <a:pt x="193" y="209"/>
                    </a:cubicBezTo>
                    <a:cubicBezTo>
                      <a:pt x="198" y="192"/>
                      <a:pt x="194" y="175"/>
                      <a:pt x="190" y="158"/>
                    </a:cubicBezTo>
                    <a:cubicBezTo>
                      <a:pt x="186" y="140"/>
                      <a:pt x="182" y="123"/>
                      <a:pt x="187" y="107"/>
                    </a:cubicBezTo>
                    <a:cubicBezTo>
                      <a:pt x="194" y="85"/>
                      <a:pt x="216" y="79"/>
                      <a:pt x="224" y="57"/>
                    </a:cubicBezTo>
                    <a:lnTo>
                      <a:pt x="242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3" name="Freeform 53">
                <a:extLst>
                  <a:ext uri="{FF2B5EF4-FFF2-40B4-BE49-F238E27FC236}">
                    <a16:creationId xmlns:a16="http://schemas.microsoft.com/office/drawing/2014/main" id="{E33B426A-F7F3-073F-22F3-C0380AB64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2" y="13719"/>
                <a:ext cx="540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1 w 477"/>
                  <a:gd name="T7" fmla="*/ 598 h 715"/>
                  <a:gd name="T8" fmla="*/ 111 w 477"/>
                  <a:gd name="T9" fmla="*/ 548 h 715"/>
                  <a:gd name="T10" fmla="*/ 122 w 477"/>
                  <a:gd name="T11" fmla="*/ 498 h 715"/>
                  <a:gd name="T12" fmla="*/ 164 w 477"/>
                  <a:gd name="T13" fmla="*/ 470 h 715"/>
                  <a:gd name="T14" fmla="*/ 206 w 477"/>
                  <a:gd name="T15" fmla="*/ 441 h 715"/>
                  <a:gd name="T16" fmla="*/ 216 w 477"/>
                  <a:gd name="T17" fmla="*/ 391 h 715"/>
                  <a:gd name="T18" fmla="*/ 227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4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1" y="598"/>
                    </a:cubicBezTo>
                    <a:cubicBezTo>
                      <a:pt x="110" y="584"/>
                      <a:pt x="111" y="566"/>
                      <a:pt x="111" y="548"/>
                    </a:cubicBezTo>
                    <a:cubicBezTo>
                      <a:pt x="112" y="530"/>
                      <a:pt x="112" y="513"/>
                      <a:pt x="122" y="498"/>
                    </a:cubicBezTo>
                    <a:cubicBezTo>
                      <a:pt x="131" y="484"/>
                      <a:pt x="147" y="477"/>
                      <a:pt x="164" y="470"/>
                    </a:cubicBezTo>
                    <a:cubicBezTo>
                      <a:pt x="180" y="462"/>
                      <a:pt x="196" y="455"/>
                      <a:pt x="206" y="441"/>
                    </a:cubicBezTo>
                    <a:cubicBezTo>
                      <a:pt x="215" y="427"/>
                      <a:pt x="216" y="409"/>
                      <a:pt x="216" y="391"/>
                    </a:cubicBezTo>
                    <a:cubicBezTo>
                      <a:pt x="217" y="373"/>
                      <a:pt x="217" y="355"/>
                      <a:pt x="227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7" y="163"/>
                      <a:pt x="373" y="155"/>
                    </a:cubicBezTo>
                    <a:cubicBezTo>
                      <a:pt x="390" y="148"/>
                      <a:pt x="406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4" name="Freeform 54">
                <a:extLst>
                  <a:ext uri="{FF2B5EF4-FFF2-40B4-BE49-F238E27FC236}">
                    <a16:creationId xmlns:a16="http://schemas.microsoft.com/office/drawing/2014/main" id="{E44063E4-457A-D773-0D72-01680C77B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3713"/>
                <a:ext cx="821" cy="821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50 h 725"/>
                  <a:gd name="T18" fmla="*/ 296 w 726"/>
                  <a:gd name="T19" fmla="*/ 403 h 725"/>
                  <a:gd name="T20" fmla="*/ 343 w 726"/>
                  <a:gd name="T21" fmla="*/ 383 h 725"/>
                  <a:gd name="T22" fmla="*/ 390 w 726"/>
                  <a:gd name="T23" fmla="*/ 363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7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8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50"/>
                    </a:cubicBezTo>
                    <a:cubicBezTo>
                      <a:pt x="280" y="432"/>
                      <a:pt x="284" y="415"/>
                      <a:pt x="296" y="403"/>
                    </a:cubicBezTo>
                    <a:cubicBezTo>
                      <a:pt x="308" y="391"/>
                      <a:pt x="325" y="387"/>
                      <a:pt x="343" y="383"/>
                    </a:cubicBezTo>
                    <a:cubicBezTo>
                      <a:pt x="361" y="379"/>
                      <a:pt x="378" y="375"/>
                      <a:pt x="390" y="363"/>
                    </a:cubicBezTo>
                    <a:cubicBezTo>
                      <a:pt x="402" y="351"/>
                      <a:pt x="406" y="334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5"/>
                      <a:pt x="551" y="148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9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E372FB3C-9FC1-6724-85FD-9473CB484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6" y="13702"/>
                <a:ext cx="1685" cy="843"/>
              </a:xfrm>
              <a:custGeom>
                <a:avLst/>
                <a:gdLst>
                  <a:gd name="T0" fmla="*/ 0 w 1490"/>
                  <a:gd name="T1" fmla="*/ 745 h 745"/>
                  <a:gd name="T2" fmla="*/ 44 w 1490"/>
                  <a:gd name="T3" fmla="*/ 702 h 745"/>
                  <a:gd name="T4" fmla="*/ 95 w 1490"/>
                  <a:gd name="T5" fmla="*/ 698 h 745"/>
                  <a:gd name="T6" fmla="*/ 145 w 1490"/>
                  <a:gd name="T7" fmla="*/ 693 h 745"/>
                  <a:gd name="T8" fmla="*/ 179 w 1490"/>
                  <a:gd name="T9" fmla="*/ 655 h 745"/>
                  <a:gd name="T10" fmla="*/ 213 w 1490"/>
                  <a:gd name="T11" fmla="*/ 617 h 745"/>
                  <a:gd name="T12" fmla="*/ 264 w 1490"/>
                  <a:gd name="T13" fmla="*/ 613 h 745"/>
                  <a:gd name="T14" fmla="*/ 314 w 1490"/>
                  <a:gd name="T15" fmla="*/ 609 h 745"/>
                  <a:gd name="T16" fmla="*/ 348 w 1490"/>
                  <a:gd name="T17" fmla="*/ 571 h 745"/>
                  <a:gd name="T18" fmla="*/ 382 w 1490"/>
                  <a:gd name="T19" fmla="*/ 533 h 745"/>
                  <a:gd name="T20" fmla="*/ 433 w 1490"/>
                  <a:gd name="T21" fmla="*/ 529 h 745"/>
                  <a:gd name="T22" fmla="*/ 484 w 1490"/>
                  <a:gd name="T23" fmla="*/ 524 h 745"/>
                  <a:gd name="T24" fmla="*/ 517 w 1490"/>
                  <a:gd name="T25" fmla="*/ 486 h 745"/>
                  <a:gd name="T26" fmla="*/ 551 w 1490"/>
                  <a:gd name="T27" fmla="*/ 448 h 745"/>
                  <a:gd name="T28" fmla="*/ 602 w 1490"/>
                  <a:gd name="T29" fmla="*/ 444 h 745"/>
                  <a:gd name="T30" fmla="*/ 653 w 1490"/>
                  <a:gd name="T31" fmla="*/ 440 h 745"/>
                  <a:gd name="T32" fmla="*/ 686 w 1490"/>
                  <a:gd name="T33" fmla="*/ 402 h 745"/>
                  <a:gd name="T34" fmla="*/ 720 w 1490"/>
                  <a:gd name="T35" fmla="*/ 364 h 745"/>
                  <a:gd name="T36" fmla="*/ 771 w 1490"/>
                  <a:gd name="T37" fmla="*/ 360 h 745"/>
                  <a:gd name="T38" fmla="*/ 822 w 1490"/>
                  <a:gd name="T39" fmla="*/ 355 h 745"/>
                  <a:gd name="T40" fmla="*/ 855 w 1490"/>
                  <a:gd name="T41" fmla="*/ 317 h 745"/>
                  <a:gd name="T42" fmla="*/ 889 w 1490"/>
                  <a:gd name="T43" fmla="*/ 279 h 745"/>
                  <a:gd name="T44" fmla="*/ 940 w 1490"/>
                  <a:gd name="T45" fmla="*/ 275 h 745"/>
                  <a:gd name="T46" fmla="*/ 991 w 1490"/>
                  <a:gd name="T47" fmla="*/ 271 h 745"/>
                  <a:gd name="T48" fmla="*/ 1024 w 1490"/>
                  <a:gd name="T49" fmla="*/ 233 h 745"/>
                  <a:gd name="T50" fmla="*/ 1058 w 1490"/>
                  <a:gd name="T51" fmla="*/ 195 h 745"/>
                  <a:gd name="T52" fmla="*/ 1109 w 1490"/>
                  <a:gd name="T53" fmla="*/ 191 h 745"/>
                  <a:gd name="T54" fmla="*/ 1160 w 1490"/>
                  <a:gd name="T55" fmla="*/ 186 h 745"/>
                  <a:gd name="T56" fmla="*/ 1193 w 1490"/>
                  <a:gd name="T57" fmla="*/ 148 h 745"/>
                  <a:gd name="T58" fmla="*/ 1227 w 1490"/>
                  <a:gd name="T59" fmla="*/ 110 h 745"/>
                  <a:gd name="T60" fmla="*/ 1278 w 1490"/>
                  <a:gd name="T61" fmla="*/ 106 h 745"/>
                  <a:gd name="T62" fmla="*/ 1329 w 1490"/>
                  <a:gd name="T63" fmla="*/ 102 h 745"/>
                  <a:gd name="T64" fmla="*/ 1362 w 1490"/>
                  <a:gd name="T65" fmla="*/ 64 h 745"/>
                  <a:gd name="T66" fmla="*/ 1396 w 1490"/>
                  <a:gd name="T67" fmla="*/ 26 h 745"/>
                  <a:gd name="T68" fmla="*/ 1457 w 1490"/>
                  <a:gd name="T69" fmla="*/ 16 h 745"/>
                  <a:gd name="T70" fmla="*/ 1490 w 1490"/>
                  <a:gd name="T7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90" h="745">
                    <a:moveTo>
                      <a:pt x="0" y="745"/>
                    </a:moveTo>
                    <a:cubicBezTo>
                      <a:pt x="21" y="735"/>
                      <a:pt x="23" y="712"/>
                      <a:pt x="44" y="702"/>
                    </a:cubicBezTo>
                    <a:cubicBezTo>
                      <a:pt x="59" y="694"/>
                      <a:pt x="77" y="696"/>
                      <a:pt x="95" y="698"/>
                    </a:cubicBezTo>
                    <a:cubicBezTo>
                      <a:pt x="113" y="699"/>
                      <a:pt x="130" y="701"/>
                      <a:pt x="145" y="693"/>
                    </a:cubicBezTo>
                    <a:cubicBezTo>
                      <a:pt x="161" y="686"/>
                      <a:pt x="170" y="671"/>
                      <a:pt x="179" y="655"/>
                    </a:cubicBezTo>
                    <a:cubicBezTo>
                      <a:pt x="189" y="640"/>
                      <a:pt x="198" y="625"/>
                      <a:pt x="213" y="617"/>
                    </a:cubicBezTo>
                    <a:cubicBezTo>
                      <a:pt x="228" y="610"/>
                      <a:pt x="246" y="611"/>
                      <a:pt x="264" y="613"/>
                    </a:cubicBezTo>
                    <a:cubicBezTo>
                      <a:pt x="282" y="615"/>
                      <a:pt x="299" y="617"/>
                      <a:pt x="314" y="609"/>
                    </a:cubicBezTo>
                    <a:cubicBezTo>
                      <a:pt x="330" y="601"/>
                      <a:pt x="339" y="586"/>
                      <a:pt x="348" y="571"/>
                    </a:cubicBezTo>
                    <a:cubicBezTo>
                      <a:pt x="358" y="555"/>
                      <a:pt x="367" y="540"/>
                      <a:pt x="382" y="533"/>
                    </a:cubicBezTo>
                    <a:cubicBezTo>
                      <a:pt x="397" y="525"/>
                      <a:pt x="415" y="527"/>
                      <a:pt x="433" y="529"/>
                    </a:cubicBezTo>
                    <a:cubicBezTo>
                      <a:pt x="451" y="530"/>
                      <a:pt x="468" y="532"/>
                      <a:pt x="484" y="524"/>
                    </a:cubicBezTo>
                    <a:cubicBezTo>
                      <a:pt x="499" y="517"/>
                      <a:pt x="508" y="502"/>
                      <a:pt x="517" y="486"/>
                    </a:cubicBezTo>
                    <a:cubicBezTo>
                      <a:pt x="527" y="471"/>
                      <a:pt x="536" y="456"/>
                      <a:pt x="551" y="448"/>
                    </a:cubicBezTo>
                    <a:cubicBezTo>
                      <a:pt x="566" y="441"/>
                      <a:pt x="584" y="442"/>
                      <a:pt x="602" y="444"/>
                    </a:cubicBezTo>
                    <a:cubicBezTo>
                      <a:pt x="620" y="446"/>
                      <a:pt x="637" y="448"/>
                      <a:pt x="653" y="440"/>
                    </a:cubicBezTo>
                    <a:cubicBezTo>
                      <a:pt x="668" y="432"/>
                      <a:pt x="677" y="417"/>
                      <a:pt x="686" y="402"/>
                    </a:cubicBezTo>
                    <a:cubicBezTo>
                      <a:pt x="696" y="386"/>
                      <a:pt x="705" y="371"/>
                      <a:pt x="720" y="364"/>
                    </a:cubicBezTo>
                    <a:cubicBezTo>
                      <a:pt x="735" y="356"/>
                      <a:pt x="753" y="358"/>
                      <a:pt x="771" y="360"/>
                    </a:cubicBezTo>
                    <a:cubicBezTo>
                      <a:pt x="789" y="361"/>
                      <a:pt x="806" y="363"/>
                      <a:pt x="822" y="355"/>
                    </a:cubicBezTo>
                    <a:cubicBezTo>
                      <a:pt x="837" y="348"/>
                      <a:pt x="846" y="333"/>
                      <a:pt x="855" y="317"/>
                    </a:cubicBezTo>
                    <a:cubicBezTo>
                      <a:pt x="865" y="302"/>
                      <a:pt x="874" y="287"/>
                      <a:pt x="889" y="279"/>
                    </a:cubicBezTo>
                    <a:cubicBezTo>
                      <a:pt x="904" y="272"/>
                      <a:pt x="922" y="273"/>
                      <a:pt x="940" y="275"/>
                    </a:cubicBezTo>
                    <a:cubicBezTo>
                      <a:pt x="958" y="277"/>
                      <a:pt x="975" y="278"/>
                      <a:pt x="991" y="271"/>
                    </a:cubicBezTo>
                    <a:cubicBezTo>
                      <a:pt x="1006" y="263"/>
                      <a:pt x="1015" y="248"/>
                      <a:pt x="1024" y="233"/>
                    </a:cubicBezTo>
                    <a:cubicBezTo>
                      <a:pt x="1034" y="217"/>
                      <a:pt x="1043" y="202"/>
                      <a:pt x="1058" y="195"/>
                    </a:cubicBezTo>
                    <a:cubicBezTo>
                      <a:pt x="1073" y="187"/>
                      <a:pt x="1091" y="189"/>
                      <a:pt x="1109" y="191"/>
                    </a:cubicBezTo>
                    <a:cubicBezTo>
                      <a:pt x="1127" y="192"/>
                      <a:pt x="1144" y="194"/>
                      <a:pt x="1160" y="186"/>
                    </a:cubicBezTo>
                    <a:cubicBezTo>
                      <a:pt x="1175" y="179"/>
                      <a:pt x="1184" y="164"/>
                      <a:pt x="1193" y="148"/>
                    </a:cubicBezTo>
                    <a:cubicBezTo>
                      <a:pt x="1203" y="133"/>
                      <a:pt x="1212" y="118"/>
                      <a:pt x="1227" y="110"/>
                    </a:cubicBezTo>
                    <a:cubicBezTo>
                      <a:pt x="1242" y="103"/>
                      <a:pt x="1260" y="104"/>
                      <a:pt x="1278" y="106"/>
                    </a:cubicBezTo>
                    <a:cubicBezTo>
                      <a:pt x="1296" y="108"/>
                      <a:pt x="1313" y="109"/>
                      <a:pt x="1329" y="102"/>
                    </a:cubicBezTo>
                    <a:cubicBezTo>
                      <a:pt x="1344" y="94"/>
                      <a:pt x="1353" y="79"/>
                      <a:pt x="1362" y="64"/>
                    </a:cubicBezTo>
                    <a:cubicBezTo>
                      <a:pt x="1372" y="48"/>
                      <a:pt x="1381" y="33"/>
                      <a:pt x="1396" y="26"/>
                    </a:cubicBezTo>
                    <a:cubicBezTo>
                      <a:pt x="1417" y="15"/>
                      <a:pt x="1436" y="27"/>
                      <a:pt x="1457" y="16"/>
                    </a:cubicBezTo>
                    <a:lnTo>
                      <a:pt x="149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2C673CD0-9003-3ECA-DE26-995884EE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5483"/>
                <a:ext cx="539" cy="810"/>
              </a:xfrm>
              <a:custGeom>
                <a:avLst/>
                <a:gdLst>
                  <a:gd name="T0" fmla="*/ 0 w 477"/>
                  <a:gd name="T1" fmla="*/ 0 h 716"/>
                  <a:gd name="T2" fmla="*/ 48 w 477"/>
                  <a:gd name="T3" fmla="*/ 39 h 716"/>
                  <a:gd name="T4" fmla="*/ 59 w 477"/>
                  <a:gd name="T5" fmla="*/ 89 h 716"/>
                  <a:gd name="T6" fmla="*/ 69 w 477"/>
                  <a:gd name="T7" fmla="*/ 138 h 716"/>
                  <a:gd name="T8" fmla="*/ 111 w 477"/>
                  <a:gd name="T9" fmla="*/ 167 h 716"/>
                  <a:gd name="T10" fmla="*/ 153 w 477"/>
                  <a:gd name="T11" fmla="*/ 196 h 716"/>
                  <a:gd name="T12" fmla="*/ 163 w 477"/>
                  <a:gd name="T13" fmla="*/ 246 h 716"/>
                  <a:gd name="T14" fmla="*/ 174 w 477"/>
                  <a:gd name="T15" fmla="*/ 296 h 716"/>
                  <a:gd name="T16" fmla="*/ 216 w 477"/>
                  <a:gd name="T17" fmla="*/ 324 h 716"/>
                  <a:gd name="T18" fmla="*/ 258 w 477"/>
                  <a:gd name="T19" fmla="*/ 353 h 716"/>
                  <a:gd name="T20" fmla="*/ 268 w 477"/>
                  <a:gd name="T21" fmla="*/ 403 h 716"/>
                  <a:gd name="T22" fmla="*/ 279 w 477"/>
                  <a:gd name="T23" fmla="*/ 453 h 716"/>
                  <a:gd name="T24" fmla="*/ 321 w 477"/>
                  <a:gd name="T25" fmla="*/ 482 h 716"/>
                  <a:gd name="T26" fmla="*/ 362 w 477"/>
                  <a:gd name="T27" fmla="*/ 510 h 716"/>
                  <a:gd name="T28" fmla="*/ 373 w 477"/>
                  <a:gd name="T29" fmla="*/ 560 h 716"/>
                  <a:gd name="T30" fmla="*/ 383 w 477"/>
                  <a:gd name="T31" fmla="*/ 610 h 716"/>
                  <a:gd name="T32" fmla="*/ 432 w 477"/>
                  <a:gd name="T33" fmla="*/ 649 h 716"/>
                  <a:gd name="T34" fmla="*/ 477 w 477"/>
                  <a:gd name="T3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6">
                    <a:moveTo>
                      <a:pt x="0" y="0"/>
                    </a:moveTo>
                    <a:cubicBezTo>
                      <a:pt x="13" y="20"/>
                      <a:pt x="35" y="19"/>
                      <a:pt x="48" y="39"/>
                    </a:cubicBezTo>
                    <a:cubicBezTo>
                      <a:pt x="58" y="53"/>
                      <a:pt x="58" y="70"/>
                      <a:pt x="59" y="89"/>
                    </a:cubicBezTo>
                    <a:cubicBezTo>
                      <a:pt x="59" y="107"/>
                      <a:pt x="60" y="124"/>
                      <a:pt x="69" y="138"/>
                    </a:cubicBezTo>
                    <a:cubicBezTo>
                      <a:pt x="78" y="153"/>
                      <a:pt x="94" y="160"/>
                      <a:pt x="111" y="167"/>
                    </a:cubicBezTo>
                    <a:cubicBezTo>
                      <a:pt x="128" y="175"/>
                      <a:pt x="143" y="182"/>
                      <a:pt x="153" y="196"/>
                    </a:cubicBezTo>
                    <a:cubicBezTo>
                      <a:pt x="162" y="210"/>
                      <a:pt x="163" y="228"/>
                      <a:pt x="163" y="246"/>
                    </a:cubicBezTo>
                    <a:cubicBezTo>
                      <a:pt x="164" y="264"/>
                      <a:pt x="164" y="281"/>
                      <a:pt x="174" y="296"/>
                    </a:cubicBezTo>
                    <a:cubicBezTo>
                      <a:pt x="183" y="310"/>
                      <a:pt x="199" y="317"/>
                      <a:pt x="216" y="324"/>
                    </a:cubicBezTo>
                    <a:cubicBezTo>
                      <a:pt x="232" y="332"/>
                      <a:pt x="248" y="339"/>
                      <a:pt x="258" y="353"/>
                    </a:cubicBezTo>
                    <a:cubicBezTo>
                      <a:pt x="267" y="367"/>
                      <a:pt x="268" y="385"/>
                      <a:pt x="268" y="403"/>
                    </a:cubicBezTo>
                    <a:cubicBezTo>
                      <a:pt x="269" y="421"/>
                      <a:pt x="269" y="439"/>
                      <a:pt x="279" y="453"/>
                    </a:cubicBezTo>
                    <a:cubicBezTo>
                      <a:pt x="288" y="467"/>
                      <a:pt x="304" y="474"/>
                      <a:pt x="321" y="482"/>
                    </a:cubicBezTo>
                    <a:cubicBezTo>
                      <a:pt x="337" y="489"/>
                      <a:pt x="353" y="496"/>
                      <a:pt x="362" y="510"/>
                    </a:cubicBezTo>
                    <a:cubicBezTo>
                      <a:pt x="372" y="525"/>
                      <a:pt x="372" y="542"/>
                      <a:pt x="373" y="560"/>
                    </a:cubicBezTo>
                    <a:cubicBezTo>
                      <a:pt x="373" y="578"/>
                      <a:pt x="374" y="596"/>
                      <a:pt x="383" y="610"/>
                    </a:cubicBezTo>
                    <a:cubicBezTo>
                      <a:pt x="397" y="630"/>
                      <a:pt x="419" y="629"/>
                      <a:pt x="432" y="649"/>
                    </a:cubicBezTo>
                    <a:lnTo>
                      <a:pt x="477" y="716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A82A3DC7-738C-ADD9-222C-1A9C2C1A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3" y="15477"/>
                <a:ext cx="820" cy="821"/>
              </a:xfrm>
              <a:custGeom>
                <a:avLst/>
                <a:gdLst>
                  <a:gd name="T0" fmla="*/ 0 w 725"/>
                  <a:gd name="T1" fmla="*/ 0 h 725"/>
                  <a:gd name="T2" fmla="*/ 55 w 725"/>
                  <a:gd name="T3" fmla="*/ 29 h 725"/>
                  <a:gd name="T4" fmla="*/ 75 w 725"/>
                  <a:gd name="T5" fmla="*/ 75 h 725"/>
                  <a:gd name="T6" fmla="*/ 95 w 725"/>
                  <a:gd name="T7" fmla="*/ 122 h 725"/>
                  <a:gd name="T8" fmla="*/ 142 w 725"/>
                  <a:gd name="T9" fmla="*/ 142 h 725"/>
                  <a:gd name="T10" fmla="*/ 189 w 725"/>
                  <a:gd name="T11" fmla="*/ 162 h 725"/>
                  <a:gd name="T12" fmla="*/ 209 w 725"/>
                  <a:gd name="T13" fmla="*/ 209 h 725"/>
                  <a:gd name="T14" fmla="*/ 229 w 725"/>
                  <a:gd name="T15" fmla="*/ 256 h 725"/>
                  <a:gd name="T16" fmla="*/ 276 w 725"/>
                  <a:gd name="T17" fmla="*/ 276 h 725"/>
                  <a:gd name="T18" fmla="*/ 323 w 725"/>
                  <a:gd name="T19" fmla="*/ 296 h 725"/>
                  <a:gd name="T20" fmla="*/ 343 w 725"/>
                  <a:gd name="T21" fmla="*/ 343 h 725"/>
                  <a:gd name="T22" fmla="*/ 363 w 725"/>
                  <a:gd name="T23" fmla="*/ 389 h 725"/>
                  <a:gd name="T24" fmla="*/ 409 w 725"/>
                  <a:gd name="T25" fmla="*/ 410 h 725"/>
                  <a:gd name="T26" fmla="*/ 456 w 725"/>
                  <a:gd name="T27" fmla="*/ 430 h 725"/>
                  <a:gd name="T28" fmla="*/ 476 w 725"/>
                  <a:gd name="T29" fmla="*/ 476 h 725"/>
                  <a:gd name="T30" fmla="*/ 496 w 725"/>
                  <a:gd name="T31" fmla="*/ 523 h 725"/>
                  <a:gd name="T32" fmla="*/ 543 w 725"/>
                  <a:gd name="T33" fmla="*/ 543 h 725"/>
                  <a:gd name="T34" fmla="*/ 590 w 725"/>
                  <a:gd name="T35" fmla="*/ 563 h 725"/>
                  <a:gd name="T36" fmla="*/ 610 w 725"/>
                  <a:gd name="T37" fmla="*/ 610 h 725"/>
                  <a:gd name="T38" fmla="*/ 630 w 725"/>
                  <a:gd name="T39" fmla="*/ 657 h 725"/>
                  <a:gd name="T40" fmla="*/ 685 w 725"/>
                  <a:gd name="T41" fmla="*/ 685 h 725"/>
                  <a:gd name="T42" fmla="*/ 725 w 725"/>
                  <a:gd name="T43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5" h="725">
                    <a:moveTo>
                      <a:pt x="0" y="0"/>
                    </a:moveTo>
                    <a:cubicBezTo>
                      <a:pt x="17" y="17"/>
                      <a:pt x="39" y="12"/>
                      <a:pt x="55" y="29"/>
                    </a:cubicBezTo>
                    <a:cubicBezTo>
                      <a:pt x="67" y="41"/>
                      <a:pt x="71" y="58"/>
                      <a:pt x="75" y="75"/>
                    </a:cubicBezTo>
                    <a:cubicBezTo>
                      <a:pt x="79" y="93"/>
                      <a:pt x="83" y="110"/>
                      <a:pt x="95" y="122"/>
                    </a:cubicBezTo>
                    <a:cubicBezTo>
                      <a:pt x="107" y="134"/>
                      <a:pt x="124" y="138"/>
                      <a:pt x="142" y="142"/>
                    </a:cubicBezTo>
                    <a:cubicBezTo>
                      <a:pt x="160" y="146"/>
                      <a:pt x="177" y="150"/>
                      <a:pt x="189" y="162"/>
                    </a:cubicBezTo>
                    <a:cubicBezTo>
                      <a:pt x="201" y="174"/>
                      <a:pt x="205" y="191"/>
                      <a:pt x="209" y="209"/>
                    </a:cubicBezTo>
                    <a:cubicBezTo>
                      <a:pt x="213" y="227"/>
                      <a:pt x="217" y="244"/>
                      <a:pt x="229" y="256"/>
                    </a:cubicBezTo>
                    <a:cubicBezTo>
                      <a:pt x="241" y="268"/>
                      <a:pt x="258" y="272"/>
                      <a:pt x="276" y="276"/>
                    </a:cubicBezTo>
                    <a:cubicBezTo>
                      <a:pt x="294" y="280"/>
                      <a:pt x="310" y="284"/>
                      <a:pt x="323" y="296"/>
                    </a:cubicBezTo>
                    <a:cubicBezTo>
                      <a:pt x="335" y="308"/>
                      <a:pt x="339" y="325"/>
                      <a:pt x="343" y="343"/>
                    </a:cubicBezTo>
                    <a:cubicBezTo>
                      <a:pt x="347" y="360"/>
                      <a:pt x="351" y="377"/>
                      <a:pt x="363" y="389"/>
                    </a:cubicBezTo>
                    <a:cubicBezTo>
                      <a:pt x="375" y="402"/>
                      <a:pt x="392" y="405"/>
                      <a:pt x="409" y="410"/>
                    </a:cubicBezTo>
                    <a:cubicBezTo>
                      <a:pt x="427" y="414"/>
                      <a:pt x="444" y="417"/>
                      <a:pt x="456" y="430"/>
                    </a:cubicBezTo>
                    <a:cubicBezTo>
                      <a:pt x="468" y="442"/>
                      <a:pt x="472" y="459"/>
                      <a:pt x="476" y="476"/>
                    </a:cubicBezTo>
                    <a:cubicBezTo>
                      <a:pt x="480" y="494"/>
                      <a:pt x="484" y="511"/>
                      <a:pt x="496" y="523"/>
                    </a:cubicBezTo>
                    <a:cubicBezTo>
                      <a:pt x="508" y="535"/>
                      <a:pt x="525" y="539"/>
                      <a:pt x="543" y="543"/>
                    </a:cubicBezTo>
                    <a:cubicBezTo>
                      <a:pt x="561" y="547"/>
                      <a:pt x="578" y="551"/>
                      <a:pt x="590" y="563"/>
                    </a:cubicBezTo>
                    <a:cubicBezTo>
                      <a:pt x="602" y="575"/>
                      <a:pt x="606" y="592"/>
                      <a:pt x="610" y="610"/>
                    </a:cubicBezTo>
                    <a:cubicBezTo>
                      <a:pt x="614" y="628"/>
                      <a:pt x="618" y="645"/>
                      <a:pt x="630" y="657"/>
                    </a:cubicBezTo>
                    <a:cubicBezTo>
                      <a:pt x="647" y="673"/>
                      <a:pt x="668" y="668"/>
                      <a:pt x="685" y="685"/>
                    </a:cubicBezTo>
                    <a:lnTo>
                      <a:pt x="725" y="725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6E6734E5-B421-5615-67D3-9E1AE2261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" y="15491"/>
                <a:ext cx="43" cy="794"/>
              </a:xfrm>
              <a:custGeom>
                <a:avLst/>
                <a:gdLst>
                  <a:gd name="T0" fmla="*/ 19 w 38"/>
                  <a:gd name="T1" fmla="*/ 0 h 702"/>
                  <a:gd name="T2" fmla="*/ 38 w 38"/>
                  <a:gd name="T3" fmla="*/ 59 h 702"/>
                  <a:gd name="T4" fmla="*/ 19 w 38"/>
                  <a:gd name="T5" fmla="*/ 106 h 702"/>
                  <a:gd name="T6" fmla="*/ 0 w 38"/>
                  <a:gd name="T7" fmla="*/ 153 h 702"/>
                  <a:gd name="T8" fmla="*/ 19 w 38"/>
                  <a:gd name="T9" fmla="*/ 200 h 702"/>
                  <a:gd name="T10" fmla="*/ 38 w 38"/>
                  <a:gd name="T11" fmla="*/ 248 h 702"/>
                  <a:gd name="T12" fmla="*/ 19 w 38"/>
                  <a:gd name="T13" fmla="*/ 295 h 702"/>
                  <a:gd name="T14" fmla="*/ 0 w 38"/>
                  <a:gd name="T15" fmla="*/ 342 h 702"/>
                  <a:gd name="T16" fmla="*/ 19 w 38"/>
                  <a:gd name="T17" fmla="*/ 389 h 702"/>
                  <a:gd name="T18" fmla="*/ 38 w 38"/>
                  <a:gd name="T19" fmla="*/ 437 h 702"/>
                  <a:gd name="T20" fmla="*/ 19 w 38"/>
                  <a:gd name="T21" fmla="*/ 484 h 702"/>
                  <a:gd name="T22" fmla="*/ 0 w 38"/>
                  <a:gd name="T23" fmla="*/ 531 h 702"/>
                  <a:gd name="T24" fmla="*/ 19 w 38"/>
                  <a:gd name="T25" fmla="*/ 578 h 702"/>
                  <a:gd name="T26" fmla="*/ 38 w 38"/>
                  <a:gd name="T27" fmla="*/ 626 h 702"/>
                  <a:gd name="T28" fmla="*/ 19 w 38"/>
                  <a:gd name="T29" fmla="*/ 685 h 702"/>
                  <a:gd name="T30" fmla="*/ 19 w 38"/>
                  <a:gd name="T31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2">
                    <a:moveTo>
                      <a:pt x="19" y="0"/>
                    </a:moveTo>
                    <a:cubicBezTo>
                      <a:pt x="19" y="23"/>
                      <a:pt x="38" y="35"/>
                      <a:pt x="38" y="59"/>
                    </a:cubicBezTo>
                    <a:cubicBezTo>
                      <a:pt x="38" y="76"/>
                      <a:pt x="29" y="90"/>
                      <a:pt x="19" y="106"/>
                    </a:cubicBezTo>
                    <a:cubicBezTo>
                      <a:pt x="10" y="121"/>
                      <a:pt x="0" y="136"/>
                      <a:pt x="0" y="153"/>
                    </a:cubicBezTo>
                    <a:cubicBezTo>
                      <a:pt x="0" y="170"/>
                      <a:pt x="10" y="185"/>
                      <a:pt x="19" y="200"/>
                    </a:cubicBezTo>
                    <a:cubicBezTo>
                      <a:pt x="29" y="216"/>
                      <a:pt x="38" y="230"/>
                      <a:pt x="38" y="248"/>
                    </a:cubicBezTo>
                    <a:cubicBezTo>
                      <a:pt x="38" y="265"/>
                      <a:pt x="29" y="279"/>
                      <a:pt x="19" y="295"/>
                    </a:cubicBezTo>
                    <a:cubicBezTo>
                      <a:pt x="10" y="310"/>
                      <a:pt x="0" y="325"/>
                      <a:pt x="0" y="342"/>
                    </a:cubicBezTo>
                    <a:cubicBezTo>
                      <a:pt x="0" y="359"/>
                      <a:pt x="10" y="374"/>
                      <a:pt x="19" y="389"/>
                    </a:cubicBezTo>
                    <a:cubicBezTo>
                      <a:pt x="29" y="405"/>
                      <a:pt x="38" y="419"/>
                      <a:pt x="38" y="437"/>
                    </a:cubicBezTo>
                    <a:cubicBezTo>
                      <a:pt x="38" y="454"/>
                      <a:pt x="29" y="468"/>
                      <a:pt x="19" y="484"/>
                    </a:cubicBezTo>
                    <a:cubicBezTo>
                      <a:pt x="10" y="499"/>
                      <a:pt x="0" y="514"/>
                      <a:pt x="0" y="531"/>
                    </a:cubicBezTo>
                    <a:cubicBezTo>
                      <a:pt x="0" y="548"/>
                      <a:pt x="10" y="563"/>
                      <a:pt x="19" y="578"/>
                    </a:cubicBezTo>
                    <a:cubicBezTo>
                      <a:pt x="29" y="594"/>
                      <a:pt x="38" y="608"/>
                      <a:pt x="38" y="626"/>
                    </a:cubicBezTo>
                    <a:cubicBezTo>
                      <a:pt x="38" y="649"/>
                      <a:pt x="19" y="661"/>
                      <a:pt x="19" y="685"/>
                    </a:cubicBezTo>
                    <a:lnTo>
                      <a:pt x="19" y="702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AB67ECAA-C789-18B9-79CE-99D295ACB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0" name="Oval 60">
                <a:extLst>
                  <a:ext uri="{FF2B5EF4-FFF2-40B4-BE49-F238E27FC236}">
                    <a16:creationId xmlns:a16="http://schemas.microsoft.com/office/drawing/2014/main" id="{B0ED1938-1DBC-5C34-2D5D-13A90FD6B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1" name="Oval 61">
                <a:extLst>
                  <a:ext uri="{FF2B5EF4-FFF2-40B4-BE49-F238E27FC236}">
                    <a16:creationId xmlns:a16="http://schemas.microsoft.com/office/drawing/2014/main" id="{FD4923A2-A05C-E3D2-190A-C02C27E21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:a16="http://schemas.microsoft.com/office/drawing/2014/main" id="{10BE0821-44D0-D081-FBB6-B252E1E93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45E912B6-2D1B-7176-8524-0254049BD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14CE8EE7-DB0E-A477-077B-102BCCD5D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5" name="Line 65">
                <a:extLst>
                  <a:ext uri="{FF2B5EF4-FFF2-40B4-BE49-F238E27FC236}">
                    <a16:creationId xmlns:a16="http://schemas.microsoft.com/office/drawing/2014/main" id="{14ED0425-CD1F-E9F3-5D2B-D51814147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9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DCD91DEA-1660-C1D0-3F0E-7B21B3365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7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50EAB271-BF8F-175F-9E66-D3DA16B01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6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B82BD9F1-CB38-CAB4-68B3-8A9AA928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4596"/>
                <a:ext cx="821" cy="820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49 h 725"/>
                  <a:gd name="T18" fmla="*/ 296 w 726"/>
                  <a:gd name="T19" fmla="*/ 402 h 725"/>
                  <a:gd name="T20" fmla="*/ 343 w 726"/>
                  <a:gd name="T21" fmla="*/ 382 h 725"/>
                  <a:gd name="T22" fmla="*/ 390 w 726"/>
                  <a:gd name="T23" fmla="*/ 362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6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7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49"/>
                    </a:cubicBezTo>
                    <a:cubicBezTo>
                      <a:pt x="280" y="431"/>
                      <a:pt x="284" y="414"/>
                      <a:pt x="296" y="402"/>
                    </a:cubicBezTo>
                    <a:cubicBezTo>
                      <a:pt x="308" y="390"/>
                      <a:pt x="325" y="386"/>
                      <a:pt x="343" y="382"/>
                    </a:cubicBezTo>
                    <a:cubicBezTo>
                      <a:pt x="361" y="378"/>
                      <a:pt x="378" y="374"/>
                      <a:pt x="390" y="362"/>
                    </a:cubicBezTo>
                    <a:cubicBezTo>
                      <a:pt x="402" y="350"/>
                      <a:pt x="406" y="333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4"/>
                      <a:pt x="551" y="147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8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14B04532-884E-FB96-F1D9-E96BDCF20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1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35C39AE3-54D3-D896-3920-0734135C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" y="15489"/>
                <a:ext cx="329" cy="799"/>
              </a:xfrm>
              <a:custGeom>
                <a:avLst/>
                <a:gdLst>
                  <a:gd name="T0" fmla="*/ 257 w 291"/>
                  <a:gd name="T1" fmla="*/ 0 h 706"/>
                  <a:gd name="T2" fmla="*/ 291 w 291"/>
                  <a:gd name="T3" fmla="*/ 48 h 706"/>
                  <a:gd name="T4" fmla="*/ 179 w 291"/>
                  <a:gd name="T5" fmla="*/ 85 h 706"/>
                  <a:gd name="T6" fmla="*/ 246 w 291"/>
                  <a:gd name="T7" fmla="*/ 183 h 706"/>
                  <a:gd name="T8" fmla="*/ 134 w 291"/>
                  <a:gd name="T9" fmla="*/ 220 h 706"/>
                  <a:gd name="T10" fmla="*/ 201 w 291"/>
                  <a:gd name="T11" fmla="*/ 317 h 706"/>
                  <a:gd name="T12" fmla="*/ 89 w 291"/>
                  <a:gd name="T13" fmla="*/ 354 h 706"/>
                  <a:gd name="T14" fmla="*/ 156 w 291"/>
                  <a:gd name="T15" fmla="*/ 452 h 706"/>
                  <a:gd name="T16" fmla="*/ 44 w 291"/>
                  <a:gd name="T17" fmla="*/ 489 h 706"/>
                  <a:gd name="T18" fmla="*/ 112 w 291"/>
                  <a:gd name="T19" fmla="*/ 586 h 706"/>
                  <a:gd name="T20" fmla="*/ 0 w 291"/>
                  <a:gd name="T21" fmla="*/ 623 h 706"/>
                  <a:gd name="T22" fmla="*/ 33 w 291"/>
                  <a:gd name="T23" fmla="*/ 672 h 706"/>
                  <a:gd name="T24" fmla="*/ 22 w 291"/>
                  <a:gd name="T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1" h="706">
                    <a:moveTo>
                      <a:pt x="257" y="0"/>
                    </a:moveTo>
                    <a:lnTo>
                      <a:pt x="291" y="48"/>
                    </a:lnTo>
                    <a:lnTo>
                      <a:pt x="179" y="85"/>
                    </a:lnTo>
                    <a:lnTo>
                      <a:pt x="246" y="183"/>
                    </a:lnTo>
                    <a:lnTo>
                      <a:pt x="134" y="220"/>
                    </a:lnTo>
                    <a:lnTo>
                      <a:pt x="201" y="317"/>
                    </a:lnTo>
                    <a:lnTo>
                      <a:pt x="89" y="354"/>
                    </a:lnTo>
                    <a:lnTo>
                      <a:pt x="156" y="452"/>
                    </a:lnTo>
                    <a:lnTo>
                      <a:pt x="44" y="489"/>
                    </a:lnTo>
                    <a:lnTo>
                      <a:pt x="112" y="586"/>
                    </a:lnTo>
                    <a:lnTo>
                      <a:pt x="0" y="623"/>
                    </a:lnTo>
                    <a:lnTo>
                      <a:pt x="33" y="672"/>
                    </a:lnTo>
                    <a:lnTo>
                      <a:pt x="22" y="70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24220A2A-708D-F1FD-88E2-161B2DC0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" y="15483"/>
                <a:ext cx="579" cy="810"/>
              </a:xfrm>
              <a:custGeom>
                <a:avLst/>
                <a:gdLst>
                  <a:gd name="T0" fmla="*/ 491 w 511"/>
                  <a:gd name="T1" fmla="*/ 0 h 716"/>
                  <a:gd name="T2" fmla="*/ 511 w 511"/>
                  <a:gd name="T3" fmla="*/ 56 h 716"/>
                  <a:gd name="T4" fmla="*/ 393 w 511"/>
                  <a:gd name="T5" fmla="*/ 62 h 716"/>
                  <a:gd name="T6" fmla="*/ 432 w 511"/>
                  <a:gd name="T7" fmla="*/ 174 h 716"/>
                  <a:gd name="T8" fmla="*/ 314 w 511"/>
                  <a:gd name="T9" fmla="*/ 180 h 716"/>
                  <a:gd name="T10" fmla="*/ 354 w 511"/>
                  <a:gd name="T11" fmla="*/ 292 h 716"/>
                  <a:gd name="T12" fmla="*/ 236 w 511"/>
                  <a:gd name="T13" fmla="*/ 298 h 716"/>
                  <a:gd name="T14" fmla="*/ 275 w 511"/>
                  <a:gd name="T15" fmla="*/ 410 h 716"/>
                  <a:gd name="T16" fmla="*/ 157 w 511"/>
                  <a:gd name="T17" fmla="*/ 416 h 716"/>
                  <a:gd name="T18" fmla="*/ 196 w 511"/>
                  <a:gd name="T19" fmla="*/ 527 h 716"/>
                  <a:gd name="T20" fmla="*/ 79 w 511"/>
                  <a:gd name="T21" fmla="*/ 534 h 716"/>
                  <a:gd name="T22" fmla="*/ 118 w 511"/>
                  <a:gd name="T23" fmla="*/ 645 h 716"/>
                  <a:gd name="T24" fmla="*/ 0 w 511"/>
                  <a:gd name="T25" fmla="*/ 652 h 716"/>
                  <a:gd name="T26" fmla="*/ 20 w 511"/>
                  <a:gd name="T27" fmla="*/ 708 h 716"/>
                  <a:gd name="T28" fmla="*/ 14 w 511"/>
                  <a:gd name="T2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716">
                    <a:moveTo>
                      <a:pt x="491" y="0"/>
                    </a:moveTo>
                    <a:lnTo>
                      <a:pt x="511" y="56"/>
                    </a:lnTo>
                    <a:lnTo>
                      <a:pt x="393" y="62"/>
                    </a:lnTo>
                    <a:lnTo>
                      <a:pt x="432" y="174"/>
                    </a:lnTo>
                    <a:lnTo>
                      <a:pt x="314" y="180"/>
                    </a:lnTo>
                    <a:lnTo>
                      <a:pt x="354" y="292"/>
                    </a:lnTo>
                    <a:lnTo>
                      <a:pt x="236" y="298"/>
                    </a:lnTo>
                    <a:lnTo>
                      <a:pt x="275" y="410"/>
                    </a:lnTo>
                    <a:lnTo>
                      <a:pt x="157" y="416"/>
                    </a:lnTo>
                    <a:lnTo>
                      <a:pt x="196" y="527"/>
                    </a:lnTo>
                    <a:lnTo>
                      <a:pt x="79" y="534"/>
                    </a:lnTo>
                    <a:lnTo>
                      <a:pt x="118" y="645"/>
                    </a:lnTo>
                    <a:lnTo>
                      <a:pt x="0" y="652"/>
                    </a:lnTo>
                    <a:lnTo>
                      <a:pt x="20" y="708"/>
                    </a:lnTo>
                    <a:lnTo>
                      <a:pt x="14" y="71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2" name="Freeform 72">
                <a:extLst>
                  <a:ext uri="{FF2B5EF4-FFF2-40B4-BE49-F238E27FC236}">
                    <a16:creationId xmlns:a16="http://schemas.microsoft.com/office/drawing/2014/main" id="{045F4AF6-AE89-2884-AD4C-2D30F9B50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" y="13723"/>
                <a:ext cx="330" cy="801"/>
              </a:xfrm>
              <a:custGeom>
                <a:avLst/>
                <a:gdLst>
                  <a:gd name="T0" fmla="*/ 34 w 292"/>
                  <a:gd name="T1" fmla="*/ 707 h 707"/>
                  <a:gd name="T2" fmla="*/ 0 w 292"/>
                  <a:gd name="T3" fmla="*/ 658 h 707"/>
                  <a:gd name="T4" fmla="*/ 112 w 292"/>
                  <a:gd name="T5" fmla="*/ 621 h 707"/>
                  <a:gd name="T6" fmla="*/ 45 w 292"/>
                  <a:gd name="T7" fmla="*/ 524 h 707"/>
                  <a:gd name="T8" fmla="*/ 157 w 292"/>
                  <a:gd name="T9" fmla="*/ 486 h 707"/>
                  <a:gd name="T10" fmla="*/ 90 w 292"/>
                  <a:gd name="T11" fmla="*/ 389 h 707"/>
                  <a:gd name="T12" fmla="*/ 202 w 292"/>
                  <a:gd name="T13" fmla="*/ 352 h 707"/>
                  <a:gd name="T14" fmla="*/ 135 w 292"/>
                  <a:gd name="T15" fmla="*/ 255 h 707"/>
                  <a:gd name="T16" fmla="*/ 247 w 292"/>
                  <a:gd name="T17" fmla="*/ 218 h 707"/>
                  <a:gd name="T18" fmla="*/ 180 w 292"/>
                  <a:gd name="T19" fmla="*/ 120 h 707"/>
                  <a:gd name="T20" fmla="*/ 292 w 292"/>
                  <a:gd name="T21" fmla="*/ 83 h 707"/>
                  <a:gd name="T22" fmla="*/ 258 w 292"/>
                  <a:gd name="T23" fmla="*/ 35 h 707"/>
                  <a:gd name="T24" fmla="*/ 269 w 292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707">
                    <a:moveTo>
                      <a:pt x="34" y="707"/>
                    </a:moveTo>
                    <a:lnTo>
                      <a:pt x="0" y="658"/>
                    </a:lnTo>
                    <a:lnTo>
                      <a:pt x="112" y="621"/>
                    </a:lnTo>
                    <a:lnTo>
                      <a:pt x="45" y="524"/>
                    </a:lnTo>
                    <a:lnTo>
                      <a:pt x="157" y="486"/>
                    </a:lnTo>
                    <a:lnTo>
                      <a:pt x="90" y="389"/>
                    </a:lnTo>
                    <a:lnTo>
                      <a:pt x="202" y="352"/>
                    </a:lnTo>
                    <a:lnTo>
                      <a:pt x="135" y="255"/>
                    </a:lnTo>
                    <a:lnTo>
                      <a:pt x="247" y="218"/>
                    </a:lnTo>
                    <a:lnTo>
                      <a:pt x="180" y="120"/>
                    </a:lnTo>
                    <a:lnTo>
                      <a:pt x="292" y="83"/>
                    </a:lnTo>
                    <a:lnTo>
                      <a:pt x="258" y="35"/>
                    </a:lnTo>
                    <a:lnTo>
                      <a:pt x="269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8C06567A-D862-2D83-7D94-DF0519816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5" y="13723"/>
                <a:ext cx="278" cy="801"/>
              </a:xfrm>
              <a:custGeom>
                <a:avLst/>
                <a:gdLst>
                  <a:gd name="T0" fmla="*/ 235 w 246"/>
                  <a:gd name="T1" fmla="*/ 707 h 707"/>
                  <a:gd name="T2" fmla="*/ 179 w 246"/>
                  <a:gd name="T3" fmla="*/ 688 h 707"/>
                  <a:gd name="T4" fmla="*/ 246 w 246"/>
                  <a:gd name="T5" fmla="*/ 591 h 707"/>
                  <a:gd name="T6" fmla="*/ 134 w 246"/>
                  <a:gd name="T7" fmla="*/ 554 h 707"/>
                  <a:gd name="T8" fmla="*/ 202 w 246"/>
                  <a:gd name="T9" fmla="*/ 457 h 707"/>
                  <a:gd name="T10" fmla="*/ 90 w 246"/>
                  <a:gd name="T11" fmla="*/ 419 h 707"/>
                  <a:gd name="T12" fmla="*/ 157 w 246"/>
                  <a:gd name="T13" fmla="*/ 322 h 707"/>
                  <a:gd name="T14" fmla="*/ 45 w 246"/>
                  <a:gd name="T15" fmla="*/ 285 h 707"/>
                  <a:gd name="T16" fmla="*/ 112 w 246"/>
                  <a:gd name="T17" fmla="*/ 188 h 707"/>
                  <a:gd name="T18" fmla="*/ 0 w 246"/>
                  <a:gd name="T19" fmla="*/ 150 h 707"/>
                  <a:gd name="T20" fmla="*/ 67 w 246"/>
                  <a:gd name="T21" fmla="*/ 53 h 707"/>
                  <a:gd name="T22" fmla="*/ 11 w 246"/>
                  <a:gd name="T23" fmla="*/ 35 h 707"/>
                  <a:gd name="T24" fmla="*/ 0 w 246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707">
                    <a:moveTo>
                      <a:pt x="235" y="707"/>
                    </a:moveTo>
                    <a:lnTo>
                      <a:pt x="179" y="688"/>
                    </a:lnTo>
                    <a:lnTo>
                      <a:pt x="246" y="591"/>
                    </a:lnTo>
                    <a:lnTo>
                      <a:pt x="134" y="554"/>
                    </a:lnTo>
                    <a:lnTo>
                      <a:pt x="202" y="457"/>
                    </a:lnTo>
                    <a:lnTo>
                      <a:pt x="90" y="419"/>
                    </a:lnTo>
                    <a:lnTo>
                      <a:pt x="157" y="322"/>
                    </a:lnTo>
                    <a:lnTo>
                      <a:pt x="45" y="285"/>
                    </a:lnTo>
                    <a:lnTo>
                      <a:pt x="112" y="188"/>
                    </a:lnTo>
                    <a:lnTo>
                      <a:pt x="0" y="150"/>
                    </a:lnTo>
                    <a:lnTo>
                      <a:pt x="67" y="53"/>
                    </a:ln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51EFCFFE-4752-83D0-A771-FEC1521D1671}"/>
                    </a:ext>
                  </a:extLst>
                </p:cNvPr>
                <p:cNvSpPr txBox="1"/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9" name="TextBox 61">
                  <a:extLst>
                    <a:ext uri="{FF2B5EF4-FFF2-40B4-BE49-F238E27FC236}">
                      <a16:creationId xmlns:a16="http://schemas.microsoft.com/office/drawing/2014/main" id="{05864B17-8DC3-463D-D515-617D9E03D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47062A1A-14D8-9525-BEE7-2FB71236F5A1}"/>
                    </a:ext>
                  </a:extLst>
                </p:cNvPr>
                <p:cNvSpPr txBox="1"/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47062A1A-14D8-9525-BEE7-2FB71236F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2641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E65E1B0A-0B8C-91DA-42E6-E6007661C371}"/>
                    </a:ext>
                  </a:extLst>
                </p:cNvPr>
                <p:cNvSpPr txBox="1"/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1" name="TextBox 61">
                  <a:extLst>
                    <a:ext uri="{FF2B5EF4-FFF2-40B4-BE49-F238E27FC236}">
                      <a16:creationId xmlns:a16="http://schemas.microsoft.com/office/drawing/2014/main" id="{99968B41-7646-D4C0-F935-DE3028A2F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7367C380-F895-9A48-0849-35AE00C5F093}"/>
                    </a:ext>
                  </a:extLst>
                </p:cNvPr>
                <p:cNvSpPr txBox="1"/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62728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2" name="TextBox 61">
                  <a:extLst>
                    <a:ext uri="{FF2B5EF4-FFF2-40B4-BE49-F238E27FC236}">
                      <a16:creationId xmlns:a16="http://schemas.microsoft.com/office/drawing/2014/main" id="{79A3ADAA-248F-1C1B-9ED0-A9B5695C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31EE38FB-07EA-41AC-2CE5-0DD7E5BFA38C}"/>
                    </a:ext>
                  </a:extLst>
                </p:cNvPr>
                <p:cNvSpPr txBox="1"/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p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∖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d>
                        <m:d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</m:d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]</m:t>
                      </m:r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      (has low degree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)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31EE38FB-07EA-41AC-2CE5-0DD7E5BFA3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blipFill>
                  <a:blip r:embed="rId7"/>
                  <a:stretch>
                    <a:fillRect l="-1945" t="-22951" r="-2174" b="-4918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0E5CECCD-B492-B3C5-89B5-D3AFC3EB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Final algorithm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5F642A-A2C2-638C-52CD-7B5941175114}"/>
                  </a:ext>
                </a:extLst>
              </p:cNvPr>
              <p:cNvSpPr txBox="1"/>
              <p:nvPr/>
            </p:nvSpPr>
            <p:spPr>
              <a:xfrm>
                <a:off x="92598" y="1067416"/>
                <a:ext cx="5390243" cy="1573764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Materialize a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by subsampling.</a:t>
                </a:r>
              </a:p>
              <a:p>
                <a:r>
                  <a:rPr lang="pl-PL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pl-PL" sz="2400" dirty="0"/>
                  <a:t> has deg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400" dirty="0"/>
                  <a:t>.</a:t>
                </a:r>
              </a:p>
              <a:p>
                <a:endParaRPr lang="pl-PL" sz="2400" dirty="0"/>
              </a:p>
              <a:p>
                <a:r>
                  <a:rPr lang="pl-PL" sz="2400" dirty="0"/>
                  <a:t>Return larger of two estimates: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5F642A-A2C2-638C-52CD-7B5941175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8" y="1067416"/>
                <a:ext cx="5390243" cy="1573764"/>
              </a:xfrm>
              <a:prstGeom prst="rect">
                <a:avLst/>
              </a:prstGeom>
              <a:blipFill>
                <a:blip r:embed="rId8"/>
                <a:stretch>
                  <a:fillRect l="-1347" t="-1887" r="-1347" b="-6038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34FB594-62B9-E073-8638-6D2FDBC41D34}"/>
                  </a:ext>
                </a:extLst>
              </p:cNvPr>
              <p:cNvSpPr txBox="1"/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/>
                  <a:t>1.</a:t>
                </a:r>
                <a:r>
                  <a:rPr lang="pl-PL" sz="2400" dirty="0"/>
                  <a:t> Take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as-is, and augment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/>
                  <a:t> (by finding </a:t>
                </a:r>
                <a:r>
                  <a:rPr lang="pl-PL" sz="2400" i="1" dirty="0"/>
                  <a:t>b</a:t>
                </a:r>
                <a:r>
                  <a:rPr lang="pl-PL" sz="2400" dirty="0"/>
                  <a:t>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34FB594-62B9-E073-8638-6D2FDBC4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blipFill>
                <a:blip r:embed="rId9"/>
                <a:stretch>
                  <a:fillRect l="-1617" t="-3497" b="-12587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DC3CA1-9CF2-A6D4-8963-7F3D933EAB6C}"/>
                  </a:ext>
                </a:extLst>
              </p:cNvPr>
              <p:cNvSpPr txBox="1"/>
              <p:nvPr/>
            </p:nvSpPr>
            <p:spPr>
              <a:xfrm>
                <a:off x="2617843" y="3689660"/>
                <a:ext cx="3497243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dirty="0"/>
                  <a:t>2.</a:t>
                </a:r>
                <a:r>
                  <a:rPr lang="pl-PL" sz="2400" dirty="0"/>
                  <a:t> Augment only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400" dirty="0"/>
                </a:br>
                <a:r>
                  <a:rPr lang="pl-PL" sz="2400" dirty="0"/>
                  <a:t>(by finding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DC3CA1-9CF2-A6D4-8963-7F3D933EA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43" y="3689660"/>
                <a:ext cx="3497243" cy="830997"/>
              </a:xfrm>
              <a:prstGeom prst="rect">
                <a:avLst/>
              </a:prstGeom>
              <a:blipFill>
                <a:blip r:embed="rId10"/>
                <a:stretch>
                  <a:fillRect l="-2065" t="-3472" r="-861" b="-11806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AEEEC-7C97-C5B5-5213-AE4DE77B468C}"/>
                  </a:ext>
                </a:extLst>
              </p:cNvPr>
              <p:cNvSpPr txBox="1"/>
              <p:nvPr/>
            </p:nvSpPr>
            <p:spPr>
              <a:xfrm>
                <a:off x="4054121" y="4597954"/>
                <a:ext cx="3803317" cy="983218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/>
                  <a:t>For </a:t>
                </a:r>
                <a:r>
                  <a:rPr lang="pl-PL" sz="2400" b="1" dirty="0"/>
                  <a:t>apx ratio</a:t>
                </a:r>
                <a:r>
                  <a:rPr lang="pl-PL" sz="2400" dirty="0"/>
                  <a:t>, think of case when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/>
                  <a:t> is only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400" dirty="0"/>
                  <a:t>-apx</a:t>
                </a: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F7AEEEC-7C97-C5B5-5213-AE4DE77B4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21" y="4597954"/>
                <a:ext cx="3803317" cy="983218"/>
              </a:xfrm>
              <a:prstGeom prst="rect">
                <a:avLst/>
              </a:prstGeom>
              <a:blipFill>
                <a:blip r:embed="rId11"/>
                <a:stretch>
                  <a:fillRect l="-634" t="-2959" r="-475" b="-2959"/>
                </a:stretch>
              </a:blipFill>
              <a:ln w="444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BBB5D24-E87E-7519-B7ED-BED444748F79}"/>
                  </a:ext>
                </a:extLst>
              </p:cNvPr>
              <p:cNvSpPr txBox="1"/>
              <p:nvPr/>
            </p:nvSpPr>
            <p:spPr>
              <a:xfrm>
                <a:off x="434300" y="5132876"/>
                <a:ext cx="3124833" cy="1635256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We get solution size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⋅2|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pl-PL" sz="2400" dirty="0"/>
              </a:p>
              <a:p>
                <a:endParaRPr lang="pl-PL" sz="2400" dirty="0"/>
              </a:p>
              <a:p>
                <a:r>
                  <a:rPr lang="pl-PL" sz="2400" dirty="0"/>
                  <a:t>Good if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′|</m:t>
                    </m:r>
                  </m:oMath>
                </a14:m>
                <a:r>
                  <a:rPr lang="pl-PL" sz="2400" dirty="0"/>
                  <a:t> large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BBB5D24-E87E-7519-B7ED-BED444748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00" y="5132876"/>
                <a:ext cx="3124833" cy="1635256"/>
              </a:xfrm>
              <a:prstGeom prst="rect">
                <a:avLst/>
              </a:prstGeom>
              <a:blipFill>
                <a:blip r:embed="rId12"/>
                <a:stretch>
                  <a:fillRect l="-2308" t="-1818" b="-6182"/>
                </a:stretch>
              </a:blipFill>
              <a:ln w="444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B5863B-1A0C-2781-81B4-87F2E50BC901}"/>
                  </a:ext>
                </a:extLst>
              </p:cNvPr>
              <p:cNvSpPr txBox="1"/>
              <p:nvPr/>
            </p:nvSpPr>
            <p:spPr>
              <a:xfrm>
                <a:off x="8251362" y="4965179"/>
                <a:ext cx="3124833" cy="1635256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We get solution size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⋅2|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pl-PL" sz="2400" dirty="0"/>
              </a:p>
              <a:p>
                <a:endParaRPr lang="pl-PL" sz="2400" dirty="0"/>
              </a:p>
              <a:p>
                <a:r>
                  <a:rPr lang="pl-PL" sz="2400" dirty="0"/>
                  <a:t>Good if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l-PL" sz="2400" dirty="0"/>
                  <a:t> large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3B5863B-1A0C-2781-81B4-87F2E50BC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362" y="4965179"/>
                <a:ext cx="3124833" cy="1635256"/>
              </a:xfrm>
              <a:prstGeom prst="rect">
                <a:avLst/>
              </a:prstGeom>
              <a:blipFill>
                <a:blip r:embed="rId13"/>
                <a:stretch>
                  <a:fillRect l="-2505" t="-1812" b="-5797"/>
                </a:stretch>
              </a:blipFill>
              <a:ln w="444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D747E20-D5C6-77C7-D992-40D0199509AB}"/>
                  </a:ext>
                </a:extLst>
              </p:cNvPr>
              <p:cNvSpPr txBox="1"/>
              <p:nvPr/>
            </p:nvSpPr>
            <p:spPr>
              <a:xfrm>
                <a:off x="4101779" y="6022338"/>
                <a:ext cx="3803317" cy="830997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2400" dirty="0"/>
                  <a:t>Balancing cases 1 &amp; 2</a:t>
                </a:r>
                <a:br>
                  <a:rPr lang="pl-PL" sz="2400" dirty="0"/>
                </a:br>
                <a:r>
                  <a:rPr lang="pl-PL" sz="2400" dirty="0"/>
                  <a:t>gives </a:t>
                </a:r>
                <a14:m>
                  <m:oMath xmlns:m="http://schemas.openxmlformats.org/officeDocument/2006/math">
                    <m:r>
                      <a:rPr lang="pl-PL" sz="2400" i="1" dirty="0" smtClean="0">
                        <a:latin typeface="Cambria Math" panose="02040503050406030204" pitchFamily="18" charset="0"/>
                      </a:rPr>
                      <m:t>0.5109</m:t>
                    </m:r>
                  </m:oMath>
                </a14:m>
                <a:r>
                  <a:rPr lang="pl-PL" sz="2400" dirty="0"/>
                  <a:t>-apx</a:t>
                </a:r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D747E20-D5C6-77C7-D992-40D01995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79" y="6022338"/>
                <a:ext cx="3803317" cy="830997"/>
              </a:xfrm>
              <a:prstGeom prst="rect">
                <a:avLst/>
              </a:prstGeom>
              <a:blipFill>
                <a:blip r:embed="rId14"/>
                <a:stretch>
                  <a:fillRect t="-3497" b="-12587"/>
                </a:stretch>
              </a:blipFill>
              <a:ln w="444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3930E94-0279-F7EB-4252-C69C2F003E8B}"/>
                  </a:ext>
                </a:extLst>
              </p14:cNvPr>
              <p14:cNvContentPartPr/>
              <p14:nvPr/>
            </p14:nvContentPartPr>
            <p14:xfrm>
              <a:off x="6175273" y="4262747"/>
              <a:ext cx="2572560" cy="7020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3930E94-0279-F7EB-4252-C69C2F003E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7633" y="4244747"/>
                <a:ext cx="2608200" cy="73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1955935-125D-DDF7-0365-997CBB21413B}"/>
              </a:ext>
            </a:extLst>
          </p:cNvPr>
          <p:cNvGrpSpPr/>
          <p:nvPr/>
        </p:nvGrpSpPr>
        <p:grpSpPr>
          <a:xfrm>
            <a:off x="6164113" y="4177427"/>
            <a:ext cx="222480" cy="280440"/>
            <a:chOff x="6164113" y="4177427"/>
            <a:chExt cx="22248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CAF27E-5E35-EB91-54F9-A74B183B5034}"/>
                    </a:ext>
                  </a:extLst>
                </p14:cNvPr>
                <p14:cNvContentPartPr/>
                <p14:nvPr/>
              </p14:nvContentPartPr>
              <p14:xfrm>
                <a:off x="6164113" y="4177427"/>
                <a:ext cx="207000" cy="127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CAF27E-5E35-EB91-54F9-A74B183B50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46473" y="4159427"/>
                  <a:ext cx="242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A0F2C7-CB3D-D238-0481-F9A40A549E5B}"/>
                    </a:ext>
                  </a:extLst>
                </p14:cNvPr>
                <p14:cNvContentPartPr/>
                <p14:nvPr/>
              </p14:nvContentPartPr>
              <p14:xfrm>
                <a:off x="6170953" y="4286867"/>
                <a:ext cx="215640" cy="171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A0F2C7-CB3D-D238-0481-F9A40A549E5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52953" y="4269227"/>
                  <a:ext cx="2512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7BCC50A-BA83-FDBE-6066-DECE638BF499}"/>
              </a:ext>
            </a:extLst>
          </p:cNvPr>
          <p:cNvGrpSpPr/>
          <p:nvPr/>
        </p:nvGrpSpPr>
        <p:grpSpPr>
          <a:xfrm>
            <a:off x="1007079" y="3739487"/>
            <a:ext cx="418680" cy="1393389"/>
            <a:chOff x="1025833" y="3743627"/>
            <a:chExt cx="418680" cy="14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90650D-31D0-E551-907A-DA35F85B67EE}"/>
                    </a:ext>
                  </a:extLst>
                </p14:cNvPr>
                <p14:cNvContentPartPr/>
                <p14:nvPr/>
              </p14:nvContentPartPr>
              <p14:xfrm>
                <a:off x="1090633" y="3760547"/>
                <a:ext cx="353880" cy="1419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90650D-31D0-E551-907A-DA35F85B67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2633" y="3742358"/>
                  <a:ext cx="389520" cy="1456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6C171C9-431D-6A84-E015-B33F7FDC7BC1}"/>
                    </a:ext>
                  </a:extLst>
                </p14:cNvPr>
                <p14:cNvContentPartPr/>
                <p14:nvPr/>
              </p14:nvContentPartPr>
              <p14:xfrm>
                <a:off x="1025833" y="3743627"/>
                <a:ext cx="78120" cy="279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6C171C9-431D-6A84-E015-B33F7FDC7B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193" y="3725053"/>
                  <a:ext cx="113760" cy="316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A9D1DB-7C49-B02B-1CC0-E2F4E789685A}"/>
                    </a:ext>
                  </a:extLst>
                </p14:cNvPr>
                <p14:cNvContentPartPr/>
                <p14:nvPr/>
              </p14:nvContentPartPr>
              <p14:xfrm>
                <a:off x="1103233" y="3787187"/>
                <a:ext cx="84960" cy="225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A9D1DB-7C49-B02B-1CC0-E2F4E78968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5593" y="3768623"/>
                  <a:ext cx="120600" cy="26175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5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FD2D9-C0B1-CA6B-3F27-D4FA67D3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EE5EC0-EEFB-0CBC-2A1B-8F55B650E675}"/>
              </a:ext>
            </a:extLst>
          </p:cNvPr>
          <p:cNvGrpSpPr/>
          <p:nvPr/>
        </p:nvGrpSpPr>
        <p:grpSpPr>
          <a:xfrm>
            <a:off x="5601327" y="1"/>
            <a:ext cx="6590673" cy="4409954"/>
            <a:chOff x="11633833" y="20897007"/>
            <a:chExt cx="8781344" cy="58757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34A8F5-F38B-F172-7FA0-9305F137371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123664" y="21378459"/>
              <a:ext cx="8291513" cy="5394325"/>
              <a:chOff x="7499" y="13307"/>
              <a:chExt cx="5223" cy="339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6267B2CA-5655-3B70-ACBE-C741586C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13307"/>
                <a:ext cx="5223" cy="3398"/>
              </a:xfrm>
              <a:custGeom>
                <a:avLst/>
                <a:gdLst>
                  <a:gd name="T0" fmla="*/ 3255 w 4616"/>
                  <a:gd name="T1" fmla="*/ 72 h 3003"/>
                  <a:gd name="T2" fmla="*/ 397 w 4616"/>
                  <a:gd name="T3" fmla="*/ 72 h 3003"/>
                  <a:gd name="T4" fmla="*/ 397 w 4616"/>
                  <a:gd name="T5" fmla="*/ 592 h 3003"/>
                  <a:gd name="T6" fmla="*/ 2476 w 4616"/>
                  <a:gd name="T7" fmla="*/ 852 h 3003"/>
                  <a:gd name="T8" fmla="*/ 2476 w 4616"/>
                  <a:gd name="T9" fmla="*/ 2151 h 3003"/>
                  <a:gd name="T10" fmla="*/ 397 w 4616"/>
                  <a:gd name="T11" fmla="*/ 2411 h 3003"/>
                  <a:gd name="T12" fmla="*/ 397 w 4616"/>
                  <a:gd name="T13" fmla="*/ 2930 h 3003"/>
                  <a:gd name="T14" fmla="*/ 3255 w 4616"/>
                  <a:gd name="T15" fmla="*/ 2930 h 3003"/>
                  <a:gd name="T16" fmla="*/ 4451 w 4616"/>
                  <a:gd name="T17" fmla="*/ 2411 h 3003"/>
                  <a:gd name="T18" fmla="*/ 4451 w 4616"/>
                  <a:gd name="T19" fmla="*/ 592 h 3003"/>
                  <a:gd name="T20" fmla="*/ 3255 w 4616"/>
                  <a:gd name="T21" fmla="*/ 72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16" h="3003">
                    <a:moveTo>
                      <a:pt x="3255" y="72"/>
                    </a:moveTo>
                    <a:cubicBezTo>
                      <a:pt x="2693" y="0"/>
                      <a:pt x="794" y="0"/>
                      <a:pt x="397" y="72"/>
                    </a:cubicBezTo>
                    <a:cubicBezTo>
                      <a:pt x="0" y="144"/>
                      <a:pt x="109" y="484"/>
                      <a:pt x="397" y="592"/>
                    </a:cubicBezTo>
                    <a:cubicBezTo>
                      <a:pt x="685" y="700"/>
                      <a:pt x="2187" y="635"/>
                      <a:pt x="2476" y="852"/>
                    </a:cubicBezTo>
                    <a:cubicBezTo>
                      <a:pt x="2764" y="1068"/>
                      <a:pt x="2764" y="1935"/>
                      <a:pt x="2476" y="2151"/>
                    </a:cubicBezTo>
                    <a:cubicBezTo>
                      <a:pt x="2187" y="2367"/>
                      <a:pt x="685" y="2303"/>
                      <a:pt x="397" y="2411"/>
                    </a:cubicBezTo>
                    <a:cubicBezTo>
                      <a:pt x="109" y="2519"/>
                      <a:pt x="0" y="2858"/>
                      <a:pt x="397" y="2930"/>
                    </a:cubicBezTo>
                    <a:cubicBezTo>
                      <a:pt x="794" y="3003"/>
                      <a:pt x="2693" y="3003"/>
                      <a:pt x="3255" y="2930"/>
                    </a:cubicBezTo>
                    <a:cubicBezTo>
                      <a:pt x="3818" y="2858"/>
                      <a:pt x="4285" y="2735"/>
                      <a:pt x="4451" y="2411"/>
                    </a:cubicBezTo>
                    <a:cubicBezTo>
                      <a:pt x="4616" y="2086"/>
                      <a:pt x="4616" y="916"/>
                      <a:pt x="4451" y="592"/>
                    </a:cubicBezTo>
                    <a:cubicBezTo>
                      <a:pt x="4285" y="267"/>
                      <a:pt x="3818" y="144"/>
                      <a:pt x="3255" y="72"/>
                    </a:cubicBezTo>
                    <a:close/>
                  </a:path>
                </a:pathLst>
              </a:custGeom>
              <a:solidFill>
                <a:srgbClr val="D2E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6E40E106-A13A-B7E1-9E28-0D0ADCE94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87B65DAD-246F-6AAA-AE97-5F4C4CEA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8F686021-F1A7-165D-E2EC-B2D1E9E20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8048448D-EE62-A28C-587B-790EF71C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830CEEB7-C167-4987-A2B8-92614E56E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554EFB95-3D72-4583-E061-180B8D7D5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4C1EBF89-211C-91D3-A1AF-A54AD7A3D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0D760655-AAC9-DAFA-1E69-6844B380A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934F7FEB-A4B8-F8E5-F5AE-1D84B473D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E848900D-3C37-E33F-1279-6BCA924CF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2AF9AFFC-2EFF-774E-D858-AF1CAE916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7637FFB9-4AE2-CB39-BFFC-A2449B160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2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FA432D6D-9813-8CC6-AED1-B0F72DDA5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0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A7CBE3B0-CC07-8F8B-02CF-1DCF19452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8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C6DBE8DC-41CC-F7D8-6BA6-85FB50E98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6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99E8C12F-5377-3CF0-881C-ADD3A5D29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9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58C5281F-5F0B-1462-171E-B78354512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4" y="14600"/>
                <a:ext cx="540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1811BD89-5DE0-24CD-DDAD-9D2A1B2B4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084060AA-C8DB-8FDF-5F2C-763EC8BA3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524B2C74-FE59-FA6A-488D-AFA2D7798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BC6A17B8-8A1D-5814-98C8-26D4129E9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E99688A3-FF4E-ADF3-FBAC-1D6F041BB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27E1924E-ABB0-35D2-99DF-F5E022E172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E2130A91-793F-99C5-7E6C-733ED3747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7C8FF3A8-0F59-A28A-4712-3B345F8E0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A46C35D4-DA12-3984-3D6B-1D05EF5087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26AA7FDB-A063-04F5-F5C2-C6C5AF848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BF601BE4-472D-34A6-21CC-20EAE8286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3719"/>
                <a:ext cx="539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0 w 477"/>
                  <a:gd name="T7" fmla="*/ 598 h 715"/>
                  <a:gd name="T8" fmla="*/ 111 w 477"/>
                  <a:gd name="T9" fmla="*/ 548 h 715"/>
                  <a:gd name="T10" fmla="*/ 121 w 477"/>
                  <a:gd name="T11" fmla="*/ 498 h 715"/>
                  <a:gd name="T12" fmla="*/ 163 w 477"/>
                  <a:gd name="T13" fmla="*/ 470 h 715"/>
                  <a:gd name="T14" fmla="*/ 205 w 477"/>
                  <a:gd name="T15" fmla="*/ 441 h 715"/>
                  <a:gd name="T16" fmla="*/ 216 w 477"/>
                  <a:gd name="T17" fmla="*/ 391 h 715"/>
                  <a:gd name="T18" fmla="*/ 226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3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0" y="598"/>
                    </a:cubicBezTo>
                    <a:cubicBezTo>
                      <a:pt x="110" y="584"/>
                      <a:pt x="110" y="566"/>
                      <a:pt x="111" y="548"/>
                    </a:cubicBezTo>
                    <a:cubicBezTo>
                      <a:pt x="111" y="530"/>
                      <a:pt x="112" y="513"/>
                      <a:pt x="121" y="498"/>
                    </a:cubicBezTo>
                    <a:cubicBezTo>
                      <a:pt x="131" y="484"/>
                      <a:pt x="147" y="477"/>
                      <a:pt x="163" y="470"/>
                    </a:cubicBezTo>
                    <a:cubicBezTo>
                      <a:pt x="180" y="462"/>
                      <a:pt x="196" y="455"/>
                      <a:pt x="205" y="441"/>
                    </a:cubicBezTo>
                    <a:cubicBezTo>
                      <a:pt x="215" y="427"/>
                      <a:pt x="215" y="409"/>
                      <a:pt x="216" y="391"/>
                    </a:cubicBezTo>
                    <a:cubicBezTo>
                      <a:pt x="216" y="373"/>
                      <a:pt x="217" y="355"/>
                      <a:pt x="226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6" y="163"/>
                      <a:pt x="373" y="155"/>
                    </a:cubicBezTo>
                    <a:cubicBezTo>
                      <a:pt x="390" y="148"/>
                      <a:pt x="405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A61B3EDA-DBD4-2B2B-82B7-C20915BBB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" y="13726"/>
                <a:ext cx="43" cy="795"/>
              </a:xfrm>
              <a:custGeom>
                <a:avLst/>
                <a:gdLst>
                  <a:gd name="T0" fmla="*/ 19 w 38"/>
                  <a:gd name="T1" fmla="*/ 703 h 703"/>
                  <a:gd name="T2" fmla="*/ 0 w 38"/>
                  <a:gd name="T3" fmla="*/ 644 h 703"/>
                  <a:gd name="T4" fmla="*/ 19 w 38"/>
                  <a:gd name="T5" fmla="*/ 597 h 703"/>
                  <a:gd name="T6" fmla="*/ 38 w 38"/>
                  <a:gd name="T7" fmla="*/ 549 h 703"/>
                  <a:gd name="T8" fmla="*/ 19 w 38"/>
                  <a:gd name="T9" fmla="*/ 502 h 703"/>
                  <a:gd name="T10" fmla="*/ 0 w 38"/>
                  <a:gd name="T11" fmla="*/ 455 h 703"/>
                  <a:gd name="T12" fmla="*/ 19 w 38"/>
                  <a:gd name="T13" fmla="*/ 408 h 703"/>
                  <a:gd name="T14" fmla="*/ 38 w 38"/>
                  <a:gd name="T15" fmla="*/ 360 h 703"/>
                  <a:gd name="T16" fmla="*/ 19 w 38"/>
                  <a:gd name="T17" fmla="*/ 313 h 703"/>
                  <a:gd name="T18" fmla="*/ 0 w 38"/>
                  <a:gd name="T19" fmla="*/ 266 h 703"/>
                  <a:gd name="T20" fmla="*/ 19 w 38"/>
                  <a:gd name="T21" fmla="*/ 219 h 703"/>
                  <a:gd name="T22" fmla="*/ 38 w 38"/>
                  <a:gd name="T23" fmla="*/ 171 h 703"/>
                  <a:gd name="T24" fmla="*/ 19 w 38"/>
                  <a:gd name="T25" fmla="*/ 124 h 703"/>
                  <a:gd name="T26" fmla="*/ 0 w 38"/>
                  <a:gd name="T27" fmla="*/ 77 h 703"/>
                  <a:gd name="T28" fmla="*/ 19 w 38"/>
                  <a:gd name="T29" fmla="*/ 18 h 703"/>
                  <a:gd name="T30" fmla="*/ 19 w 38"/>
                  <a:gd name="T3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3">
                    <a:moveTo>
                      <a:pt x="19" y="703"/>
                    </a:moveTo>
                    <a:cubicBezTo>
                      <a:pt x="19" y="679"/>
                      <a:pt x="0" y="667"/>
                      <a:pt x="0" y="644"/>
                    </a:cubicBezTo>
                    <a:cubicBezTo>
                      <a:pt x="0" y="627"/>
                      <a:pt x="9" y="612"/>
                      <a:pt x="19" y="597"/>
                    </a:cubicBezTo>
                    <a:cubicBezTo>
                      <a:pt x="29" y="581"/>
                      <a:pt x="38" y="566"/>
                      <a:pt x="38" y="549"/>
                    </a:cubicBezTo>
                    <a:cubicBezTo>
                      <a:pt x="38" y="532"/>
                      <a:pt x="29" y="517"/>
                      <a:pt x="19" y="502"/>
                    </a:cubicBezTo>
                    <a:cubicBezTo>
                      <a:pt x="9" y="487"/>
                      <a:pt x="0" y="472"/>
                      <a:pt x="0" y="455"/>
                    </a:cubicBezTo>
                    <a:cubicBezTo>
                      <a:pt x="0" y="438"/>
                      <a:pt x="9" y="423"/>
                      <a:pt x="19" y="408"/>
                    </a:cubicBezTo>
                    <a:cubicBezTo>
                      <a:pt x="29" y="392"/>
                      <a:pt x="38" y="377"/>
                      <a:pt x="38" y="360"/>
                    </a:cubicBezTo>
                    <a:cubicBezTo>
                      <a:pt x="38" y="343"/>
                      <a:pt x="29" y="328"/>
                      <a:pt x="19" y="313"/>
                    </a:cubicBezTo>
                    <a:cubicBezTo>
                      <a:pt x="9" y="298"/>
                      <a:pt x="0" y="283"/>
                      <a:pt x="0" y="266"/>
                    </a:cubicBezTo>
                    <a:cubicBezTo>
                      <a:pt x="0" y="249"/>
                      <a:pt x="9" y="234"/>
                      <a:pt x="19" y="219"/>
                    </a:cubicBezTo>
                    <a:cubicBezTo>
                      <a:pt x="29" y="203"/>
                      <a:pt x="38" y="188"/>
                      <a:pt x="38" y="171"/>
                    </a:cubicBezTo>
                    <a:cubicBezTo>
                      <a:pt x="38" y="154"/>
                      <a:pt x="29" y="139"/>
                      <a:pt x="19" y="124"/>
                    </a:cubicBezTo>
                    <a:cubicBezTo>
                      <a:pt x="9" y="109"/>
                      <a:pt x="0" y="94"/>
                      <a:pt x="0" y="77"/>
                    </a:cubicBezTo>
                    <a:cubicBezTo>
                      <a:pt x="0" y="53"/>
                      <a:pt x="19" y="41"/>
                      <a:pt x="19" y="18"/>
                    </a:cubicBezTo>
                    <a:lnTo>
                      <a:pt x="19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5A89699B-867F-D653-B88E-1E8DB07E6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" y="13719"/>
                <a:ext cx="539" cy="809"/>
              </a:xfrm>
              <a:custGeom>
                <a:avLst/>
                <a:gdLst>
                  <a:gd name="T0" fmla="*/ 477 w 477"/>
                  <a:gd name="T1" fmla="*/ 715 h 715"/>
                  <a:gd name="T2" fmla="*/ 429 w 477"/>
                  <a:gd name="T3" fmla="*/ 677 h 715"/>
                  <a:gd name="T4" fmla="*/ 418 w 477"/>
                  <a:gd name="T5" fmla="*/ 627 h 715"/>
                  <a:gd name="T6" fmla="*/ 408 w 477"/>
                  <a:gd name="T7" fmla="*/ 577 h 715"/>
                  <a:gd name="T8" fmla="*/ 366 w 477"/>
                  <a:gd name="T9" fmla="*/ 548 h 715"/>
                  <a:gd name="T10" fmla="*/ 324 w 477"/>
                  <a:gd name="T11" fmla="*/ 519 h 715"/>
                  <a:gd name="T12" fmla="*/ 314 w 477"/>
                  <a:gd name="T13" fmla="*/ 470 h 715"/>
                  <a:gd name="T14" fmla="*/ 303 w 477"/>
                  <a:gd name="T15" fmla="*/ 420 h 715"/>
                  <a:gd name="T16" fmla="*/ 261 w 477"/>
                  <a:gd name="T17" fmla="*/ 391 h 715"/>
                  <a:gd name="T18" fmla="*/ 219 w 477"/>
                  <a:gd name="T19" fmla="*/ 362 h 715"/>
                  <a:gd name="T20" fmla="*/ 209 w 477"/>
                  <a:gd name="T21" fmla="*/ 312 h 715"/>
                  <a:gd name="T22" fmla="*/ 198 w 477"/>
                  <a:gd name="T23" fmla="*/ 263 h 715"/>
                  <a:gd name="T24" fmla="*/ 156 w 477"/>
                  <a:gd name="T25" fmla="*/ 234 h 715"/>
                  <a:gd name="T26" fmla="*/ 114 w 477"/>
                  <a:gd name="T27" fmla="*/ 205 h 715"/>
                  <a:gd name="T28" fmla="*/ 104 w 477"/>
                  <a:gd name="T29" fmla="*/ 155 h 715"/>
                  <a:gd name="T30" fmla="*/ 93 w 477"/>
                  <a:gd name="T31" fmla="*/ 105 h 715"/>
                  <a:gd name="T32" fmla="*/ 45 w 477"/>
                  <a:gd name="T33" fmla="*/ 67 h 715"/>
                  <a:gd name="T34" fmla="*/ 0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477" y="715"/>
                    </a:moveTo>
                    <a:cubicBezTo>
                      <a:pt x="464" y="696"/>
                      <a:pt x="442" y="696"/>
                      <a:pt x="429" y="677"/>
                    </a:cubicBezTo>
                    <a:cubicBezTo>
                      <a:pt x="419" y="662"/>
                      <a:pt x="419" y="645"/>
                      <a:pt x="418" y="627"/>
                    </a:cubicBezTo>
                    <a:cubicBezTo>
                      <a:pt x="418" y="609"/>
                      <a:pt x="417" y="591"/>
                      <a:pt x="408" y="577"/>
                    </a:cubicBezTo>
                    <a:cubicBezTo>
                      <a:pt x="398" y="563"/>
                      <a:pt x="383" y="556"/>
                      <a:pt x="366" y="548"/>
                    </a:cubicBezTo>
                    <a:cubicBezTo>
                      <a:pt x="349" y="541"/>
                      <a:pt x="334" y="534"/>
                      <a:pt x="324" y="519"/>
                    </a:cubicBezTo>
                    <a:cubicBezTo>
                      <a:pt x="315" y="505"/>
                      <a:pt x="314" y="488"/>
                      <a:pt x="314" y="470"/>
                    </a:cubicBezTo>
                    <a:cubicBezTo>
                      <a:pt x="313" y="451"/>
                      <a:pt x="313" y="434"/>
                      <a:pt x="303" y="420"/>
                    </a:cubicBezTo>
                    <a:cubicBezTo>
                      <a:pt x="294" y="406"/>
                      <a:pt x="278" y="398"/>
                      <a:pt x="261" y="391"/>
                    </a:cubicBezTo>
                    <a:cubicBezTo>
                      <a:pt x="245" y="384"/>
                      <a:pt x="229" y="376"/>
                      <a:pt x="219" y="362"/>
                    </a:cubicBezTo>
                    <a:cubicBezTo>
                      <a:pt x="210" y="348"/>
                      <a:pt x="209" y="331"/>
                      <a:pt x="209" y="312"/>
                    </a:cubicBezTo>
                    <a:cubicBezTo>
                      <a:pt x="208" y="294"/>
                      <a:pt x="208" y="277"/>
                      <a:pt x="198" y="263"/>
                    </a:cubicBezTo>
                    <a:cubicBezTo>
                      <a:pt x="189" y="248"/>
                      <a:pt x="173" y="241"/>
                      <a:pt x="156" y="234"/>
                    </a:cubicBezTo>
                    <a:cubicBezTo>
                      <a:pt x="140" y="226"/>
                      <a:pt x="124" y="219"/>
                      <a:pt x="114" y="205"/>
                    </a:cubicBezTo>
                    <a:cubicBezTo>
                      <a:pt x="105" y="191"/>
                      <a:pt x="104" y="173"/>
                      <a:pt x="104" y="155"/>
                    </a:cubicBezTo>
                    <a:cubicBezTo>
                      <a:pt x="103" y="137"/>
                      <a:pt x="103" y="120"/>
                      <a:pt x="93" y="105"/>
                    </a:cubicBezTo>
                    <a:cubicBezTo>
                      <a:pt x="80" y="86"/>
                      <a:pt x="58" y="86"/>
                      <a:pt x="45" y="67"/>
                    </a:cubicBez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9AD26F43-944C-186B-BEB6-D1286D963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" y="13723"/>
                <a:ext cx="274" cy="801"/>
              </a:xfrm>
              <a:custGeom>
                <a:avLst/>
                <a:gdLst>
                  <a:gd name="T0" fmla="*/ 7 w 242"/>
                  <a:gd name="T1" fmla="*/ 707 h 707"/>
                  <a:gd name="T2" fmla="*/ 8 w 242"/>
                  <a:gd name="T3" fmla="*/ 645 h 707"/>
                  <a:gd name="T4" fmla="*/ 41 w 242"/>
                  <a:gd name="T5" fmla="*/ 606 h 707"/>
                  <a:gd name="T6" fmla="*/ 73 w 242"/>
                  <a:gd name="T7" fmla="*/ 567 h 707"/>
                  <a:gd name="T8" fmla="*/ 70 w 242"/>
                  <a:gd name="T9" fmla="*/ 516 h 707"/>
                  <a:gd name="T10" fmla="*/ 67 w 242"/>
                  <a:gd name="T11" fmla="*/ 466 h 707"/>
                  <a:gd name="T12" fmla="*/ 100 w 242"/>
                  <a:gd name="T13" fmla="*/ 427 h 707"/>
                  <a:gd name="T14" fmla="*/ 133 w 242"/>
                  <a:gd name="T15" fmla="*/ 388 h 707"/>
                  <a:gd name="T16" fmla="*/ 130 w 242"/>
                  <a:gd name="T17" fmla="*/ 337 h 707"/>
                  <a:gd name="T18" fmla="*/ 127 w 242"/>
                  <a:gd name="T19" fmla="*/ 286 h 707"/>
                  <a:gd name="T20" fmla="*/ 160 w 242"/>
                  <a:gd name="T21" fmla="*/ 247 h 707"/>
                  <a:gd name="T22" fmla="*/ 193 w 242"/>
                  <a:gd name="T23" fmla="*/ 209 h 707"/>
                  <a:gd name="T24" fmla="*/ 190 w 242"/>
                  <a:gd name="T25" fmla="*/ 158 h 707"/>
                  <a:gd name="T26" fmla="*/ 187 w 242"/>
                  <a:gd name="T27" fmla="*/ 107 h 707"/>
                  <a:gd name="T28" fmla="*/ 224 w 242"/>
                  <a:gd name="T29" fmla="*/ 57 h 707"/>
                  <a:gd name="T30" fmla="*/ 242 w 242"/>
                  <a:gd name="T31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707">
                    <a:moveTo>
                      <a:pt x="7" y="707"/>
                    </a:moveTo>
                    <a:cubicBezTo>
                      <a:pt x="14" y="684"/>
                      <a:pt x="0" y="667"/>
                      <a:pt x="8" y="645"/>
                    </a:cubicBezTo>
                    <a:cubicBezTo>
                      <a:pt x="13" y="629"/>
                      <a:pt x="26" y="618"/>
                      <a:pt x="41" y="606"/>
                    </a:cubicBezTo>
                    <a:cubicBezTo>
                      <a:pt x="55" y="594"/>
                      <a:pt x="68" y="583"/>
                      <a:pt x="73" y="567"/>
                    </a:cubicBezTo>
                    <a:cubicBezTo>
                      <a:pt x="79" y="551"/>
                      <a:pt x="75" y="534"/>
                      <a:pt x="70" y="516"/>
                    </a:cubicBezTo>
                    <a:cubicBezTo>
                      <a:pt x="66" y="499"/>
                      <a:pt x="62" y="482"/>
                      <a:pt x="67" y="466"/>
                    </a:cubicBezTo>
                    <a:cubicBezTo>
                      <a:pt x="73" y="449"/>
                      <a:pt x="86" y="438"/>
                      <a:pt x="100" y="427"/>
                    </a:cubicBezTo>
                    <a:cubicBezTo>
                      <a:pt x="114" y="415"/>
                      <a:pt x="128" y="404"/>
                      <a:pt x="133" y="388"/>
                    </a:cubicBezTo>
                    <a:cubicBezTo>
                      <a:pt x="139" y="372"/>
                      <a:pt x="134" y="355"/>
                      <a:pt x="130" y="337"/>
                    </a:cubicBezTo>
                    <a:cubicBezTo>
                      <a:pt x="126" y="319"/>
                      <a:pt x="122" y="302"/>
                      <a:pt x="127" y="286"/>
                    </a:cubicBezTo>
                    <a:cubicBezTo>
                      <a:pt x="133" y="270"/>
                      <a:pt x="146" y="259"/>
                      <a:pt x="160" y="247"/>
                    </a:cubicBezTo>
                    <a:cubicBezTo>
                      <a:pt x="174" y="236"/>
                      <a:pt x="187" y="225"/>
                      <a:pt x="193" y="209"/>
                    </a:cubicBezTo>
                    <a:cubicBezTo>
                      <a:pt x="198" y="192"/>
                      <a:pt x="194" y="175"/>
                      <a:pt x="190" y="158"/>
                    </a:cubicBezTo>
                    <a:cubicBezTo>
                      <a:pt x="186" y="140"/>
                      <a:pt x="182" y="123"/>
                      <a:pt x="187" y="107"/>
                    </a:cubicBezTo>
                    <a:cubicBezTo>
                      <a:pt x="194" y="85"/>
                      <a:pt x="216" y="79"/>
                      <a:pt x="224" y="57"/>
                    </a:cubicBezTo>
                    <a:lnTo>
                      <a:pt x="242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3" name="Freeform 53">
                <a:extLst>
                  <a:ext uri="{FF2B5EF4-FFF2-40B4-BE49-F238E27FC236}">
                    <a16:creationId xmlns:a16="http://schemas.microsoft.com/office/drawing/2014/main" id="{101D4486-8C56-7228-CAD0-3A108EE7C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2" y="13719"/>
                <a:ext cx="540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1 w 477"/>
                  <a:gd name="T7" fmla="*/ 598 h 715"/>
                  <a:gd name="T8" fmla="*/ 111 w 477"/>
                  <a:gd name="T9" fmla="*/ 548 h 715"/>
                  <a:gd name="T10" fmla="*/ 122 w 477"/>
                  <a:gd name="T11" fmla="*/ 498 h 715"/>
                  <a:gd name="T12" fmla="*/ 164 w 477"/>
                  <a:gd name="T13" fmla="*/ 470 h 715"/>
                  <a:gd name="T14" fmla="*/ 206 w 477"/>
                  <a:gd name="T15" fmla="*/ 441 h 715"/>
                  <a:gd name="T16" fmla="*/ 216 w 477"/>
                  <a:gd name="T17" fmla="*/ 391 h 715"/>
                  <a:gd name="T18" fmla="*/ 227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4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1" y="598"/>
                    </a:cubicBezTo>
                    <a:cubicBezTo>
                      <a:pt x="110" y="584"/>
                      <a:pt x="111" y="566"/>
                      <a:pt x="111" y="548"/>
                    </a:cubicBezTo>
                    <a:cubicBezTo>
                      <a:pt x="112" y="530"/>
                      <a:pt x="112" y="513"/>
                      <a:pt x="122" y="498"/>
                    </a:cubicBezTo>
                    <a:cubicBezTo>
                      <a:pt x="131" y="484"/>
                      <a:pt x="147" y="477"/>
                      <a:pt x="164" y="470"/>
                    </a:cubicBezTo>
                    <a:cubicBezTo>
                      <a:pt x="180" y="462"/>
                      <a:pt x="196" y="455"/>
                      <a:pt x="206" y="441"/>
                    </a:cubicBezTo>
                    <a:cubicBezTo>
                      <a:pt x="215" y="427"/>
                      <a:pt x="216" y="409"/>
                      <a:pt x="216" y="391"/>
                    </a:cubicBezTo>
                    <a:cubicBezTo>
                      <a:pt x="217" y="373"/>
                      <a:pt x="217" y="355"/>
                      <a:pt x="227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7" y="163"/>
                      <a:pt x="373" y="155"/>
                    </a:cubicBezTo>
                    <a:cubicBezTo>
                      <a:pt x="390" y="148"/>
                      <a:pt x="406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4" name="Freeform 54">
                <a:extLst>
                  <a:ext uri="{FF2B5EF4-FFF2-40B4-BE49-F238E27FC236}">
                    <a16:creationId xmlns:a16="http://schemas.microsoft.com/office/drawing/2014/main" id="{6147EE7A-D08B-14E0-EEA9-48A9AF59D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3713"/>
                <a:ext cx="821" cy="821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50 h 725"/>
                  <a:gd name="T18" fmla="*/ 296 w 726"/>
                  <a:gd name="T19" fmla="*/ 403 h 725"/>
                  <a:gd name="T20" fmla="*/ 343 w 726"/>
                  <a:gd name="T21" fmla="*/ 383 h 725"/>
                  <a:gd name="T22" fmla="*/ 390 w 726"/>
                  <a:gd name="T23" fmla="*/ 363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7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8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50"/>
                    </a:cubicBezTo>
                    <a:cubicBezTo>
                      <a:pt x="280" y="432"/>
                      <a:pt x="284" y="415"/>
                      <a:pt x="296" y="403"/>
                    </a:cubicBezTo>
                    <a:cubicBezTo>
                      <a:pt x="308" y="391"/>
                      <a:pt x="325" y="387"/>
                      <a:pt x="343" y="383"/>
                    </a:cubicBezTo>
                    <a:cubicBezTo>
                      <a:pt x="361" y="379"/>
                      <a:pt x="378" y="375"/>
                      <a:pt x="390" y="363"/>
                    </a:cubicBezTo>
                    <a:cubicBezTo>
                      <a:pt x="402" y="351"/>
                      <a:pt x="406" y="334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5"/>
                      <a:pt x="551" y="148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9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BC5CBB11-095A-40D9-DA02-0ECDC2AA9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6" y="13702"/>
                <a:ext cx="1685" cy="843"/>
              </a:xfrm>
              <a:custGeom>
                <a:avLst/>
                <a:gdLst>
                  <a:gd name="T0" fmla="*/ 0 w 1490"/>
                  <a:gd name="T1" fmla="*/ 745 h 745"/>
                  <a:gd name="T2" fmla="*/ 44 w 1490"/>
                  <a:gd name="T3" fmla="*/ 702 h 745"/>
                  <a:gd name="T4" fmla="*/ 95 w 1490"/>
                  <a:gd name="T5" fmla="*/ 698 h 745"/>
                  <a:gd name="T6" fmla="*/ 145 w 1490"/>
                  <a:gd name="T7" fmla="*/ 693 h 745"/>
                  <a:gd name="T8" fmla="*/ 179 w 1490"/>
                  <a:gd name="T9" fmla="*/ 655 h 745"/>
                  <a:gd name="T10" fmla="*/ 213 w 1490"/>
                  <a:gd name="T11" fmla="*/ 617 h 745"/>
                  <a:gd name="T12" fmla="*/ 264 w 1490"/>
                  <a:gd name="T13" fmla="*/ 613 h 745"/>
                  <a:gd name="T14" fmla="*/ 314 w 1490"/>
                  <a:gd name="T15" fmla="*/ 609 h 745"/>
                  <a:gd name="T16" fmla="*/ 348 w 1490"/>
                  <a:gd name="T17" fmla="*/ 571 h 745"/>
                  <a:gd name="T18" fmla="*/ 382 w 1490"/>
                  <a:gd name="T19" fmla="*/ 533 h 745"/>
                  <a:gd name="T20" fmla="*/ 433 w 1490"/>
                  <a:gd name="T21" fmla="*/ 529 h 745"/>
                  <a:gd name="T22" fmla="*/ 484 w 1490"/>
                  <a:gd name="T23" fmla="*/ 524 h 745"/>
                  <a:gd name="T24" fmla="*/ 517 w 1490"/>
                  <a:gd name="T25" fmla="*/ 486 h 745"/>
                  <a:gd name="T26" fmla="*/ 551 w 1490"/>
                  <a:gd name="T27" fmla="*/ 448 h 745"/>
                  <a:gd name="T28" fmla="*/ 602 w 1490"/>
                  <a:gd name="T29" fmla="*/ 444 h 745"/>
                  <a:gd name="T30" fmla="*/ 653 w 1490"/>
                  <a:gd name="T31" fmla="*/ 440 h 745"/>
                  <a:gd name="T32" fmla="*/ 686 w 1490"/>
                  <a:gd name="T33" fmla="*/ 402 h 745"/>
                  <a:gd name="T34" fmla="*/ 720 w 1490"/>
                  <a:gd name="T35" fmla="*/ 364 h 745"/>
                  <a:gd name="T36" fmla="*/ 771 w 1490"/>
                  <a:gd name="T37" fmla="*/ 360 h 745"/>
                  <a:gd name="T38" fmla="*/ 822 w 1490"/>
                  <a:gd name="T39" fmla="*/ 355 h 745"/>
                  <a:gd name="T40" fmla="*/ 855 w 1490"/>
                  <a:gd name="T41" fmla="*/ 317 h 745"/>
                  <a:gd name="T42" fmla="*/ 889 w 1490"/>
                  <a:gd name="T43" fmla="*/ 279 h 745"/>
                  <a:gd name="T44" fmla="*/ 940 w 1490"/>
                  <a:gd name="T45" fmla="*/ 275 h 745"/>
                  <a:gd name="T46" fmla="*/ 991 w 1490"/>
                  <a:gd name="T47" fmla="*/ 271 h 745"/>
                  <a:gd name="T48" fmla="*/ 1024 w 1490"/>
                  <a:gd name="T49" fmla="*/ 233 h 745"/>
                  <a:gd name="T50" fmla="*/ 1058 w 1490"/>
                  <a:gd name="T51" fmla="*/ 195 h 745"/>
                  <a:gd name="T52" fmla="*/ 1109 w 1490"/>
                  <a:gd name="T53" fmla="*/ 191 h 745"/>
                  <a:gd name="T54" fmla="*/ 1160 w 1490"/>
                  <a:gd name="T55" fmla="*/ 186 h 745"/>
                  <a:gd name="T56" fmla="*/ 1193 w 1490"/>
                  <a:gd name="T57" fmla="*/ 148 h 745"/>
                  <a:gd name="T58" fmla="*/ 1227 w 1490"/>
                  <a:gd name="T59" fmla="*/ 110 h 745"/>
                  <a:gd name="T60" fmla="*/ 1278 w 1490"/>
                  <a:gd name="T61" fmla="*/ 106 h 745"/>
                  <a:gd name="T62" fmla="*/ 1329 w 1490"/>
                  <a:gd name="T63" fmla="*/ 102 h 745"/>
                  <a:gd name="T64" fmla="*/ 1362 w 1490"/>
                  <a:gd name="T65" fmla="*/ 64 h 745"/>
                  <a:gd name="T66" fmla="*/ 1396 w 1490"/>
                  <a:gd name="T67" fmla="*/ 26 h 745"/>
                  <a:gd name="T68" fmla="*/ 1457 w 1490"/>
                  <a:gd name="T69" fmla="*/ 16 h 745"/>
                  <a:gd name="T70" fmla="*/ 1490 w 1490"/>
                  <a:gd name="T7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90" h="745">
                    <a:moveTo>
                      <a:pt x="0" y="745"/>
                    </a:moveTo>
                    <a:cubicBezTo>
                      <a:pt x="21" y="735"/>
                      <a:pt x="23" y="712"/>
                      <a:pt x="44" y="702"/>
                    </a:cubicBezTo>
                    <a:cubicBezTo>
                      <a:pt x="59" y="694"/>
                      <a:pt x="77" y="696"/>
                      <a:pt x="95" y="698"/>
                    </a:cubicBezTo>
                    <a:cubicBezTo>
                      <a:pt x="113" y="699"/>
                      <a:pt x="130" y="701"/>
                      <a:pt x="145" y="693"/>
                    </a:cubicBezTo>
                    <a:cubicBezTo>
                      <a:pt x="161" y="686"/>
                      <a:pt x="170" y="671"/>
                      <a:pt x="179" y="655"/>
                    </a:cubicBezTo>
                    <a:cubicBezTo>
                      <a:pt x="189" y="640"/>
                      <a:pt x="198" y="625"/>
                      <a:pt x="213" y="617"/>
                    </a:cubicBezTo>
                    <a:cubicBezTo>
                      <a:pt x="228" y="610"/>
                      <a:pt x="246" y="611"/>
                      <a:pt x="264" y="613"/>
                    </a:cubicBezTo>
                    <a:cubicBezTo>
                      <a:pt x="282" y="615"/>
                      <a:pt x="299" y="617"/>
                      <a:pt x="314" y="609"/>
                    </a:cubicBezTo>
                    <a:cubicBezTo>
                      <a:pt x="330" y="601"/>
                      <a:pt x="339" y="586"/>
                      <a:pt x="348" y="571"/>
                    </a:cubicBezTo>
                    <a:cubicBezTo>
                      <a:pt x="358" y="555"/>
                      <a:pt x="367" y="540"/>
                      <a:pt x="382" y="533"/>
                    </a:cubicBezTo>
                    <a:cubicBezTo>
                      <a:pt x="397" y="525"/>
                      <a:pt x="415" y="527"/>
                      <a:pt x="433" y="529"/>
                    </a:cubicBezTo>
                    <a:cubicBezTo>
                      <a:pt x="451" y="530"/>
                      <a:pt x="468" y="532"/>
                      <a:pt x="484" y="524"/>
                    </a:cubicBezTo>
                    <a:cubicBezTo>
                      <a:pt x="499" y="517"/>
                      <a:pt x="508" y="502"/>
                      <a:pt x="517" y="486"/>
                    </a:cubicBezTo>
                    <a:cubicBezTo>
                      <a:pt x="527" y="471"/>
                      <a:pt x="536" y="456"/>
                      <a:pt x="551" y="448"/>
                    </a:cubicBezTo>
                    <a:cubicBezTo>
                      <a:pt x="566" y="441"/>
                      <a:pt x="584" y="442"/>
                      <a:pt x="602" y="444"/>
                    </a:cubicBezTo>
                    <a:cubicBezTo>
                      <a:pt x="620" y="446"/>
                      <a:pt x="637" y="448"/>
                      <a:pt x="653" y="440"/>
                    </a:cubicBezTo>
                    <a:cubicBezTo>
                      <a:pt x="668" y="432"/>
                      <a:pt x="677" y="417"/>
                      <a:pt x="686" y="402"/>
                    </a:cubicBezTo>
                    <a:cubicBezTo>
                      <a:pt x="696" y="386"/>
                      <a:pt x="705" y="371"/>
                      <a:pt x="720" y="364"/>
                    </a:cubicBezTo>
                    <a:cubicBezTo>
                      <a:pt x="735" y="356"/>
                      <a:pt x="753" y="358"/>
                      <a:pt x="771" y="360"/>
                    </a:cubicBezTo>
                    <a:cubicBezTo>
                      <a:pt x="789" y="361"/>
                      <a:pt x="806" y="363"/>
                      <a:pt x="822" y="355"/>
                    </a:cubicBezTo>
                    <a:cubicBezTo>
                      <a:pt x="837" y="348"/>
                      <a:pt x="846" y="333"/>
                      <a:pt x="855" y="317"/>
                    </a:cubicBezTo>
                    <a:cubicBezTo>
                      <a:pt x="865" y="302"/>
                      <a:pt x="874" y="287"/>
                      <a:pt x="889" y="279"/>
                    </a:cubicBezTo>
                    <a:cubicBezTo>
                      <a:pt x="904" y="272"/>
                      <a:pt x="922" y="273"/>
                      <a:pt x="940" y="275"/>
                    </a:cubicBezTo>
                    <a:cubicBezTo>
                      <a:pt x="958" y="277"/>
                      <a:pt x="975" y="278"/>
                      <a:pt x="991" y="271"/>
                    </a:cubicBezTo>
                    <a:cubicBezTo>
                      <a:pt x="1006" y="263"/>
                      <a:pt x="1015" y="248"/>
                      <a:pt x="1024" y="233"/>
                    </a:cubicBezTo>
                    <a:cubicBezTo>
                      <a:pt x="1034" y="217"/>
                      <a:pt x="1043" y="202"/>
                      <a:pt x="1058" y="195"/>
                    </a:cubicBezTo>
                    <a:cubicBezTo>
                      <a:pt x="1073" y="187"/>
                      <a:pt x="1091" y="189"/>
                      <a:pt x="1109" y="191"/>
                    </a:cubicBezTo>
                    <a:cubicBezTo>
                      <a:pt x="1127" y="192"/>
                      <a:pt x="1144" y="194"/>
                      <a:pt x="1160" y="186"/>
                    </a:cubicBezTo>
                    <a:cubicBezTo>
                      <a:pt x="1175" y="179"/>
                      <a:pt x="1184" y="164"/>
                      <a:pt x="1193" y="148"/>
                    </a:cubicBezTo>
                    <a:cubicBezTo>
                      <a:pt x="1203" y="133"/>
                      <a:pt x="1212" y="118"/>
                      <a:pt x="1227" y="110"/>
                    </a:cubicBezTo>
                    <a:cubicBezTo>
                      <a:pt x="1242" y="103"/>
                      <a:pt x="1260" y="104"/>
                      <a:pt x="1278" y="106"/>
                    </a:cubicBezTo>
                    <a:cubicBezTo>
                      <a:pt x="1296" y="108"/>
                      <a:pt x="1313" y="109"/>
                      <a:pt x="1329" y="102"/>
                    </a:cubicBezTo>
                    <a:cubicBezTo>
                      <a:pt x="1344" y="94"/>
                      <a:pt x="1353" y="79"/>
                      <a:pt x="1362" y="64"/>
                    </a:cubicBezTo>
                    <a:cubicBezTo>
                      <a:pt x="1372" y="48"/>
                      <a:pt x="1381" y="33"/>
                      <a:pt x="1396" y="26"/>
                    </a:cubicBezTo>
                    <a:cubicBezTo>
                      <a:pt x="1417" y="15"/>
                      <a:pt x="1436" y="27"/>
                      <a:pt x="1457" y="16"/>
                    </a:cubicBezTo>
                    <a:lnTo>
                      <a:pt x="149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61B4FBF0-2CFE-3CCF-560A-C1EC46EF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5483"/>
                <a:ext cx="539" cy="810"/>
              </a:xfrm>
              <a:custGeom>
                <a:avLst/>
                <a:gdLst>
                  <a:gd name="T0" fmla="*/ 0 w 477"/>
                  <a:gd name="T1" fmla="*/ 0 h 716"/>
                  <a:gd name="T2" fmla="*/ 48 w 477"/>
                  <a:gd name="T3" fmla="*/ 39 h 716"/>
                  <a:gd name="T4" fmla="*/ 59 w 477"/>
                  <a:gd name="T5" fmla="*/ 89 h 716"/>
                  <a:gd name="T6" fmla="*/ 69 w 477"/>
                  <a:gd name="T7" fmla="*/ 138 h 716"/>
                  <a:gd name="T8" fmla="*/ 111 w 477"/>
                  <a:gd name="T9" fmla="*/ 167 h 716"/>
                  <a:gd name="T10" fmla="*/ 153 w 477"/>
                  <a:gd name="T11" fmla="*/ 196 h 716"/>
                  <a:gd name="T12" fmla="*/ 163 w 477"/>
                  <a:gd name="T13" fmla="*/ 246 h 716"/>
                  <a:gd name="T14" fmla="*/ 174 w 477"/>
                  <a:gd name="T15" fmla="*/ 296 h 716"/>
                  <a:gd name="T16" fmla="*/ 216 w 477"/>
                  <a:gd name="T17" fmla="*/ 324 h 716"/>
                  <a:gd name="T18" fmla="*/ 258 w 477"/>
                  <a:gd name="T19" fmla="*/ 353 h 716"/>
                  <a:gd name="T20" fmla="*/ 268 w 477"/>
                  <a:gd name="T21" fmla="*/ 403 h 716"/>
                  <a:gd name="T22" fmla="*/ 279 w 477"/>
                  <a:gd name="T23" fmla="*/ 453 h 716"/>
                  <a:gd name="T24" fmla="*/ 321 w 477"/>
                  <a:gd name="T25" fmla="*/ 482 h 716"/>
                  <a:gd name="T26" fmla="*/ 362 w 477"/>
                  <a:gd name="T27" fmla="*/ 510 h 716"/>
                  <a:gd name="T28" fmla="*/ 373 w 477"/>
                  <a:gd name="T29" fmla="*/ 560 h 716"/>
                  <a:gd name="T30" fmla="*/ 383 w 477"/>
                  <a:gd name="T31" fmla="*/ 610 h 716"/>
                  <a:gd name="T32" fmla="*/ 432 w 477"/>
                  <a:gd name="T33" fmla="*/ 649 h 716"/>
                  <a:gd name="T34" fmla="*/ 477 w 477"/>
                  <a:gd name="T3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6">
                    <a:moveTo>
                      <a:pt x="0" y="0"/>
                    </a:moveTo>
                    <a:cubicBezTo>
                      <a:pt x="13" y="20"/>
                      <a:pt x="35" y="19"/>
                      <a:pt x="48" y="39"/>
                    </a:cubicBezTo>
                    <a:cubicBezTo>
                      <a:pt x="58" y="53"/>
                      <a:pt x="58" y="70"/>
                      <a:pt x="59" y="89"/>
                    </a:cubicBezTo>
                    <a:cubicBezTo>
                      <a:pt x="59" y="107"/>
                      <a:pt x="60" y="124"/>
                      <a:pt x="69" y="138"/>
                    </a:cubicBezTo>
                    <a:cubicBezTo>
                      <a:pt x="78" y="153"/>
                      <a:pt x="94" y="160"/>
                      <a:pt x="111" y="167"/>
                    </a:cubicBezTo>
                    <a:cubicBezTo>
                      <a:pt x="128" y="175"/>
                      <a:pt x="143" y="182"/>
                      <a:pt x="153" y="196"/>
                    </a:cubicBezTo>
                    <a:cubicBezTo>
                      <a:pt x="162" y="210"/>
                      <a:pt x="163" y="228"/>
                      <a:pt x="163" y="246"/>
                    </a:cubicBezTo>
                    <a:cubicBezTo>
                      <a:pt x="164" y="264"/>
                      <a:pt x="164" y="281"/>
                      <a:pt x="174" y="296"/>
                    </a:cubicBezTo>
                    <a:cubicBezTo>
                      <a:pt x="183" y="310"/>
                      <a:pt x="199" y="317"/>
                      <a:pt x="216" y="324"/>
                    </a:cubicBezTo>
                    <a:cubicBezTo>
                      <a:pt x="232" y="332"/>
                      <a:pt x="248" y="339"/>
                      <a:pt x="258" y="353"/>
                    </a:cubicBezTo>
                    <a:cubicBezTo>
                      <a:pt x="267" y="367"/>
                      <a:pt x="268" y="385"/>
                      <a:pt x="268" y="403"/>
                    </a:cubicBezTo>
                    <a:cubicBezTo>
                      <a:pt x="269" y="421"/>
                      <a:pt x="269" y="439"/>
                      <a:pt x="279" y="453"/>
                    </a:cubicBezTo>
                    <a:cubicBezTo>
                      <a:pt x="288" y="467"/>
                      <a:pt x="304" y="474"/>
                      <a:pt x="321" y="482"/>
                    </a:cubicBezTo>
                    <a:cubicBezTo>
                      <a:pt x="337" y="489"/>
                      <a:pt x="353" y="496"/>
                      <a:pt x="362" y="510"/>
                    </a:cubicBezTo>
                    <a:cubicBezTo>
                      <a:pt x="372" y="525"/>
                      <a:pt x="372" y="542"/>
                      <a:pt x="373" y="560"/>
                    </a:cubicBezTo>
                    <a:cubicBezTo>
                      <a:pt x="373" y="578"/>
                      <a:pt x="374" y="596"/>
                      <a:pt x="383" y="610"/>
                    </a:cubicBezTo>
                    <a:cubicBezTo>
                      <a:pt x="397" y="630"/>
                      <a:pt x="419" y="629"/>
                      <a:pt x="432" y="649"/>
                    </a:cubicBezTo>
                    <a:lnTo>
                      <a:pt x="477" y="716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ADD2BDEE-71E1-747A-2EF5-26D854E1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3" y="15477"/>
                <a:ext cx="820" cy="821"/>
              </a:xfrm>
              <a:custGeom>
                <a:avLst/>
                <a:gdLst>
                  <a:gd name="T0" fmla="*/ 0 w 725"/>
                  <a:gd name="T1" fmla="*/ 0 h 725"/>
                  <a:gd name="T2" fmla="*/ 55 w 725"/>
                  <a:gd name="T3" fmla="*/ 29 h 725"/>
                  <a:gd name="T4" fmla="*/ 75 w 725"/>
                  <a:gd name="T5" fmla="*/ 75 h 725"/>
                  <a:gd name="T6" fmla="*/ 95 w 725"/>
                  <a:gd name="T7" fmla="*/ 122 h 725"/>
                  <a:gd name="T8" fmla="*/ 142 w 725"/>
                  <a:gd name="T9" fmla="*/ 142 h 725"/>
                  <a:gd name="T10" fmla="*/ 189 w 725"/>
                  <a:gd name="T11" fmla="*/ 162 h 725"/>
                  <a:gd name="T12" fmla="*/ 209 w 725"/>
                  <a:gd name="T13" fmla="*/ 209 h 725"/>
                  <a:gd name="T14" fmla="*/ 229 w 725"/>
                  <a:gd name="T15" fmla="*/ 256 h 725"/>
                  <a:gd name="T16" fmla="*/ 276 w 725"/>
                  <a:gd name="T17" fmla="*/ 276 h 725"/>
                  <a:gd name="T18" fmla="*/ 323 w 725"/>
                  <a:gd name="T19" fmla="*/ 296 h 725"/>
                  <a:gd name="T20" fmla="*/ 343 w 725"/>
                  <a:gd name="T21" fmla="*/ 343 h 725"/>
                  <a:gd name="T22" fmla="*/ 363 w 725"/>
                  <a:gd name="T23" fmla="*/ 389 h 725"/>
                  <a:gd name="T24" fmla="*/ 409 w 725"/>
                  <a:gd name="T25" fmla="*/ 410 h 725"/>
                  <a:gd name="T26" fmla="*/ 456 w 725"/>
                  <a:gd name="T27" fmla="*/ 430 h 725"/>
                  <a:gd name="T28" fmla="*/ 476 w 725"/>
                  <a:gd name="T29" fmla="*/ 476 h 725"/>
                  <a:gd name="T30" fmla="*/ 496 w 725"/>
                  <a:gd name="T31" fmla="*/ 523 h 725"/>
                  <a:gd name="T32" fmla="*/ 543 w 725"/>
                  <a:gd name="T33" fmla="*/ 543 h 725"/>
                  <a:gd name="T34" fmla="*/ 590 w 725"/>
                  <a:gd name="T35" fmla="*/ 563 h 725"/>
                  <a:gd name="T36" fmla="*/ 610 w 725"/>
                  <a:gd name="T37" fmla="*/ 610 h 725"/>
                  <a:gd name="T38" fmla="*/ 630 w 725"/>
                  <a:gd name="T39" fmla="*/ 657 h 725"/>
                  <a:gd name="T40" fmla="*/ 685 w 725"/>
                  <a:gd name="T41" fmla="*/ 685 h 725"/>
                  <a:gd name="T42" fmla="*/ 725 w 725"/>
                  <a:gd name="T43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5" h="725">
                    <a:moveTo>
                      <a:pt x="0" y="0"/>
                    </a:moveTo>
                    <a:cubicBezTo>
                      <a:pt x="17" y="17"/>
                      <a:pt x="39" y="12"/>
                      <a:pt x="55" y="29"/>
                    </a:cubicBezTo>
                    <a:cubicBezTo>
                      <a:pt x="67" y="41"/>
                      <a:pt x="71" y="58"/>
                      <a:pt x="75" y="75"/>
                    </a:cubicBezTo>
                    <a:cubicBezTo>
                      <a:pt x="79" y="93"/>
                      <a:pt x="83" y="110"/>
                      <a:pt x="95" y="122"/>
                    </a:cubicBezTo>
                    <a:cubicBezTo>
                      <a:pt x="107" y="134"/>
                      <a:pt x="124" y="138"/>
                      <a:pt x="142" y="142"/>
                    </a:cubicBezTo>
                    <a:cubicBezTo>
                      <a:pt x="160" y="146"/>
                      <a:pt x="177" y="150"/>
                      <a:pt x="189" y="162"/>
                    </a:cubicBezTo>
                    <a:cubicBezTo>
                      <a:pt x="201" y="174"/>
                      <a:pt x="205" y="191"/>
                      <a:pt x="209" y="209"/>
                    </a:cubicBezTo>
                    <a:cubicBezTo>
                      <a:pt x="213" y="227"/>
                      <a:pt x="217" y="244"/>
                      <a:pt x="229" y="256"/>
                    </a:cubicBezTo>
                    <a:cubicBezTo>
                      <a:pt x="241" y="268"/>
                      <a:pt x="258" y="272"/>
                      <a:pt x="276" y="276"/>
                    </a:cubicBezTo>
                    <a:cubicBezTo>
                      <a:pt x="294" y="280"/>
                      <a:pt x="310" y="284"/>
                      <a:pt x="323" y="296"/>
                    </a:cubicBezTo>
                    <a:cubicBezTo>
                      <a:pt x="335" y="308"/>
                      <a:pt x="339" y="325"/>
                      <a:pt x="343" y="343"/>
                    </a:cubicBezTo>
                    <a:cubicBezTo>
                      <a:pt x="347" y="360"/>
                      <a:pt x="351" y="377"/>
                      <a:pt x="363" y="389"/>
                    </a:cubicBezTo>
                    <a:cubicBezTo>
                      <a:pt x="375" y="402"/>
                      <a:pt x="392" y="405"/>
                      <a:pt x="409" y="410"/>
                    </a:cubicBezTo>
                    <a:cubicBezTo>
                      <a:pt x="427" y="414"/>
                      <a:pt x="444" y="417"/>
                      <a:pt x="456" y="430"/>
                    </a:cubicBezTo>
                    <a:cubicBezTo>
                      <a:pt x="468" y="442"/>
                      <a:pt x="472" y="459"/>
                      <a:pt x="476" y="476"/>
                    </a:cubicBezTo>
                    <a:cubicBezTo>
                      <a:pt x="480" y="494"/>
                      <a:pt x="484" y="511"/>
                      <a:pt x="496" y="523"/>
                    </a:cubicBezTo>
                    <a:cubicBezTo>
                      <a:pt x="508" y="535"/>
                      <a:pt x="525" y="539"/>
                      <a:pt x="543" y="543"/>
                    </a:cubicBezTo>
                    <a:cubicBezTo>
                      <a:pt x="561" y="547"/>
                      <a:pt x="578" y="551"/>
                      <a:pt x="590" y="563"/>
                    </a:cubicBezTo>
                    <a:cubicBezTo>
                      <a:pt x="602" y="575"/>
                      <a:pt x="606" y="592"/>
                      <a:pt x="610" y="610"/>
                    </a:cubicBezTo>
                    <a:cubicBezTo>
                      <a:pt x="614" y="628"/>
                      <a:pt x="618" y="645"/>
                      <a:pt x="630" y="657"/>
                    </a:cubicBezTo>
                    <a:cubicBezTo>
                      <a:pt x="647" y="673"/>
                      <a:pt x="668" y="668"/>
                      <a:pt x="685" y="685"/>
                    </a:cubicBezTo>
                    <a:lnTo>
                      <a:pt x="725" y="725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1739A3D2-FE1B-FE18-7593-4EDDBCD7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" y="15491"/>
                <a:ext cx="43" cy="794"/>
              </a:xfrm>
              <a:custGeom>
                <a:avLst/>
                <a:gdLst>
                  <a:gd name="T0" fmla="*/ 19 w 38"/>
                  <a:gd name="T1" fmla="*/ 0 h 702"/>
                  <a:gd name="T2" fmla="*/ 38 w 38"/>
                  <a:gd name="T3" fmla="*/ 59 h 702"/>
                  <a:gd name="T4" fmla="*/ 19 w 38"/>
                  <a:gd name="T5" fmla="*/ 106 h 702"/>
                  <a:gd name="T6" fmla="*/ 0 w 38"/>
                  <a:gd name="T7" fmla="*/ 153 h 702"/>
                  <a:gd name="T8" fmla="*/ 19 w 38"/>
                  <a:gd name="T9" fmla="*/ 200 h 702"/>
                  <a:gd name="T10" fmla="*/ 38 w 38"/>
                  <a:gd name="T11" fmla="*/ 248 h 702"/>
                  <a:gd name="T12" fmla="*/ 19 w 38"/>
                  <a:gd name="T13" fmla="*/ 295 h 702"/>
                  <a:gd name="T14" fmla="*/ 0 w 38"/>
                  <a:gd name="T15" fmla="*/ 342 h 702"/>
                  <a:gd name="T16" fmla="*/ 19 w 38"/>
                  <a:gd name="T17" fmla="*/ 389 h 702"/>
                  <a:gd name="T18" fmla="*/ 38 w 38"/>
                  <a:gd name="T19" fmla="*/ 437 h 702"/>
                  <a:gd name="T20" fmla="*/ 19 w 38"/>
                  <a:gd name="T21" fmla="*/ 484 h 702"/>
                  <a:gd name="T22" fmla="*/ 0 w 38"/>
                  <a:gd name="T23" fmla="*/ 531 h 702"/>
                  <a:gd name="T24" fmla="*/ 19 w 38"/>
                  <a:gd name="T25" fmla="*/ 578 h 702"/>
                  <a:gd name="T26" fmla="*/ 38 w 38"/>
                  <a:gd name="T27" fmla="*/ 626 h 702"/>
                  <a:gd name="T28" fmla="*/ 19 w 38"/>
                  <a:gd name="T29" fmla="*/ 685 h 702"/>
                  <a:gd name="T30" fmla="*/ 19 w 38"/>
                  <a:gd name="T31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2">
                    <a:moveTo>
                      <a:pt x="19" y="0"/>
                    </a:moveTo>
                    <a:cubicBezTo>
                      <a:pt x="19" y="23"/>
                      <a:pt x="38" y="35"/>
                      <a:pt x="38" y="59"/>
                    </a:cubicBezTo>
                    <a:cubicBezTo>
                      <a:pt x="38" y="76"/>
                      <a:pt x="29" y="90"/>
                      <a:pt x="19" y="106"/>
                    </a:cubicBezTo>
                    <a:cubicBezTo>
                      <a:pt x="10" y="121"/>
                      <a:pt x="0" y="136"/>
                      <a:pt x="0" y="153"/>
                    </a:cubicBezTo>
                    <a:cubicBezTo>
                      <a:pt x="0" y="170"/>
                      <a:pt x="10" y="185"/>
                      <a:pt x="19" y="200"/>
                    </a:cubicBezTo>
                    <a:cubicBezTo>
                      <a:pt x="29" y="216"/>
                      <a:pt x="38" y="230"/>
                      <a:pt x="38" y="248"/>
                    </a:cubicBezTo>
                    <a:cubicBezTo>
                      <a:pt x="38" y="265"/>
                      <a:pt x="29" y="279"/>
                      <a:pt x="19" y="295"/>
                    </a:cubicBezTo>
                    <a:cubicBezTo>
                      <a:pt x="10" y="310"/>
                      <a:pt x="0" y="325"/>
                      <a:pt x="0" y="342"/>
                    </a:cubicBezTo>
                    <a:cubicBezTo>
                      <a:pt x="0" y="359"/>
                      <a:pt x="10" y="374"/>
                      <a:pt x="19" y="389"/>
                    </a:cubicBezTo>
                    <a:cubicBezTo>
                      <a:pt x="29" y="405"/>
                      <a:pt x="38" y="419"/>
                      <a:pt x="38" y="437"/>
                    </a:cubicBezTo>
                    <a:cubicBezTo>
                      <a:pt x="38" y="454"/>
                      <a:pt x="29" y="468"/>
                      <a:pt x="19" y="484"/>
                    </a:cubicBezTo>
                    <a:cubicBezTo>
                      <a:pt x="10" y="499"/>
                      <a:pt x="0" y="514"/>
                      <a:pt x="0" y="531"/>
                    </a:cubicBezTo>
                    <a:cubicBezTo>
                      <a:pt x="0" y="548"/>
                      <a:pt x="10" y="563"/>
                      <a:pt x="19" y="578"/>
                    </a:cubicBezTo>
                    <a:cubicBezTo>
                      <a:pt x="29" y="594"/>
                      <a:pt x="38" y="608"/>
                      <a:pt x="38" y="626"/>
                    </a:cubicBezTo>
                    <a:cubicBezTo>
                      <a:pt x="38" y="649"/>
                      <a:pt x="19" y="661"/>
                      <a:pt x="19" y="685"/>
                    </a:cubicBezTo>
                    <a:lnTo>
                      <a:pt x="19" y="702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016AF426-0050-8E78-B787-9C58E7BA6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0" name="Oval 60">
                <a:extLst>
                  <a:ext uri="{FF2B5EF4-FFF2-40B4-BE49-F238E27FC236}">
                    <a16:creationId xmlns:a16="http://schemas.microsoft.com/office/drawing/2014/main" id="{40430CB7-CAF5-7CFB-BC18-FECFCD046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1" name="Oval 61">
                <a:extLst>
                  <a:ext uri="{FF2B5EF4-FFF2-40B4-BE49-F238E27FC236}">
                    <a16:creationId xmlns:a16="http://schemas.microsoft.com/office/drawing/2014/main" id="{95A567AC-B6C0-99B2-D1EE-5E12FDA96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:a16="http://schemas.microsoft.com/office/drawing/2014/main" id="{E81952FE-4AF3-319E-F385-1CE3A870A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E32C72DF-F428-FC00-9471-1EBE19626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05854502-88ED-DCCF-FD54-A240DA392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5" name="Line 65">
                <a:extLst>
                  <a:ext uri="{FF2B5EF4-FFF2-40B4-BE49-F238E27FC236}">
                    <a16:creationId xmlns:a16="http://schemas.microsoft.com/office/drawing/2014/main" id="{26D33721-7BEF-0FDE-4E2E-F4B81C680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9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11D12338-76F8-B0F0-2C14-538B968E7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7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9E76AFD1-5D82-715F-A2C3-4024FAF04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6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B58ACDA6-C09D-B551-0DA8-6297DB179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4596"/>
                <a:ext cx="821" cy="820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49 h 725"/>
                  <a:gd name="T18" fmla="*/ 296 w 726"/>
                  <a:gd name="T19" fmla="*/ 402 h 725"/>
                  <a:gd name="T20" fmla="*/ 343 w 726"/>
                  <a:gd name="T21" fmla="*/ 382 h 725"/>
                  <a:gd name="T22" fmla="*/ 390 w 726"/>
                  <a:gd name="T23" fmla="*/ 362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6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7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49"/>
                    </a:cubicBezTo>
                    <a:cubicBezTo>
                      <a:pt x="280" y="431"/>
                      <a:pt x="284" y="414"/>
                      <a:pt x="296" y="402"/>
                    </a:cubicBezTo>
                    <a:cubicBezTo>
                      <a:pt x="308" y="390"/>
                      <a:pt x="325" y="386"/>
                      <a:pt x="343" y="382"/>
                    </a:cubicBezTo>
                    <a:cubicBezTo>
                      <a:pt x="361" y="378"/>
                      <a:pt x="378" y="374"/>
                      <a:pt x="390" y="362"/>
                    </a:cubicBezTo>
                    <a:cubicBezTo>
                      <a:pt x="402" y="350"/>
                      <a:pt x="406" y="333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4"/>
                      <a:pt x="551" y="147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8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C089BE46-444C-5D17-0BCF-BBB600979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1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3263B50C-FA25-98A2-D01C-C428412C1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" y="15489"/>
                <a:ext cx="329" cy="799"/>
              </a:xfrm>
              <a:custGeom>
                <a:avLst/>
                <a:gdLst>
                  <a:gd name="T0" fmla="*/ 257 w 291"/>
                  <a:gd name="T1" fmla="*/ 0 h 706"/>
                  <a:gd name="T2" fmla="*/ 291 w 291"/>
                  <a:gd name="T3" fmla="*/ 48 h 706"/>
                  <a:gd name="T4" fmla="*/ 179 w 291"/>
                  <a:gd name="T5" fmla="*/ 85 h 706"/>
                  <a:gd name="T6" fmla="*/ 246 w 291"/>
                  <a:gd name="T7" fmla="*/ 183 h 706"/>
                  <a:gd name="T8" fmla="*/ 134 w 291"/>
                  <a:gd name="T9" fmla="*/ 220 h 706"/>
                  <a:gd name="T10" fmla="*/ 201 w 291"/>
                  <a:gd name="T11" fmla="*/ 317 h 706"/>
                  <a:gd name="T12" fmla="*/ 89 w 291"/>
                  <a:gd name="T13" fmla="*/ 354 h 706"/>
                  <a:gd name="T14" fmla="*/ 156 w 291"/>
                  <a:gd name="T15" fmla="*/ 452 h 706"/>
                  <a:gd name="T16" fmla="*/ 44 w 291"/>
                  <a:gd name="T17" fmla="*/ 489 h 706"/>
                  <a:gd name="T18" fmla="*/ 112 w 291"/>
                  <a:gd name="T19" fmla="*/ 586 h 706"/>
                  <a:gd name="T20" fmla="*/ 0 w 291"/>
                  <a:gd name="T21" fmla="*/ 623 h 706"/>
                  <a:gd name="T22" fmla="*/ 33 w 291"/>
                  <a:gd name="T23" fmla="*/ 672 h 706"/>
                  <a:gd name="T24" fmla="*/ 22 w 291"/>
                  <a:gd name="T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1" h="706">
                    <a:moveTo>
                      <a:pt x="257" y="0"/>
                    </a:moveTo>
                    <a:lnTo>
                      <a:pt x="291" y="48"/>
                    </a:lnTo>
                    <a:lnTo>
                      <a:pt x="179" y="85"/>
                    </a:lnTo>
                    <a:lnTo>
                      <a:pt x="246" y="183"/>
                    </a:lnTo>
                    <a:lnTo>
                      <a:pt x="134" y="220"/>
                    </a:lnTo>
                    <a:lnTo>
                      <a:pt x="201" y="317"/>
                    </a:lnTo>
                    <a:lnTo>
                      <a:pt x="89" y="354"/>
                    </a:lnTo>
                    <a:lnTo>
                      <a:pt x="156" y="452"/>
                    </a:lnTo>
                    <a:lnTo>
                      <a:pt x="44" y="489"/>
                    </a:lnTo>
                    <a:lnTo>
                      <a:pt x="112" y="586"/>
                    </a:lnTo>
                    <a:lnTo>
                      <a:pt x="0" y="623"/>
                    </a:lnTo>
                    <a:lnTo>
                      <a:pt x="33" y="672"/>
                    </a:lnTo>
                    <a:lnTo>
                      <a:pt x="22" y="70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97BF6E3E-964F-DAEE-4D51-630571BBF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" y="15483"/>
                <a:ext cx="579" cy="810"/>
              </a:xfrm>
              <a:custGeom>
                <a:avLst/>
                <a:gdLst>
                  <a:gd name="T0" fmla="*/ 491 w 511"/>
                  <a:gd name="T1" fmla="*/ 0 h 716"/>
                  <a:gd name="T2" fmla="*/ 511 w 511"/>
                  <a:gd name="T3" fmla="*/ 56 h 716"/>
                  <a:gd name="T4" fmla="*/ 393 w 511"/>
                  <a:gd name="T5" fmla="*/ 62 h 716"/>
                  <a:gd name="T6" fmla="*/ 432 w 511"/>
                  <a:gd name="T7" fmla="*/ 174 h 716"/>
                  <a:gd name="T8" fmla="*/ 314 w 511"/>
                  <a:gd name="T9" fmla="*/ 180 h 716"/>
                  <a:gd name="T10" fmla="*/ 354 w 511"/>
                  <a:gd name="T11" fmla="*/ 292 h 716"/>
                  <a:gd name="T12" fmla="*/ 236 w 511"/>
                  <a:gd name="T13" fmla="*/ 298 h 716"/>
                  <a:gd name="T14" fmla="*/ 275 w 511"/>
                  <a:gd name="T15" fmla="*/ 410 h 716"/>
                  <a:gd name="T16" fmla="*/ 157 w 511"/>
                  <a:gd name="T17" fmla="*/ 416 h 716"/>
                  <a:gd name="T18" fmla="*/ 196 w 511"/>
                  <a:gd name="T19" fmla="*/ 527 h 716"/>
                  <a:gd name="T20" fmla="*/ 79 w 511"/>
                  <a:gd name="T21" fmla="*/ 534 h 716"/>
                  <a:gd name="T22" fmla="*/ 118 w 511"/>
                  <a:gd name="T23" fmla="*/ 645 h 716"/>
                  <a:gd name="T24" fmla="*/ 0 w 511"/>
                  <a:gd name="T25" fmla="*/ 652 h 716"/>
                  <a:gd name="T26" fmla="*/ 20 w 511"/>
                  <a:gd name="T27" fmla="*/ 708 h 716"/>
                  <a:gd name="T28" fmla="*/ 14 w 511"/>
                  <a:gd name="T2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716">
                    <a:moveTo>
                      <a:pt x="491" y="0"/>
                    </a:moveTo>
                    <a:lnTo>
                      <a:pt x="511" y="56"/>
                    </a:lnTo>
                    <a:lnTo>
                      <a:pt x="393" y="62"/>
                    </a:lnTo>
                    <a:lnTo>
                      <a:pt x="432" y="174"/>
                    </a:lnTo>
                    <a:lnTo>
                      <a:pt x="314" y="180"/>
                    </a:lnTo>
                    <a:lnTo>
                      <a:pt x="354" y="292"/>
                    </a:lnTo>
                    <a:lnTo>
                      <a:pt x="236" y="298"/>
                    </a:lnTo>
                    <a:lnTo>
                      <a:pt x="275" y="410"/>
                    </a:lnTo>
                    <a:lnTo>
                      <a:pt x="157" y="416"/>
                    </a:lnTo>
                    <a:lnTo>
                      <a:pt x="196" y="527"/>
                    </a:lnTo>
                    <a:lnTo>
                      <a:pt x="79" y="534"/>
                    </a:lnTo>
                    <a:lnTo>
                      <a:pt x="118" y="645"/>
                    </a:lnTo>
                    <a:lnTo>
                      <a:pt x="0" y="652"/>
                    </a:lnTo>
                    <a:lnTo>
                      <a:pt x="20" y="708"/>
                    </a:lnTo>
                    <a:lnTo>
                      <a:pt x="14" y="71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2" name="Freeform 72">
                <a:extLst>
                  <a:ext uri="{FF2B5EF4-FFF2-40B4-BE49-F238E27FC236}">
                    <a16:creationId xmlns:a16="http://schemas.microsoft.com/office/drawing/2014/main" id="{E02FA965-47DF-8F37-E7F0-D3BDDAE7C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" y="13723"/>
                <a:ext cx="330" cy="801"/>
              </a:xfrm>
              <a:custGeom>
                <a:avLst/>
                <a:gdLst>
                  <a:gd name="T0" fmla="*/ 34 w 292"/>
                  <a:gd name="T1" fmla="*/ 707 h 707"/>
                  <a:gd name="T2" fmla="*/ 0 w 292"/>
                  <a:gd name="T3" fmla="*/ 658 h 707"/>
                  <a:gd name="T4" fmla="*/ 112 w 292"/>
                  <a:gd name="T5" fmla="*/ 621 h 707"/>
                  <a:gd name="T6" fmla="*/ 45 w 292"/>
                  <a:gd name="T7" fmla="*/ 524 h 707"/>
                  <a:gd name="T8" fmla="*/ 157 w 292"/>
                  <a:gd name="T9" fmla="*/ 486 h 707"/>
                  <a:gd name="T10" fmla="*/ 90 w 292"/>
                  <a:gd name="T11" fmla="*/ 389 h 707"/>
                  <a:gd name="T12" fmla="*/ 202 w 292"/>
                  <a:gd name="T13" fmla="*/ 352 h 707"/>
                  <a:gd name="T14" fmla="*/ 135 w 292"/>
                  <a:gd name="T15" fmla="*/ 255 h 707"/>
                  <a:gd name="T16" fmla="*/ 247 w 292"/>
                  <a:gd name="T17" fmla="*/ 218 h 707"/>
                  <a:gd name="T18" fmla="*/ 180 w 292"/>
                  <a:gd name="T19" fmla="*/ 120 h 707"/>
                  <a:gd name="T20" fmla="*/ 292 w 292"/>
                  <a:gd name="T21" fmla="*/ 83 h 707"/>
                  <a:gd name="T22" fmla="*/ 258 w 292"/>
                  <a:gd name="T23" fmla="*/ 35 h 707"/>
                  <a:gd name="T24" fmla="*/ 269 w 292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707">
                    <a:moveTo>
                      <a:pt x="34" y="707"/>
                    </a:moveTo>
                    <a:lnTo>
                      <a:pt x="0" y="658"/>
                    </a:lnTo>
                    <a:lnTo>
                      <a:pt x="112" y="621"/>
                    </a:lnTo>
                    <a:lnTo>
                      <a:pt x="45" y="524"/>
                    </a:lnTo>
                    <a:lnTo>
                      <a:pt x="157" y="486"/>
                    </a:lnTo>
                    <a:lnTo>
                      <a:pt x="90" y="389"/>
                    </a:lnTo>
                    <a:lnTo>
                      <a:pt x="202" y="352"/>
                    </a:lnTo>
                    <a:lnTo>
                      <a:pt x="135" y="255"/>
                    </a:lnTo>
                    <a:lnTo>
                      <a:pt x="247" y="218"/>
                    </a:lnTo>
                    <a:lnTo>
                      <a:pt x="180" y="120"/>
                    </a:lnTo>
                    <a:lnTo>
                      <a:pt x="292" y="83"/>
                    </a:lnTo>
                    <a:lnTo>
                      <a:pt x="258" y="35"/>
                    </a:lnTo>
                    <a:lnTo>
                      <a:pt x="269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6BABDB48-79B3-92C8-A7B0-7DAE760D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5" y="13723"/>
                <a:ext cx="278" cy="801"/>
              </a:xfrm>
              <a:custGeom>
                <a:avLst/>
                <a:gdLst>
                  <a:gd name="T0" fmla="*/ 235 w 246"/>
                  <a:gd name="T1" fmla="*/ 707 h 707"/>
                  <a:gd name="T2" fmla="*/ 179 w 246"/>
                  <a:gd name="T3" fmla="*/ 688 h 707"/>
                  <a:gd name="T4" fmla="*/ 246 w 246"/>
                  <a:gd name="T5" fmla="*/ 591 h 707"/>
                  <a:gd name="T6" fmla="*/ 134 w 246"/>
                  <a:gd name="T7" fmla="*/ 554 h 707"/>
                  <a:gd name="T8" fmla="*/ 202 w 246"/>
                  <a:gd name="T9" fmla="*/ 457 h 707"/>
                  <a:gd name="T10" fmla="*/ 90 w 246"/>
                  <a:gd name="T11" fmla="*/ 419 h 707"/>
                  <a:gd name="T12" fmla="*/ 157 w 246"/>
                  <a:gd name="T13" fmla="*/ 322 h 707"/>
                  <a:gd name="T14" fmla="*/ 45 w 246"/>
                  <a:gd name="T15" fmla="*/ 285 h 707"/>
                  <a:gd name="T16" fmla="*/ 112 w 246"/>
                  <a:gd name="T17" fmla="*/ 188 h 707"/>
                  <a:gd name="T18" fmla="*/ 0 w 246"/>
                  <a:gd name="T19" fmla="*/ 150 h 707"/>
                  <a:gd name="T20" fmla="*/ 67 w 246"/>
                  <a:gd name="T21" fmla="*/ 53 h 707"/>
                  <a:gd name="T22" fmla="*/ 11 w 246"/>
                  <a:gd name="T23" fmla="*/ 35 h 707"/>
                  <a:gd name="T24" fmla="*/ 0 w 246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707">
                    <a:moveTo>
                      <a:pt x="235" y="707"/>
                    </a:moveTo>
                    <a:lnTo>
                      <a:pt x="179" y="688"/>
                    </a:lnTo>
                    <a:lnTo>
                      <a:pt x="246" y="591"/>
                    </a:lnTo>
                    <a:lnTo>
                      <a:pt x="134" y="554"/>
                    </a:lnTo>
                    <a:lnTo>
                      <a:pt x="202" y="457"/>
                    </a:lnTo>
                    <a:lnTo>
                      <a:pt x="90" y="419"/>
                    </a:lnTo>
                    <a:lnTo>
                      <a:pt x="157" y="322"/>
                    </a:lnTo>
                    <a:lnTo>
                      <a:pt x="45" y="285"/>
                    </a:lnTo>
                    <a:lnTo>
                      <a:pt x="112" y="188"/>
                    </a:lnTo>
                    <a:lnTo>
                      <a:pt x="0" y="150"/>
                    </a:lnTo>
                    <a:lnTo>
                      <a:pt x="67" y="53"/>
                    </a:ln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4E124E21-8645-397A-AC3E-C4A95D53E781}"/>
                    </a:ext>
                  </a:extLst>
                </p:cNvPr>
                <p:cNvSpPr txBox="1"/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9" name="TextBox 61">
                  <a:extLst>
                    <a:ext uri="{FF2B5EF4-FFF2-40B4-BE49-F238E27FC236}">
                      <a16:creationId xmlns:a16="http://schemas.microsoft.com/office/drawing/2014/main" id="{05864B17-8DC3-463D-D515-617D9E03D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D2B54160-AB04-6FFE-7876-4FD9FB574E4F}"/>
                    </a:ext>
                  </a:extLst>
                </p:cNvPr>
                <p:cNvSpPr txBox="1"/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D2B54160-AB04-6FFE-7876-4FD9FB574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2641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2A113EC1-AD43-3C7C-6359-A840A1CDC6D6}"/>
                    </a:ext>
                  </a:extLst>
                </p:cNvPr>
                <p:cNvSpPr txBox="1"/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1" name="TextBox 61">
                  <a:extLst>
                    <a:ext uri="{FF2B5EF4-FFF2-40B4-BE49-F238E27FC236}">
                      <a16:creationId xmlns:a16="http://schemas.microsoft.com/office/drawing/2014/main" id="{99968B41-7646-D4C0-F935-DE3028A2F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BED571F2-7D67-5A33-FF76-D9D289D24EAB}"/>
                    </a:ext>
                  </a:extLst>
                </p:cNvPr>
                <p:cNvSpPr txBox="1"/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62728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2" name="TextBox 61">
                  <a:extLst>
                    <a:ext uri="{FF2B5EF4-FFF2-40B4-BE49-F238E27FC236}">
                      <a16:creationId xmlns:a16="http://schemas.microsoft.com/office/drawing/2014/main" id="{79A3ADAA-248F-1C1B-9ED0-A9B5695C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4ED01E3E-BDEF-2D5E-91A5-EE9A666393F9}"/>
                    </a:ext>
                  </a:extLst>
                </p:cNvPr>
                <p:cNvSpPr txBox="1"/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p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∖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d>
                        <m:d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</m:d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]</m:t>
                      </m:r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      (has low degree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)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4ED01E3E-BDEF-2D5E-91A5-EE9A66639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blipFill>
                  <a:blip r:embed="rId7"/>
                  <a:stretch>
                    <a:fillRect l="-1945" t="-22951" r="-2174" b="-4918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285D5865-865C-39FC-AEDA-C828ECF7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Final algorithm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91EAFA-A37D-25FC-1B98-A5BCE9397631}"/>
                  </a:ext>
                </a:extLst>
              </p:cNvPr>
              <p:cNvSpPr txBox="1"/>
              <p:nvPr/>
            </p:nvSpPr>
            <p:spPr>
              <a:xfrm>
                <a:off x="92598" y="1067416"/>
                <a:ext cx="5390243" cy="1573764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Materialize a matching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by subsampling.</a:t>
                </a:r>
              </a:p>
              <a:p>
                <a:r>
                  <a:rPr lang="pl-PL" sz="240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pl-PL" sz="2400" dirty="0"/>
                  <a:t> has deg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pl-PL" sz="2400" dirty="0"/>
                  <a:t>.</a:t>
                </a:r>
              </a:p>
              <a:p>
                <a:endParaRPr lang="pl-PL" sz="2400" dirty="0"/>
              </a:p>
              <a:p>
                <a:r>
                  <a:rPr lang="pl-PL" sz="2400" dirty="0"/>
                  <a:t>Return larger of two estimates: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91EAFA-A37D-25FC-1B98-A5BCE939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8" y="1067416"/>
                <a:ext cx="5390243" cy="1573764"/>
              </a:xfrm>
              <a:prstGeom prst="rect">
                <a:avLst/>
              </a:prstGeom>
              <a:blipFill>
                <a:blip r:embed="rId8"/>
                <a:stretch>
                  <a:fillRect l="-1347" t="-1887" r="-1347" b="-6038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410B207-8DB6-878C-22B8-D3ED570967CF}"/>
                  </a:ext>
                </a:extLst>
              </p:cNvPr>
              <p:cNvSpPr txBox="1"/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1. Take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as-is, and augment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/>
                  <a:t> (by finding </a:t>
                </a:r>
                <a:r>
                  <a:rPr lang="pl-PL" sz="2400" i="1" dirty="0"/>
                  <a:t>b</a:t>
                </a:r>
                <a:r>
                  <a:rPr lang="pl-PL" sz="2400" dirty="0"/>
                  <a:t>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410B207-8DB6-878C-22B8-D3ED5709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blipFill>
                <a:blip r:embed="rId9"/>
                <a:stretch>
                  <a:fillRect l="-1617" t="-3497" b="-12587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E9526FA-6D98-4394-C3C6-66AA95209443}"/>
                  </a:ext>
                </a:extLst>
              </p:cNvPr>
              <p:cNvSpPr txBox="1"/>
              <p:nvPr/>
            </p:nvSpPr>
            <p:spPr>
              <a:xfrm>
                <a:off x="2617843" y="3689660"/>
                <a:ext cx="3497243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2. Augment only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br>
                  <a:rPr lang="pl-PL" sz="2400" dirty="0"/>
                </a:br>
                <a:r>
                  <a:rPr lang="pl-PL" sz="2400" dirty="0"/>
                  <a:t>(by finding b-matching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E9526FA-6D98-4394-C3C6-66AA95209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43" y="3689660"/>
                <a:ext cx="3497243" cy="830997"/>
              </a:xfrm>
              <a:prstGeom prst="rect">
                <a:avLst/>
              </a:prstGeom>
              <a:blipFill>
                <a:blip r:embed="rId10"/>
                <a:stretch>
                  <a:fillRect l="-2065" t="-3472" r="-861" b="-11806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Speech Bubble: Rectangle with Corners Rounded 71">
                <a:extLst>
                  <a:ext uri="{FF2B5EF4-FFF2-40B4-BE49-F238E27FC236}">
                    <a16:creationId xmlns:a16="http://schemas.microsoft.com/office/drawing/2014/main" id="{E6B64E98-8B89-5B06-1039-1434AD76D26E}"/>
                  </a:ext>
                </a:extLst>
              </p:cNvPr>
              <p:cNvSpPr/>
              <p:nvPr/>
            </p:nvSpPr>
            <p:spPr>
              <a:xfrm>
                <a:off x="167282" y="4880804"/>
                <a:ext cx="4113915" cy="941699"/>
              </a:xfrm>
              <a:prstGeom prst="wedgeRoundRectCallout">
                <a:avLst>
                  <a:gd name="adj1" fmla="val -22585"/>
                  <a:gd name="adj2" fmla="val -174721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/>
                  <a:t>This way, both oracles operate inside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400" dirty="0"/>
                  <a:t> which is low-degree</a:t>
                </a:r>
                <a:endParaRPr lang="en-US" sz="2400" dirty="0"/>
              </a:p>
            </p:txBody>
          </p:sp>
        </mc:Choice>
        <mc:Fallback>
          <p:sp>
            <p:nvSpPr>
              <p:cNvPr id="72" name="Speech Bubble: Rectangle with Corners Rounded 71">
                <a:extLst>
                  <a:ext uri="{FF2B5EF4-FFF2-40B4-BE49-F238E27FC236}">
                    <a16:creationId xmlns:a16="http://schemas.microsoft.com/office/drawing/2014/main" id="{E6B64E98-8B89-5B06-1039-1434AD76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2" y="4880804"/>
                <a:ext cx="4113915" cy="941699"/>
              </a:xfrm>
              <a:prstGeom prst="wedgeRoundRectCallout">
                <a:avLst>
                  <a:gd name="adj1" fmla="val -22585"/>
                  <a:gd name="adj2" fmla="val -174721"/>
                  <a:gd name="adj3" fmla="val 16667"/>
                </a:avLst>
              </a:prstGeom>
              <a:blipFill>
                <a:blip r:embed="rId11"/>
                <a:stretch>
                  <a:fillRect r="-1778" b="-3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B7BE427-C8A2-9EC7-7671-28DA2CA2EF0B}"/>
                  </a:ext>
                </a:extLst>
              </p:cNvPr>
              <p:cNvSpPr/>
              <p:nvPr/>
            </p:nvSpPr>
            <p:spPr>
              <a:xfrm>
                <a:off x="5268021" y="5168925"/>
                <a:ext cx="6138801" cy="1586872"/>
              </a:xfrm>
              <a:prstGeom prst="wedgeRoundRectCallout">
                <a:avLst>
                  <a:gd name="adj1" fmla="val -49757"/>
                  <a:gd name="adj2" fmla="val -91211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dirty="0"/>
                  <a:t>Only one oracle, because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is materialized (can check if vertex is matched in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l-PL" sz="2400" dirty="0"/>
                  <a:t> time)</a:t>
                </a:r>
                <a:br>
                  <a:rPr lang="pl-PL" sz="2400" dirty="0"/>
                </a:br>
                <a:br>
                  <a:rPr lang="pl-PL" sz="2400" dirty="0"/>
                </a:br>
                <a:r>
                  <a:rPr lang="pl-PL" sz="2400" dirty="0"/>
                  <a:t>So </a:t>
                </a:r>
                <a:r>
                  <a:rPr lang="pl-PL" sz="2400" b="1" dirty="0"/>
                  <a:t>runtime</a:t>
                </a:r>
                <a:r>
                  <a:rPr lang="pl-PL" sz="2400" dirty="0"/>
                  <a:t> of case 2 simply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7B7BE427-C8A2-9EC7-7671-28DA2CA2E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21" y="5168925"/>
                <a:ext cx="6138801" cy="1586872"/>
              </a:xfrm>
              <a:prstGeom prst="wedgeRoundRectCallout">
                <a:avLst>
                  <a:gd name="adj1" fmla="val -49757"/>
                  <a:gd name="adj2" fmla="val -91211"/>
                  <a:gd name="adj3" fmla="val 16667"/>
                </a:avLst>
              </a:prstGeom>
              <a:blipFill>
                <a:blip r:embed="rId12"/>
                <a:stretch>
                  <a:fillRect l="-298" b="-5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0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9F31B-E648-ED32-7DC0-1155D0D9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BFF85B-6233-547D-59B6-9A402D3C9152}"/>
              </a:ext>
            </a:extLst>
          </p:cNvPr>
          <p:cNvGrpSpPr/>
          <p:nvPr/>
        </p:nvGrpSpPr>
        <p:grpSpPr>
          <a:xfrm>
            <a:off x="5601327" y="1"/>
            <a:ext cx="6590673" cy="4409954"/>
            <a:chOff x="11633833" y="20897007"/>
            <a:chExt cx="8781344" cy="58757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E850E5-80DF-A53B-4303-0EC2153A69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123664" y="21378459"/>
              <a:ext cx="8291513" cy="5394325"/>
              <a:chOff x="7499" y="13307"/>
              <a:chExt cx="5223" cy="339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7BB0110-E739-6B43-AAF7-0C914A0B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13307"/>
                <a:ext cx="5223" cy="3398"/>
              </a:xfrm>
              <a:custGeom>
                <a:avLst/>
                <a:gdLst>
                  <a:gd name="T0" fmla="*/ 3255 w 4616"/>
                  <a:gd name="T1" fmla="*/ 72 h 3003"/>
                  <a:gd name="T2" fmla="*/ 397 w 4616"/>
                  <a:gd name="T3" fmla="*/ 72 h 3003"/>
                  <a:gd name="T4" fmla="*/ 397 w 4616"/>
                  <a:gd name="T5" fmla="*/ 592 h 3003"/>
                  <a:gd name="T6" fmla="*/ 2476 w 4616"/>
                  <a:gd name="T7" fmla="*/ 852 h 3003"/>
                  <a:gd name="T8" fmla="*/ 2476 w 4616"/>
                  <a:gd name="T9" fmla="*/ 2151 h 3003"/>
                  <a:gd name="T10" fmla="*/ 397 w 4616"/>
                  <a:gd name="T11" fmla="*/ 2411 h 3003"/>
                  <a:gd name="T12" fmla="*/ 397 w 4616"/>
                  <a:gd name="T13" fmla="*/ 2930 h 3003"/>
                  <a:gd name="T14" fmla="*/ 3255 w 4616"/>
                  <a:gd name="T15" fmla="*/ 2930 h 3003"/>
                  <a:gd name="T16" fmla="*/ 4451 w 4616"/>
                  <a:gd name="T17" fmla="*/ 2411 h 3003"/>
                  <a:gd name="T18" fmla="*/ 4451 w 4616"/>
                  <a:gd name="T19" fmla="*/ 592 h 3003"/>
                  <a:gd name="T20" fmla="*/ 3255 w 4616"/>
                  <a:gd name="T21" fmla="*/ 72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16" h="3003">
                    <a:moveTo>
                      <a:pt x="3255" y="72"/>
                    </a:moveTo>
                    <a:cubicBezTo>
                      <a:pt x="2693" y="0"/>
                      <a:pt x="794" y="0"/>
                      <a:pt x="397" y="72"/>
                    </a:cubicBezTo>
                    <a:cubicBezTo>
                      <a:pt x="0" y="144"/>
                      <a:pt x="109" y="484"/>
                      <a:pt x="397" y="592"/>
                    </a:cubicBezTo>
                    <a:cubicBezTo>
                      <a:pt x="685" y="700"/>
                      <a:pt x="2187" y="635"/>
                      <a:pt x="2476" y="852"/>
                    </a:cubicBezTo>
                    <a:cubicBezTo>
                      <a:pt x="2764" y="1068"/>
                      <a:pt x="2764" y="1935"/>
                      <a:pt x="2476" y="2151"/>
                    </a:cubicBezTo>
                    <a:cubicBezTo>
                      <a:pt x="2187" y="2367"/>
                      <a:pt x="685" y="2303"/>
                      <a:pt x="397" y="2411"/>
                    </a:cubicBezTo>
                    <a:cubicBezTo>
                      <a:pt x="109" y="2519"/>
                      <a:pt x="0" y="2858"/>
                      <a:pt x="397" y="2930"/>
                    </a:cubicBezTo>
                    <a:cubicBezTo>
                      <a:pt x="794" y="3003"/>
                      <a:pt x="2693" y="3003"/>
                      <a:pt x="3255" y="2930"/>
                    </a:cubicBezTo>
                    <a:cubicBezTo>
                      <a:pt x="3818" y="2858"/>
                      <a:pt x="4285" y="2735"/>
                      <a:pt x="4451" y="2411"/>
                    </a:cubicBezTo>
                    <a:cubicBezTo>
                      <a:pt x="4616" y="2086"/>
                      <a:pt x="4616" y="916"/>
                      <a:pt x="4451" y="592"/>
                    </a:cubicBezTo>
                    <a:cubicBezTo>
                      <a:pt x="4285" y="267"/>
                      <a:pt x="3818" y="144"/>
                      <a:pt x="3255" y="72"/>
                    </a:cubicBezTo>
                    <a:close/>
                  </a:path>
                </a:pathLst>
              </a:custGeom>
              <a:solidFill>
                <a:srgbClr val="D2E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6AA3CA11-BFFF-8182-CCC1-09C620FAD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B56059E1-588F-91DD-323B-7B2EBA1BA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9FC2FB74-DCC6-1DCB-40EE-1344F93EB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9ECD8892-002E-691E-77B4-B81F5DCE8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7B184DD8-DF5D-3155-020A-02E264A1C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7CE53482-9357-3FE7-EABA-DEB66FE79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E5623598-1B7F-D3E5-1ED0-DC73A1D6F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E88F2FF0-9908-9EA2-D021-14C274EED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E7B5F1D9-F16B-6B88-13EE-79D4FA6D3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7DD0B3FD-7FC1-C261-1265-7B377F596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8742FDF1-0BF5-0EE3-0CE1-B12E5486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FE035164-ABF9-C71D-38A5-68D9E43D2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2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411C73D4-EAF1-838B-FCC3-F6323CE6A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0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070B9065-52E5-4461-AC8C-6B2BBB318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8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FAD708EF-BE6E-CE1C-EB40-180A6514D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6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D0787602-30DC-C110-7838-1C7758E1F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9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2B912243-0904-8829-AAEC-8E3B86A1C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4" y="14600"/>
                <a:ext cx="540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DFC8532A-D755-2332-CEEE-28CF27EBF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85BA0471-0521-18AC-F5E5-72C3FF84B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8AC60C79-CDF1-1376-D858-E949D8D9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920CEEF9-E9F9-85AE-1E0D-13B4793DD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C0836E17-0207-3FF8-1F9B-15D9347CC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DF4F2899-264E-F5A9-875B-83E5EDB4A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CEF9B9A2-ADC8-4BA3-3F85-CB0D9A062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4C0071E8-480F-D0E3-3DB5-AB433923A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58FC6B19-D100-9338-2CCB-335DB513F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77549EAD-6652-FF41-4499-946B397AB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C5387744-850E-52A3-0FCF-7F629D301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3719"/>
                <a:ext cx="539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0 w 477"/>
                  <a:gd name="T7" fmla="*/ 598 h 715"/>
                  <a:gd name="T8" fmla="*/ 111 w 477"/>
                  <a:gd name="T9" fmla="*/ 548 h 715"/>
                  <a:gd name="T10" fmla="*/ 121 w 477"/>
                  <a:gd name="T11" fmla="*/ 498 h 715"/>
                  <a:gd name="T12" fmla="*/ 163 w 477"/>
                  <a:gd name="T13" fmla="*/ 470 h 715"/>
                  <a:gd name="T14" fmla="*/ 205 w 477"/>
                  <a:gd name="T15" fmla="*/ 441 h 715"/>
                  <a:gd name="T16" fmla="*/ 216 w 477"/>
                  <a:gd name="T17" fmla="*/ 391 h 715"/>
                  <a:gd name="T18" fmla="*/ 226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3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0" y="598"/>
                    </a:cubicBezTo>
                    <a:cubicBezTo>
                      <a:pt x="110" y="584"/>
                      <a:pt x="110" y="566"/>
                      <a:pt x="111" y="548"/>
                    </a:cubicBezTo>
                    <a:cubicBezTo>
                      <a:pt x="111" y="530"/>
                      <a:pt x="112" y="513"/>
                      <a:pt x="121" y="498"/>
                    </a:cubicBezTo>
                    <a:cubicBezTo>
                      <a:pt x="131" y="484"/>
                      <a:pt x="147" y="477"/>
                      <a:pt x="163" y="470"/>
                    </a:cubicBezTo>
                    <a:cubicBezTo>
                      <a:pt x="180" y="462"/>
                      <a:pt x="196" y="455"/>
                      <a:pt x="205" y="441"/>
                    </a:cubicBezTo>
                    <a:cubicBezTo>
                      <a:pt x="215" y="427"/>
                      <a:pt x="215" y="409"/>
                      <a:pt x="216" y="391"/>
                    </a:cubicBezTo>
                    <a:cubicBezTo>
                      <a:pt x="216" y="373"/>
                      <a:pt x="217" y="355"/>
                      <a:pt x="226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6" y="163"/>
                      <a:pt x="373" y="155"/>
                    </a:cubicBezTo>
                    <a:cubicBezTo>
                      <a:pt x="390" y="148"/>
                      <a:pt x="405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6F2E9180-C225-E687-8EEA-2FB6F022F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" y="13726"/>
                <a:ext cx="43" cy="795"/>
              </a:xfrm>
              <a:custGeom>
                <a:avLst/>
                <a:gdLst>
                  <a:gd name="T0" fmla="*/ 19 w 38"/>
                  <a:gd name="T1" fmla="*/ 703 h 703"/>
                  <a:gd name="T2" fmla="*/ 0 w 38"/>
                  <a:gd name="T3" fmla="*/ 644 h 703"/>
                  <a:gd name="T4" fmla="*/ 19 w 38"/>
                  <a:gd name="T5" fmla="*/ 597 h 703"/>
                  <a:gd name="T6" fmla="*/ 38 w 38"/>
                  <a:gd name="T7" fmla="*/ 549 h 703"/>
                  <a:gd name="T8" fmla="*/ 19 w 38"/>
                  <a:gd name="T9" fmla="*/ 502 h 703"/>
                  <a:gd name="T10" fmla="*/ 0 w 38"/>
                  <a:gd name="T11" fmla="*/ 455 h 703"/>
                  <a:gd name="T12" fmla="*/ 19 w 38"/>
                  <a:gd name="T13" fmla="*/ 408 h 703"/>
                  <a:gd name="T14" fmla="*/ 38 w 38"/>
                  <a:gd name="T15" fmla="*/ 360 h 703"/>
                  <a:gd name="T16" fmla="*/ 19 w 38"/>
                  <a:gd name="T17" fmla="*/ 313 h 703"/>
                  <a:gd name="T18" fmla="*/ 0 w 38"/>
                  <a:gd name="T19" fmla="*/ 266 h 703"/>
                  <a:gd name="T20" fmla="*/ 19 w 38"/>
                  <a:gd name="T21" fmla="*/ 219 h 703"/>
                  <a:gd name="T22" fmla="*/ 38 w 38"/>
                  <a:gd name="T23" fmla="*/ 171 h 703"/>
                  <a:gd name="T24" fmla="*/ 19 w 38"/>
                  <a:gd name="T25" fmla="*/ 124 h 703"/>
                  <a:gd name="T26" fmla="*/ 0 w 38"/>
                  <a:gd name="T27" fmla="*/ 77 h 703"/>
                  <a:gd name="T28" fmla="*/ 19 w 38"/>
                  <a:gd name="T29" fmla="*/ 18 h 703"/>
                  <a:gd name="T30" fmla="*/ 19 w 38"/>
                  <a:gd name="T3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3">
                    <a:moveTo>
                      <a:pt x="19" y="703"/>
                    </a:moveTo>
                    <a:cubicBezTo>
                      <a:pt x="19" y="679"/>
                      <a:pt x="0" y="667"/>
                      <a:pt x="0" y="644"/>
                    </a:cubicBezTo>
                    <a:cubicBezTo>
                      <a:pt x="0" y="627"/>
                      <a:pt x="9" y="612"/>
                      <a:pt x="19" y="597"/>
                    </a:cubicBezTo>
                    <a:cubicBezTo>
                      <a:pt x="29" y="581"/>
                      <a:pt x="38" y="566"/>
                      <a:pt x="38" y="549"/>
                    </a:cubicBezTo>
                    <a:cubicBezTo>
                      <a:pt x="38" y="532"/>
                      <a:pt x="29" y="517"/>
                      <a:pt x="19" y="502"/>
                    </a:cubicBezTo>
                    <a:cubicBezTo>
                      <a:pt x="9" y="487"/>
                      <a:pt x="0" y="472"/>
                      <a:pt x="0" y="455"/>
                    </a:cubicBezTo>
                    <a:cubicBezTo>
                      <a:pt x="0" y="438"/>
                      <a:pt x="9" y="423"/>
                      <a:pt x="19" y="408"/>
                    </a:cubicBezTo>
                    <a:cubicBezTo>
                      <a:pt x="29" y="392"/>
                      <a:pt x="38" y="377"/>
                      <a:pt x="38" y="360"/>
                    </a:cubicBezTo>
                    <a:cubicBezTo>
                      <a:pt x="38" y="343"/>
                      <a:pt x="29" y="328"/>
                      <a:pt x="19" y="313"/>
                    </a:cubicBezTo>
                    <a:cubicBezTo>
                      <a:pt x="9" y="298"/>
                      <a:pt x="0" y="283"/>
                      <a:pt x="0" y="266"/>
                    </a:cubicBezTo>
                    <a:cubicBezTo>
                      <a:pt x="0" y="249"/>
                      <a:pt x="9" y="234"/>
                      <a:pt x="19" y="219"/>
                    </a:cubicBezTo>
                    <a:cubicBezTo>
                      <a:pt x="29" y="203"/>
                      <a:pt x="38" y="188"/>
                      <a:pt x="38" y="171"/>
                    </a:cubicBezTo>
                    <a:cubicBezTo>
                      <a:pt x="38" y="154"/>
                      <a:pt x="29" y="139"/>
                      <a:pt x="19" y="124"/>
                    </a:cubicBezTo>
                    <a:cubicBezTo>
                      <a:pt x="9" y="109"/>
                      <a:pt x="0" y="94"/>
                      <a:pt x="0" y="77"/>
                    </a:cubicBezTo>
                    <a:cubicBezTo>
                      <a:pt x="0" y="53"/>
                      <a:pt x="19" y="41"/>
                      <a:pt x="19" y="18"/>
                    </a:cubicBezTo>
                    <a:lnTo>
                      <a:pt x="19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3C7F5553-EB07-C56D-B9A4-86B40050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" y="13719"/>
                <a:ext cx="539" cy="809"/>
              </a:xfrm>
              <a:custGeom>
                <a:avLst/>
                <a:gdLst>
                  <a:gd name="T0" fmla="*/ 477 w 477"/>
                  <a:gd name="T1" fmla="*/ 715 h 715"/>
                  <a:gd name="T2" fmla="*/ 429 w 477"/>
                  <a:gd name="T3" fmla="*/ 677 h 715"/>
                  <a:gd name="T4" fmla="*/ 418 w 477"/>
                  <a:gd name="T5" fmla="*/ 627 h 715"/>
                  <a:gd name="T6" fmla="*/ 408 w 477"/>
                  <a:gd name="T7" fmla="*/ 577 h 715"/>
                  <a:gd name="T8" fmla="*/ 366 w 477"/>
                  <a:gd name="T9" fmla="*/ 548 h 715"/>
                  <a:gd name="T10" fmla="*/ 324 w 477"/>
                  <a:gd name="T11" fmla="*/ 519 h 715"/>
                  <a:gd name="T12" fmla="*/ 314 w 477"/>
                  <a:gd name="T13" fmla="*/ 470 h 715"/>
                  <a:gd name="T14" fmla="*/ 303 w 477"/>
                  <a:gd name="T15" fmla="*/ 420 h 715"/>
                  <a:gd name="T16" fmla="*/ 261 w 477"/>
                  <a:gd name="T17" fmla="*/ 391 h 715"/>
                  <a:gd name="T18" fmla="*/ 219 w 477"/>
                  <a:gd name="T19" fmla="*/ 362 h 715"/>
                  <a:gd name="T20" fmla="*/ 209 w 477"/>
                  <a:gd name="T21" fmla="*/ 312 h 715"/>
                  <a:gd name="T22" fmla="*/ 198 w 477"/>
                  <a:gd name="T23" fmla="*/ 263 h 715"/>
                  <a:gd name="T24" fmla="*/ 156 w 477"/>
                  <a:gd name="T25" fmla="*/ 234 h 715"/>
                  <a:gd name="T26" fmla="*/ 114 w 477"/>
                  <a:gd name="T27" fmla="*/ 205 h 715"/>
                  <a:gd name="T28" fmla="*/ 104 w 477"/>
                  <a:gd name="T29" fmla="*/ 155 h 715"/>
                  <a:gd name="T30" fmla="*/ 93 w 477"/>
                  <a:gd name="T31" fmla="*/ 105 h 715"/>
                  <a:gd name="T32" fmla="*/ 45 w 477"/>
                  <a:gd name="T33" fmla="*/ 67 h 715"/>
                  <a:gd name="T34" fmla="*/ 0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477" y="715"/>
                    </a:moveTo>
                    <a:cubicBezTo>
                      <a:pt x="464" y="696"/>
                      <a:pt x="442" y="696"/>
                      <a:pt x="429" y="677"/>
                    </a:cubicBezTo>
                    <a:cubicBezTo>
                      <a:pt x="419" y="662"/>
                      <a:pt x="419" y="645"/>
                      <a:pt x="418" y="627"/>
                    </a:cubicBezTo>
                    <a:cubicBezTo>
                      <a:pt x="418" y="609"/>
                      <a:pt x="417" y="591"/>
                      <a:pt x="408" y="577"/>
                    </a:cubicBezTo>
                    <a:cubicBezTo>
                      <a:pt x="398" y="563"/>
                      <a:pt x="383" y="556"/>
                      <a:pt x="366" y="548"/>
                    </a:cubicBezTo>
                    <a:cubicBezTo>
                      <a:pt x="349" y="541"/>
                      <a:pt x="334" y="534"/>
                      <a:pt x="324" y="519"/>
                    </a:cubicBezTo>
                    <a:cubicBezTo>
                      <a:pt x="315" y="505"/>
                      <a:pt x="314" y="488"/>
                      <a:pt x="314" y="470"/>
                    </a:cubicBezTo>
                    <a:cubicBezTo>
                      <a:pt x="313" y="451"/>
                      <a:pt x="313" y="434"/>
                      <a:pt x="303" y="420"/>
                    </a:cubicBezTo>
                    <a:cubicBezTo>
                      <a:pt x="294" y="406"/>
                      <a:pt x="278" y="398"/>
                      <a:pt x="261" y="391"/>
                    </a:cubicBezTo>
                    <a:cubicBezTo>
                      <a:pt x="245" y="384"/>
                      <a:pt x="229" y="376"/>
                      <a:pt x="219" y="362"/>
                    </a:cubicBezTo>
                    <a:cubicBezTo>
                      <a:pt x="210" y="348"/>
                      <a:pt x="209" y="331"/>
                      <a:pt x="209" y="312"/>
                    </a:cubicBezTo>
                    <a:cubicBezTo>
                      <a:pt x="208" y="294"/>
                      <a:pt x="208" y="277"/>
                      <a:pt x="198" y="263"/>
                    </a:cubicBezTo>
                    <a:cubicBezTo>
                      <a:pt x="189" y="248"/>
                      <a:pt x="173" y="241"/>
                      <a:pt x="156" y="234"/>
                    </a:cubicBezTo>
                    <a:cubicBezTo>
                      <a:pt x="140" y="226"/>
                      <a:pt x="124" y="219"/>
                      <a:pt x="114" y="205"/>
                    </a:cubicBezTo>
                    <a:cubicBezTo>
                      <a:pt x="105" y="191"/>
                      <a:pt x="104" y="173"/>
                      <a:pt x="104" y="155"/>
                    </a:cubicBezTo>
                    <a:cubicBezTo>
                      <a:pt x="103" y="137"/>
                      <a:pt x="103" y="120"/>
                      <a:pt x="93" y="105"/>
                    </a:cubicBezTo>
                    <a:cubicBezTo>
                      <a:pt x="80" y="86"/>
                      <a:pt x="58" y="86"/>
                      <a:pt x="45" y="67"/>
                    </a:cubicBez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C3E11592-76DA-A424-39D5-29FB0BFC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" y="13723"/>
                <a:ext cx="274" cy="801"/>
              </a:xfrm>
              <a:custGeom>
                <a:avLst/>
                <a:gdLst>
                  <a:gd name="T0" fmla="*/ 7 w 242"/>
                  <a:gd name="T1" fmla="*/ 707 h 707"/>
                  <a:gd name="T2" fmla="*/ 8 w 242"/>
                  <a:gd name="T3" fmla="*/ 645 h 707"/>
                  <a:gd name="T4" fmla="*/ 41 w 242"/>
                  <a:gd name="T5" fmla="*/ 606 h 707"/>
                  <a:gd name="T6" fmla="*/ 73 w 242"/>
                  <a:gd name="T7" fmla="*/ 567 h 707"/>
                  <a:gd name="T8" fmla="*/ 70 w 242"/>
                  <a:gd name="T9" fmla="*/ 516 h 707"/>
                  <a:gd name="T10" fmla="*/ 67 w 242"/>
                  <a:gd name="T11" fmla="*/ 466 h 707"/>
                  <a:gd name="T12" fmla="*/ 100 w 242"/>
                  <a:gd name="T13" fmla="*/ 427 h 707"/>
                  <a:gd name="T14" fmla="*/ 133 w 242"/>
                  <a:gd name="T15" fmla="*/ 388 h 707"/>
                  <a:gd name="T16" fmla="*/ 130 w 242"/>
                  <a:gd name="T17" fmla="*/ 337 h 707"/>
                  <a:gd name="T18" fmla="*/ 127 w 242"/>
                  <a:gd name="T19" fmla="*/ 286 h 707"/>
                  <a:gd name="T20" fmla="*/ 160 w 242"/>
                  <a:gd name="T21" fmla="*/ 247 h 707"/>
                  <a:gd name="T22" fmla="*/ 193 w 242"/>
                  <a:gd name="T23" fmla="*/ 209 h 707"/>
                  <a:gd name="T24" fmla="*/ 190 w 242"/>
                  <a:gd name="T25" fmla="*/ 158 h 707"/>
                  <a:gd name="T26" fmla="*/ 187 w 242"/>
                  <a:gd name="T27" fmla="*/ 107 h 707"/>
                  <a:gd name="T28" fmla="*/ 224 w 242"/>
                  <a:gd name="T29" fmla="*/ 57 h 707"/>
                  <a:gd name="T30" fmla="*/ 242 w 242"/>
                  <a:gd name="T31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707">
                    <a:moveTo>
                      <a:pt x="7" y="707"/>
                    </a:moveTo>
                    <a:cubicBezTo>
                      <a:pt x="14" y="684"/>
                      <a:pt x="0" y="667"/>
                      <a:pt x="8" y="645"/>
                    </a:cubicBezTo>
                    <a:cubicBezTo>
                      <a:pt x="13" y="629"/>
                      <a:pt x="26" y="618"/>
                      <a:pt x="41" y="606"/>
                    </a:cubicBezTo>
                    <a:cubicBezTo>
                      <a:pt x="55" y="594"/>
                      <a:pt x="68" y="583"/>
                      <a:pt x="73" y="567"/>
                    </a:cubicBezTo>
                    <a:cubicBezTo>
                      <a:pt x="79" y="551"/>
                      <a:pt x="75" y="534"/>
                      <a:pt x="70" y="516"/>
                    </a:cubicBezTo>
                    <a:cubicBezTo>
                      <a:pt x="66" y="499"/>
                      <a:pt x="62" y="482"/>
                      <a:pt x="67" y="466"/>
                    </a:cubicBezTo>
                    <a:cubicBezTo>
                      <a:pt x="73" y="449"/>
                      <a:pt x="86" y="438"/>
                      <a:pt x="100" y="427"/>
                    </a:cubicBezTo>
                    <a:cubicBezTo>
                      <a:pt x="114" y="415"/>
                      <a:pt x="128" y="404"/>
                      <a:pt x="133" y="388"/>
                    </a:cubicBezTo>
                    <a:cubicBezTo>
                      <a:pt x="139" y="372"/>
                      <a:pt x="134" y="355"/>
                      <a:pt x="130" y="337"/>
                    </a:cubicBezTo>
                    <a:cubicBezTo>
                      <a:pt x="126" y="319"/>
                      <a:pt x="122" y="302"/>
                      <a:pt x="127" y="286"/>
                    </a:cubicBezTo>
                    <a:cubicBezTo>
                      <a:pt x="133" y="270"/>
                      <a:pt x="146" y="259"/>
                      <a:pt x="160" y="247"/>
                    </a:cubicBezTo>
                    <a:cubicBezTo>
                      <a:pt x="174" y="236"/>
                      <a:pt x="187" y="225"/>
                      <a:pt x="193" y="209"/>
                    </a:cubicBezTo>
                    <a:cubicBezTo>
                      <a:pt x="198" y="192"/>
                      <a:pt x="194" y="175"/>
                      <a:pt x="190" y="158"/>
                    </a:cubicBezTo>
                    <a:cubicBezTo>
                      <a:pt x="186" y="140"/>
                      <a:pt x="182" y="123"/>
                      <a:pt x="187" y="107"/>
                    </a:cubicBezTo>
                    <a:cubicBezTo>
                      <a:pt x="194" y="85"/>
                      <a:pt x="216" y="79"/>
                      <a:pt x="224" y="57"/>
                    </a:cubicBezTo>
                    <a:lnTo>
                      <a:pt x="242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3" name="Freeform 53">
                <a:extLst>
                  <a:ext uri="{FF2B5EF4-FFF2-40B4-BE49-F238E27FC236}">
                    <a16:creationId xmlns:a16="http://schemas.microsoft.com/office/drawing/2014/main" id="{C8BD6232-6868-0C26-4B5E-F60047B45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2" y="13719"/>
                <a:ext cx="540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1 w 477"/>
                  <a:gd name="T7" fmla="*/ 598 h 715"/>
                  <a:gd name="T8" fmla="*/ 111 w 477"/>
                  <a:gd name="T9" fmla="*/ 548 h 715"/>
                  <a:gd name="T10" fmla="*/ 122 w 477"/>
                  <a:gd name="T11" fmla="*/ 498 h 715"/>
                  <a:gd name="T12" fmla="*/ 164 w 477"/>
                  <a:gd name="T13" fmla="*/ 470 h 715"/>
                  <a:gd name="T14" fmla="*/ 206 w 477"/>
                  <a:gd name="T15" fmla="*/ 441 h 715"/>
                  <a:gd name="T16" fmla="*/ 216 w 477"/>
                  <a:gd name="T17" fmla="*/ 391 h 715"/>
                  <a:gd name="T18" fmla="*/ 227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4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1" y="598"/>
                    </a:cubicBezTo>
                    <a:cubicBezTo>
                      <a:pt x="110" y="584"/>
                      <a:pt x="111" y="566"/>
                      <a:pt x="111" y="548"/>
                    </a:cubicBezTo>
                    <a:cubicBezTo>
                      <a:pt x="112" y="530"/>
                      <a:pt x="112" y="513"/>
                      <a:pt x="122" y="498"/>
                    </a:cubicBezTo>
                    <a:cubicBezTo>
                      <a:pt x="131" y="484"/>
                      <a:pt x="147" y="477"/>
                      <a:pt x="164" y="470"/>
                    </a:cubicBezTo>
                    <a:cubicBezTo>
                      <a:pt x="180" y="462"/>
                      <a:pt x="196" y="455"/>
                      <a:pt x="206" y="441"/>
                    </a:cubicBezTo>
                    <a:cubicBezTo>
                      <a:pt x="215" y="427"/>
                      <a:pt x="216" y="409"/>
                      <a:pt x="216" y="391"/>
                    </a:cubicBezTo>
                    <a:cubicBezTo>
                      <a:pt x="217" y="373"/>
                      <a:pt x="217" y="355"/>
                      <a:pt x="227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7" y="163"/>
                      <a:pt x="373" y="155"/>
                    </a:cubicBezTo>
                    <a:cubicBezTo>
                      <a:pt x="390" y="148"/>
                      <a:pt x="406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4" name="Freeform 54">
                <a:extLst>
                  <a:ext uri="{FF2B5EF4-FFF2-40B4-BE49-F238E27FC236}">
                    <a16:creationId xmlns:a16="http://schemas.microsoft.com/office/drawing/2014/main" id="{F375B148-1322-16D3-803D-7F2AAA06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3713"/>
                <a:ext cx="821" cy="821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50 h 725"/>
                  <a:gd name="T18" fmla="*/ 296 w 726"/>
                  <a:gd name="T19" fmla="*/ 403 h 725"/>
                  <a:gd name="T20" fmla="*/ 343 w 726"/>
                  <a:gd name="T21" fmla="*/ 383 h 725"/>
                  <a:gd name="T22" fmla="*/ 390 w 726"/>
                  <a:gd name="T23" fmla="*/ 363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7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8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50"/>
                    </a:cubicBezTo>
                    <a:cubicBezTo>
                      <a:pt x="280" y="432"/>
                      <a:pt x="284" y="415"/>
                      <a:pt x="296" y="403"/>
                    </a:cubicBezTo>
                    <a:cubicBezTo>
                      <a:pt x="308" y="391"/>
                      <a:pt x="325" y="387"/>
                      <a:pt x="343" y="383"/>
                    </a:cubicBezTo>
                    <a:cubicBezTo>
                      <a:pt x="361" y="379"/>
                      <a:pt x="378" y="375"/>
                      <a:pt x="390" y="363"/>
                    </a:cubicBezTo>
                    <a:cubicBezTo>
                      <a:pt x="402" y="351"/>
                      <a:pt x="406" y="334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5"/>
                      <a:pt x="551" y="148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9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3DC298A8-B603-E4D4-D344-22CE6DB93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6" y="13702"/>
                <a:ext cx="1685" cy="843"/>
              </a:xfrm>
              <a:custGeom>
                <a:avLst/>
                <a:gdLst>
                  <a:gd name="T0" fmla="*/ 0 w 1490"/>
                  <a:gd name="T1" fmla="*/ 745 h 745"/>
                  <a:gd name="T2" fmla="*/ 44 w 1490"/>
                  <a:gd name="T3" fmla="*/ 702 h 745"/>
                  <a:gd name="T4" fmla="*/ 95 w 1490"/>
                  <a:gd name="T5" fmla="*/ 698 h 745"/>
                  <a:gd name="T6" fmla="*/ 145 w 1490"/>
                  <a:gd name="T7" fmla="*/ 693 h 745"/>
                  <a:gd name="T8" fmla="*/ 179 w 1490"/>
                  <a:gd name="T9" fmla="*/ 655 h 745"/>
                  <a:gd name="T10" fmla="*/ 213 w 1490"/>
                  <a:gd name="T11" fmla="*/ 617 h 745"/>
                  <a:gd name="T12" fmla="*/ 264 w 1490"/>
                  <a:gd name="T13" fmla="*/ 613 h 745"/>
                  <a:gd name="T14" fmla="*/ 314 w 1490"/>
                  <a:gd name="T15" fmla="*/ 609 h 745"/>
                  <a:gd name="T16" fmla="*/ 348 w 1490"/>
                  <a:gd name="T17" fmla="*/ 571 h 745"/>
                  <a:gd name="T18" fmla="*/ 382 w 1490"/>
                  <a:gd name="T19" fmla="*/ 533 h 745"/>
                  <a:gd name="T20" fmla="*/ 433 w 1490"/>
                  <a:gd name="T21" fmla="*/ 529 h 745"/>
                  <a:gd name="T22" fmla="*/ 484 w 1490"/>
                  <a:gd name="T23" fmla="*/ 524 h 745"/>
                  <a:gd name="T24" fmla="*/ 517 w 1490"/>
                  <a:gd name="T25" fmla="*/ 486 h 745"/>
                  <a:gd name="T26" fmla="*/ 551 w 1490"/>
                  <a:gd name="T27" fmla="*/ 448 h 745"/>
                  <a:gd name="T28" fmla="*/ 602 w 1490"/>
                  <a:gd name="T29" fmla="*/ 444 h 745"/>
                  <a:gd name="T30" fmla="*/ 653 w 1490"/>
                  <a:gd name="T31" fmla="*/ 440 h 745"/>
                  <a:gd name="T32" fmla="*/ 686 w 1490"/>
                  <a:gd name="T33" fmla="*/ 402 h 745"/>
                  <a:gd name="T34" fmla="*/ 720 w 1490"/>
                  <a:gd name="T35" fmla="*/ 364 h 745"/>
                  <a:gd name="T36" fmla="*/ 771 w 1490"/>
                  <a:gd name="T37" fmla="*/ 360 h 745"/>
                  <a:gd name="T38" fmla="*/ 822 w 1490"/>
                  <a:gd name="T39" fmla="*/ 355 h 745"/>
                  <a:gd name="T40" fmla="*/ 855 w 1490"/>
                  <a:gd name="T41" fmla="*/ 317 h 745"/>
                  <a:gd name="T42" fmla="*/ 889 w 1490"/>
                  <a:gd name="T43" fmla="*/ 279 h 745"/>
                  <a:gd name="T44" fmla="*/ 940 w 1490"/>
                  <a:gd name="T45" fmla="*/ 275 h 745"/>
                  <a:gd name="T46" fmla="*/ 991 w 1490"/>
                  <a:gd name="T47" fmla="*/ 271 h 745"/>
                  <a:gd name="T48" fmla="*/ 1024 w 1490"/>
                  <a:gd name="T49" fmla="*/ 233 h 745"/>
                  <a:gd name="T50" fmla="*/ 1058 w 1490"/>
                  <a:gd name="T51" fmla="*/ 195 h 745"/>
                  <a:gd name="T52" fmla="*/ 1109 w 1490"/>
                  <a:gd name="T53" fmla="*/ 191 h 745"/>
                  <a:gd name="T54" fmla="*/ 1160 w 1490"/>
                  <a:gd name="T55" fmla="*/ 186 h 745"/>
                  <a:gd name="T56" fmla="*/ 1193 w 1490"/>
                  <a:gd name="T57" fmla="*/ 148 h 745"/>
                  <a:gd name="T58" fmla="*/ 1227 w 1490"/>
                  <a:gd name="T59" fmla="*/ 110 h 745"/>
                  <a:gd name="T60" fmla="*/ 1278 w 1490"/>
                  <a:gd name="T61" fmla="*/ 106 h 745"/>
                  <a:gd name="T62" fmla="*/ 1329 w 1490"/>
                  <a:gd name="T63" fmla="*/ 102 h 745"/>
                  <a:gd name="T64" fmla="*/ 1362 w 1490"/>
                  <a:gd name="T65" fmla="*/ 64 h 745"/>
                  <a:gd name="T66" fmla="*/ 1396 w 1490"/>
                  <a:gd name="T67" fmla="*/ 26 h 745"/>
                  <a:gd name="T68" fmla="*/ 1457 w 1490"/>
                  <a:gd name="T69" fmla="*/ 16 h 745"/>
                  <a:gd name="T70" fmla="*/ 1490 w 1490"/>
                  <a:gd name="T7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90" h="745">
                    <a:moveTo>
                      <a:pt x="0" y="745"/>
                    </a:moveTo>
                    <a:cubicBezTo>
                      <a:pt x="21" y="735"/>
                      <a:pt x="23" y="712"/>
                      <a:pt x="44" y="702"/>
                    </a:cubicBezTo>
                    <a:cubicBezTo>
                      <a:pt x="59" y="694"/>
                      <a:pt x="77" y="696"/>
                      <a:pt x="95" y="698"/>
                    </a:cubicBezTo>
                    <a:cubicBezTo>
                      <a:pt x="113" y="699"/>
                      <a:pt x="130" y="701"/>
                      <a:pt x="145" y="693"/>
                    </a:cubicBezTo>
                    <a:cubicBezTo>
                      <a:pt x="161" y="686"/>
                      <a:pt x="170" y="671"/>
                      <a:pt x="179" y="655"/>
                    </a:cubicBezTo>
                    <a:cubicBezTo>
                      <a:pt x="189" y="640"/>
                      <a:pt x="198" y="625"/>
                      <a:pt x="213" y="617"/>
                    </a:cubicBezTo>
                    <a:cubicBezTo>
                      <a:pt x="228" y="610"/>
                      <a:pt x="246" y="611"/>
                      <a:pt x="264" y="613"/>
                    </a:cubicBezTo>
                    <a:cubicBezTo>
                      <a:pt x="282" y="615"/>
                      <a:pt x="299" y="617"/>
                      <a:pt x="314" y="609"/>
                    </a:cubicBezTo>
                    <a:cubicBezTo>
                      <a:pt x="330" y="601"/>
                      <a:pt x="339" y="586"/>
                      <a:pt x="348" y="571"/>
                    </a:cubicBezTo>
                    <a:cubicBezTo>
                      <a:pt x="358" y="555"/>
                      <a:pt x="367" y="540"/>
                      <a:pt x="382" y="533"/>
                    </a:cubicBezTo>
                    <a:cubicBezTo>
                      <a:pt x="397" y="525"/>
                      <a:pt x="415" y="527"/>
                      <a:pt x="433" y="529"/>
                    </a:cubicBezTo>
                    <a:cubicBezTo>
                      <a:pt x="451" y="530"/>
                      <a:pt x="468" y="532"/>
                      <a:pt x="484" y="524"/>
                    </a:cubicBezTo>
                    <a:cubicBezTo>
                      <a:pt x="499" y="517"/>
                      <a:pt x="508" y="502"/>
                      <a:pt x="517" y="486"/>
                    </a:cubicBezTo>
                    <a:cubicBezTo>
                      <a:pt x="527" y="471"/>
                      <a:pt x="536" y="456"/>
                      <a:pt x="551" y="448"/>
                    </a:cubicBezTo>
                    <a:cubicBezTo>
                      <a:pt x="566" y="441"/>
                      <a:pt x="584" y="442"/>
                      <a:pt x="602" y="444"/>
                    </a:cubicBezTo>
                    <a:cubicBezTo>
                      <a:pt x="620" y="446"/>
                      <a:pt x="637" y="448"/>
                      <a:pt x="653" y="440"/>
                    </a:cubicBezTo>
                    <a:cubicBezTo>
                      <a:pt x="668" y="432"/>
                      <a:pt x="677" y="417"/>
                      <a:pt x="686" y="402"/>
                    </a:cubicBezTo>
                    <a:cubicBezTo>
                      <a:pt x="696" y="386"/>
                      <a:pt x="705" y="371"/>
                      <a:pt x="720" y="364"/>
                    </a:cubicBezTo>
                    <a:cubicBezTo>
                      <a:pt x="735" y="356"/>
                      <a:pt x="753" y="358"/>
                      <a:pt x="771" y="360"/>
                    </a:cubicBezTo>
                    <a:cubicBezTo>
                      <a:pt x="789" y="361"/>
                      <a:pt x="806" y="363"/>
                      <a:pt x="822" y="355"/>
                    </a:cubicBezTo>
                    <a:cubicBezTo>
                      <a:pt x="837" y="348"/>
                      <a:pt x="846" y="333"/>
                      <a:pt x="855" y="317"/>
                    </a:cubicBezTo>
                    <a:cubicBezTo>
                      <a:pt x="865" y="302"/>
                      <a:pt x="874" y="287"/>
                      <a:pt x="889" y="279"/>
                    </a:cubicBezTo>
                    <a:cubicBezTo>
                      <a:pt x="904" y="272"/>
                      <a:pt x="922" y="273"/>
                      <a:pt x="940" y="275"/>
                    </a:cubicBezTo>
                    <a:cubicBezTo>
                      <a:pt x="958" y="277"/>
                      <a:pt x="975" y="278"/>
                      <a:pt x="991" y="271"/>
                    </a:cubicBezTo>
                    <a:cubicBezTo>
                      <a:pt x="1006" y="263"/>
                      <a:pt x="1015" y="248"/>
                      <a:pt x="1024" y="233"/>
                    </a:cubicBezTo>
                    <a:cubicBezTo>
                      <a:pt x="1034" y="217"/>
                      <a:pt x="1043" y="202"/>
                      <a:pt x="1058" y="195"/>
                    </a:cubicBezTo>
                    <a:cubicBezTo>
                      <a:pt x="1073" y="187"/>
                      <a:pt x="1091" y="189"/>
                      <a:pt x="1109" y="191"/>
                    </a:cubicBezTo>
                    <a:cubicBezTo>
                      <a:pt x="1127" y="192"/>
                      <a:pt x="1144" y="194"/>
                      <a:pt x="1160" y="186"/>
                    </a:cubicBezTo>
                    <a:cubicBezTo>
                      <a:pt x="1175" y="179"/>
                      <a:pt x="1184" y="164"/>
                      <a:pt x="1193" y="148"/>
                    </a:cubicBezTo>
                    <a:cubicBezTo>
                      <a:pt x="1203" y="133"/>
                      <a:pt x="1212" y="118"/>
                      <a:pt x="1227" y="110"/>
                    </a:cubicBezTo>
                    <a:cubicBezTo>
                      <a:pt x="1242" y="103"/>
                      <a:pt x="1260" y="104"/>
                      <a:pt x="1278" y="106"/>
                    </a:cubicBezTo>
                    <a:cubicBezTo>
                      <a:pt x="1296" y="108"/>
                      <a:pt x="1313" y="109"/>
                      <a:pt x="1329" y="102"/>
                    </a:cubicBezTo>
                    <a:cubicBezTo>
                      <a:pt x="1344" y="94"/>
                      <a:pt x="1353" y="79"/>
                      <a:pt x="1362" y="64"/>
                    </a:cubicBezTo>
                    <a:cubicBezTo>
                      <a:pt x="1372" y="48"/>
                      <a:pt x="1381" y="33"/>
                      <a:pt x="1396" y="26"/>
                    </a:cubicBezTo>
                    <a:cubicBezTo>
                      <a:pt x="1417" y="15"/>
                      <a:pt x="1436" y="27"/>
                      <a:pt x="1457" y="16"/>
                    </a:cubicBezTo>
                    <a:lnTo>
                      <a:pt x="149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70B2DB98-9C26-F593-FA1D-2CEE4864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5483"/>
                <a:ext cx="539" cy="810"/>
              </a:xfrm>
              <a:custGeom>
                <a:avLst/>
                <a:gdLst>
                  <a:gd name="T0" fmla="*/ 0 w 477"/>
                  <a:gd name="T1" fmla="*/ 0 h 716"/>
                  <a:gd name="T2" fmla="*/ 48 w 477"/>
                  <a:gd name="T3" fmla="*/ 39 h 716"/>
                  <a:gd name="T4" fmla="*/ 59 w 477"/>
                  <a:gd name="T5" fmla="*/ 89 h 716"/>
                  <a:gd name="T6" fmla="*/ 69 w 477"/>
                  <a:gd name="T7" fmla="*/ 138 h 716"/>
                  <a:gd name="T8" fmla="*/ 111 w 477"/>
                  <a:gd name="T9" fmla="*/ 167 h 716"/>
                  <a:gd name="T10" fmla="*/ 153 w 477"/>
                  <a:gd name="T11" fmla="*/ 196 h 716"/>
                  <a:gd name="T12" fmla="*/ 163 w 477"/>
                  <a:gd name="T13" fmla="*/ 246 h 716"/>
                  <a:gd name="T14" fmla="*/ 174 w 477"/>
                  <a:gd name="T15" fmla="*/ 296 h 716"/>
                  <a:gd name="T16" fmla="*/ 216 w 477"/>
                  <a:gd name="T17" fmla="*/ 324 h 716"/>
                  <a:gd name="T18" fmla="*/ 258 w 477"/>
                  <a:gd name="T19" fmla="*/ 353 h 716"/>
                  <a:gd name="T20" fmla="*/ 268 w 477"/>
                  <a:gd name="T21" fmla="*/ 403 h 716"/>
                  <a:gd name="T22" fmla="*/ 279 w 477"/>
                  <a:gd name="T23" fmla="*/ 453 h 716"/>
                  <a:gd name="T24" fmla="*/ 321 w 477"/>
                  <a:gd name="T25" fmla="*/ 482 h 716"/>
                  <a:gd name="T26" fmla="*/ 362 w 477"/>
                  <a:gd name="T27" fmla="*/ 510 h 716"/>
                  <a:gd name="T28" fmla="*/ 373 w 477"/>
                  <a:gd name="T29" fmla="*/ 560 h 716"/>
                  <a:gd name="T30" fmla="*/ 383 w 477"/>
                  <a:gd name="T31" fmla="*/ 610 h 716"/>
                  <a:gd name="T32" fmla="*/ 432 w 477"/>
                  <a:gd name="T33" fmla="*/ 649 h 716"/>
                  <a:gd name="T34" fmla="*/ 477 w 477"/>
                  <a:gd name="T3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6">
                    <a:moveTo>
                      <a:pt x="0" y="0"/>
                    </a:moveTo>
                    <a:cubicBezTo>
                      <a:pt x="13" y="20"/>
                      <a:pt x="35" y="19"/>
                      <a:pt x="48" y="39"/>
                    </a:cubicBezTo>
                    <a:cubicBezTo>
                      <a:pt x="58" y="53"/>
                      <a:pt x="58" y="70"/>
                      <a:pt x="59" y="89"/>
                    </a:cubicBezTo>
                    <a:cubicBezTo>
                      <a:pt x="59" y="107"/>
                      <a:pt x="60" y="124"/>
                      <a:pt x="69" y="138"/>
                    </a:cubicBezTo>
                    <a:cubicBezTo>
                      <a:pt x="78" y="153"/>
                      <a:pt x="94" y="160"/>
                      <a:pt x="111" y="167"/>
                    </a:cubicBezTo>
                    <a:cubicBezTo>
                      <a:pt x="128" y="175"/>
                      <a:pt x="143" y="182"/>
                      <a:pt x="153" y="196"/>
                    </a:cubicBezTo>
                    <a:cubicBezTo>
                      <a:pt x="162" y="210"/>
                      <a:pt x="163" y="228"/>
                      <a:pt x="163" y="246"/>
                    </a:cubicBezTo>
                    <a:cubicBezTo>
                      <a:pt x="164" y="264"/>
                      <a:pt x="164" y="281"/>
                      <a:pt x="174" y="296"/>
                    </a:cubicBezTo>
                    <a:cubicBezTo>
                      <a:pt x="183" y="310"/>
                      <a:pt x="199" y="317"/>
                      <a:pt x="216" y="324"/>
                    </a:cubicBezTo>
                    <a:cubicBezTo>
                      <a:pt x="232" y="332"/>
                      <a:pt x="248" y="339"/>
                      <a:pt x="258" y="353"/>
                    </a:cubicBezTo>
                    <a:cubicBezTo>
                      <a:pt x="267" y="367"/>
                      <a:pt x="268" y="385"/>
                      <a:pt x="268" y="403"/>
                    </a:cubicBezTo>
                    <a:cubicBezTo>
                      <a:pt x="269" y="421"/>
                      <a:pt x="269" y="439"/>
                      <a:pt x="279" y="453"/>
                    </a:cubicBezTo>
                    <a:cubicBezTo>
                      <a:pt x="288" y="467"/>
                      <a:pt x="304" y="474"/>
                      <a:pt x="321" y="482"/>
                    </a:cubicBezTo>
                    <a:cubicBezTo>
                      <a:pt x="337" y="489"/>
                      <a:pt x="353" y="496"/>
                      <a:pt x="362" y="510"/>
                    </a:cubicBezTo>
                    <a:cubicBezTo>
                      <a:pt x="372" y="525"/>
                      <a:pt x="372" y="542"/>
                      <a:pt x="373" y="560"/>
                    </a:cubicBezTo>
                    <a:cubicBezTo>
                      <a:pt x="373" y="578"/>
                      <a:pt x="374" y="596"/>
                      <a:pt x="383" y="610"/>
                    </a:cubicBezTo>
                    <a:cubicBezTo>
                      <a:pt x="397" y="630"/>
                      <a:pt x="419" y="629"/>
                      <a:pt x="432" y="649"/>
                    </a:cubicBezTo>
                    <a:lnTo>
                      <a:pt x="477" y="716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1A83DBC1-9B73-D00F-8608-F92EEEEB9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3" y="15477"/>
                <a:ext cx="820" cy="821"/>
              </a:xfrm>
              <a:custGeom>
                <a:avLst/>
                <a:gdLst>
                  <a:gd name="T0" fmla="*/ 0 w 725"/>
                  <a:gd name="T1" fmla="*/ 0 h 725"/>
                  <a:gd name="T2" fmla="*/ 55 w 725"/>
                  <a:gd name="T3" fmla="*/ 29 h 725"/>
                  <a:gd name="T4" fmla="*/ 75 w 725"/>
                  <a:gd name="T5" fmla="*/ 75 h 725"/>
                  <a:gd name="T6" fmla="*/ 95 w 725"/>
                  <a:gd name="T7" fmla="*/ 122 h 725"/>
                  <a:gd name="T8" fmla="*/ 142 w 725"/>
                  <a:gd name="T9" fmla="*/ 142 h 725"/>
                  <a:gd name="T10" fmla="*/ 189 w 725"/>
                  <a:gd name="T11" fmla="*/ 162 h 725"/>
                  <a:gd name="T12" fmla="*/ 209 w 725"/>
                  <a:gd name="T13" fmla="*/ 209 h 725"/>
                  <a:gd name="T14" fmla="*/ 229 w 725"/>
                  <a:gd name="T15" fmla="*/ 256 h 725"/>
                  <a:gd name="T16" fmla="*/ 276 w 725"/>
                  <a:gd name="T17" fmla="*/ 276 h 725"/>
                  <a:gd name="T18" fmla="*/ 323 w 725"/>
                  <a:gd name="T19" fmla="*/ 296 h 725"/>
                  <a:gd name="T20" fmla="*/ 343 w 725"/>
                  <a:gd name="T21" fmla="*/ 343 h 725"/>
                  <a:gd name="T22" fmla="*/ 363 w 725"/>
                  <a:gd name="T23" fmla="*/ 389 h 725"/>
                  <a:gd name="T24" fmla="*/ 409 w 725"/>
                  <a:gd name="T25" fmla="*/ 410 h 725"/>
                  <a:gd name="T26" fmla="*/ 456 w 725"/>
                  <a:gd name="T27" fmla="*/ 430 h 725"/>
                  <a:gd name="T28" fmla="*/ 476 w 725"/>
                  <a:gd name="T29" fmla="*/ 476 h 725"/>
                  <a:gd name="T30" fmla="*/ 496 w 725"/>
                  <a:gd name="T31" fmla="*/ 523 h 725"/>
                  <a:gd name="T32" fmla="*/ 543 w 725"/>
                  <a:gd name="T33" fmla="*/ 543 h 725"/>
                  <a:gd name="T34" fmla="*/ 590 w 725"/>
                  <a:gd name="T35" fmla="*/ 563 h 725"/>
                  <a:gd name="T36" fmla="*/ 610 w 725"/>
                  <a:gd name="T37" fmla="*/ 610 h 725"/>
                  <a:gd name="T38" fmla="*/ 630 w 725"/>
                  <a:gd name="T39" fmla="*/ 657 h 725"/>
                  <a:gd name="T40" fmla="*/ 685 w 725"/>
                  <a:gd name="T41" fmla="*/ 685 h 725"/>
                  <a:gd name="T42" fmla="*/ 725 w 725"/>
                  <a:gd name="T43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5" h="725">
                    <a:moveTo>
                      <a:pt x="0" y="0"/>
                    </a:moveTo>
                    <a:cubicBezTo>
                      <a:pt x="17" y="17"/>
                      <a:pt x="39" y="12"/>
                      <a:pt x="55" y="29"/>
                    </a:cubicBezTo>
                    <a:cubicBezTo>
                      <a:pt x="67" y="41"/>
                      <a:pt x="71" y="58"/>
                      <a:pt x="75" y="75"/>
                    </a:cubicBezTo>
                    <a:cubicBezTo>
                      <a:pt x="79" y="93"/>
                      <a:pt x="83" y="110"/>
                      <a:pt x="95" y="122"/>
                    </a:cubicBezTo>
                    <a:cubicBezTo>
                      <a:pt x="107" y="134"/>
                      <a:pt x="124" y="138"/>
                      <a:pt x="142" y="142"/>
                    </a:cubicBezTo>
                    <a:cubicBezTo>
                      <a:pt x="160" y="146"/>
                      <a:pt x="177" y="150"/>
                      <a:pt x="189" y="162"/>
                    </a:cubicBezTo>
                    <a:cubicBezTo>
                      <a:pt x="201" y="174"/>
                      <a:pt x="205" y="191"/>
                      <a:pt x="209" y="209"/>
                    </a:cubicBezTo>
                    <a:cubicBezTo>
                      <a:pt x="213" y="227"/>
                      <a:pt x="217" y="244"/>
                      <a:pt x="229" y="256"/>
                    </a:cubicBezTo>
                    <a:cubicBezTo>
                      <a:pt x="241" y="268"/>
                      <a:pt x="258" y="272"/>
                      <a:pt x="276" y="276"/>
                    </a:cubicBezTo>
                    <a:cubicBezTo>
                      <a:pt x="294" y="280"/>
                      <a:pt x="310" y="284"/>
                      <a:pt x="323" y="296"/>
                    </a:cubicBezTo>
                    <a:cubicBezTo>
                      <a:pt x="335" y="308"/>
                      <a:pt x="339" y="325"/>
                      <a:pt x="343" y="343"/>
                    </a:cubicBezTo>
                    <a:cubicBezTo>
                      <a:pt x="347" y="360"/>
                      <a:pt x="351" y="377"/>
                      <a:pt x="363" y="389"/>
                    </a:cubicBezTo>
                    <a:cubicBezTo>
                      <a:pt x="375" y="402"/>
                      <a:pt x="392" y="405"/>
                      <a:pt x="409" y="410"/>
                    </a:cubicBezTo>
                    <a:cubicBezTo>
                      <a:pt x="427" y="414"/>
                      <a:pt x="444" y="417"/>
                      <a:pt x="456" y="430"/>
                    </a:cubicBezTo>
                    <a:cubicBezTo>
                      <a:pt x="468" y="442"/>
                      <a:pt x="472" y="459"/>
                      <a:pt x="476" y="476"/>
                    </a:cubicBezTo>
                    <a:cubicBezTo>
                      <a:pt x="480" y="494"/>
                      <a:pt x="484" y="511"/>
                      <a:pt x="496" y="523"/>
                    </a:cubicBezTo>
                    <a:cubicBezTo>
                      <a:pt x="508" y="535"/>
                      <a:pt x="525" y="539"/>
                      <a:pt x="543" y="543"/>
                    </a:cubicBezTo>
                    <a:cubicBezTo>
                      <a:pt x="561" y="547"/>
                      <a:pt x="578" y="551"/>
                      <a:pt x="590" y="563"/>
                    </a:cubicBezTo>
                    <a:cubicBezTo>
                      <a:pt x="602" y="575"/>
                      <a:pt x="606" y="592"/>
                      <a:pt x="610" y="610"/>
                    </a:cubicBezTo>
                    <a:cubicBezTo>
                      <a:pt x="614" y="628"/>
                      <a:pt x="618" y="645"/>
                      <a:pt x="630" y="657"/>
                    </a:cubicBezTo>
                    <a:cubicBezTo>
                      <a:pt x="647" y="673"/>
                      <a:pt x="668" y="668"/>
                      <a:pt x="685" y="685"/>
                    </a:cubicBezTo>
                    <a:lnTo>
                      <a:pt x="725" y="725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773D4654-B598-1C84-4365-527B8D55D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" y="15491"/>
                <a:ext cx="43" cy="794"/>
              </a:xfrm>
              <a:custGeom>
                <a:avLst/>
                <a:gdLst>
                  <a:gd name="T0" fmla="*/ 19 w 38"/>
                  <a:gd name="T1" fmla="*/ 0 h 702"/>
                  <a:gd name="T2" fmla="*/ 38 w 38"/>
                  <a:gd name="T3" fmla="*/ 59 h 702"/>
                  <a:gd name="T4" fmla="*/ 19 w 38"/>
                  <a:gd name="T5" fmla="*/ 106 h 702"/>
                  <a:gd name="T6" fmla="*/ 0 w 38"/>
                  <a:gd name="T7" fmla="*/ 153 h 702"/>
                  <a:gd name="T8" fmla="*/ 19 w 38"/>
                  <a:gd name="T9" fmla="*/ 200 h 702"/>
                  <a:gd name="T10" fmla="*/ 38 w 38"/>
                  <a:gd name="T11" fmla="*/ 248 h 702"/>
                  <a:gd name="T12" fmla="*/ 19 w 38"/>
                  <a:gd name="T13" fmla="*/ 295 h 702"/>
                  <a:gd name="T14" fmla="*/ 0 w 38"/>
                  <a:gd name="T15" fmla="*/ 342 h 702"/>
                  <a:gd name="T16" fmla="*/ 19 w 38"/>
                  <a:gd name="T17" fmla="*/ 389 h 702"/>
                  <a:gd name="T18" fmla="*/ 38 w 38"/>
                  <a:gd name="T19" fmla="*/ 437 h 702"/>
                  <a:gd name="T20" fmla="*/ 19 w 38"/>
                  <a:gd name="T21" fmla="*/ 484 h 702"/>
                  <a:gd name="T22" fmla="*/ 0 w 38"/>
                  <a:gd name="T23" fmla="*/ 531 h 702"/>
                  <a:gd name="T24" fmla="*/ 19 w 38"/>
                  <a:gd name="T25" fmla="*/ 578 h 702"/>
                  <a:gd name="T26" fmla="*/ 38 w 38"/>
                  <a:gd name="T27" fmla="*/ 626 h 702"/>
                  <a:gd name="T28" fmla="*/ 19 w 38"/>
                  <a:gd name="T29" fmla="*/ 685 h 702"/>
                  <a:gd name="T30" fmla="*/ 19 w 38"/>
                  <a:gd name="T31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2">
                    <a:moveTo>
                      <a:pt x="19" y="0"/>
                    </a:moveTo>
                    <a:cubicBezTo>
                      <a:pt x="19" y="23"/>
                      <a:pt x="38" y="35"/>
                      <a:pt x="38" y="59"/>
                    </a:cubicBezTo>
                    <a:cubicBezTo>
                      <a:pt x="38" y="76"/>
                      <a:pt x="29" y="90"/>
                      <a:pt x="19" y="106"/>
                    </a:cubicBezTo>
                    <a:cubicBezTo>
                      <a:pt x="10" y="121"/>
                      <a:pt x="0" y="136"/>
                      <a:pt x="0" y="153"/>
                    </a:cubicBezTo>
                    <a:cubicBezTo>
                      <a:pt x="0" y="170"/>
                      <a:pt x="10" y="185"/>
                      <a:pt x="19" y="200"/>
                    </a:cubicBezTo>
                    <a:cubicBezTo>
                      <a:pt x="29" y="216"/>
                      <a:pt x="38" y="230"/>
                      <a:pt x="38" y="248"/>
                    </a:cubicBezTo>
                    <a:cubicBezTo>
                      <a:pt x="38" y="265"/>
                      <a:pt x="29" y="279"/>
                      <a:pt x="19" y="295"/>
                    </a:cubicBezTo>
                    <a:cubicBezTo>
                      <a:pt x="10" y="310"/>
                      <a:pt x="0" y="325"/>
                      <a:pt x="0" y="342"/>
                    </a:cubicBezTo>
                    <a:cubicBezTo>
                      <a:pt x="0" y="359"/>
                      <a:pt x="10" y="374"/>
                      <a:pt x="19" y="389"/>
                    </a:cubicBezTo>
                    <a:cubicBezTo>
                      <a:pt x="29" y="405"/>
                      <a:pt x="38" y="419"/>
                      <a:pt x="38" y="437"/>
                    </a:cubicBezTo>
                    <a:cubicBezTo>
                      <a:pt x="38" y="454"/>
                      <a:pt x="29" y="468"/>
                      <a:pt x="19" y="484"/>
                    </a:cubicBezTo>
                    <a:cubicBezTo>
                      <a:pt x="10" y="499"/>
                      <a:pt x="0" y="514"/>
                      <a:pt x="0" y="531"/>
                    </a:cubicBezTo>
                    <a:cubicBezTo>
                      <a:pt x="0" y="548"/>
                      <a:pt x="10" y="563"/>
                      <a:pt x="19" y="578"/>
                    </a:cubicBezTo>
                    <a:cubicBezTo>
                      <a:pt x="29" y="594"/>
                      <a:pt x="38" y="608"/>
                      <a:pt x="38" y="626"/>
                    </a:cubicBezTo>
                    <a:cubicBezTo>
                      <a:pt x="38" y="649"/>
                      <a:pt x="19" y="661"/>
                      <a:pt x="19" y="685"/>
                    </a:cubicBezTo>
                    <a:lnTo>
                      <a:pt x="19" y="702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606A9F67-57C3-69CA-D730-CBEFDBF0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0" name="Oval 60">
                <a:extLst>
                  <a:ext uri="{FF2B5EF4-FFF2-40B4-BE49-F238E27FC236}">
                    <a16:creationId xmlns:a16="http://schemas.microsoft.com/office/drawing/2014/main" id="{DF4A413D-16B3-C2B0-6190-6B17F11CD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1" name="Oval 61">
                <a:extLst>
                  <a:ext uri="{FF2B5EF4-FFF2-40B4-BE49-F238E27FC236}">
                    <a16:creationId xmlns:a16="http://schemas.microsoft.com/office/drawing/2014/main" id="{91A62482-DD59-B715-C0C5-3CC8EFCBA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:a16="http://schemas.microsoft.com/office/drawing/2014/main" id="{0191C032-CCF2-94EF-F1BA-04ABF4E8E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F64F35EE-893D-37F0-A3E7-52D67E94F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FC120B0A-F1AA-616A-D3C9-67FEDF80C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5" name="Line 65">
                <a:extLst>
                  <a:ext uri="{FF2B5EF4-FFF2-40B4-BE49-F238E27FC236}">
                    <a16:creationId xmlns:a16="http://schemas.microsoft.com/office/drawing/2014/main" id="{5E6D8695-7CE4-9142-1391-475D59958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9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36C5FBE6-EA53-129E-7734-F6B59BD1B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7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84C1B714-DECD-D997-7590-CC8770265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6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F5FD0F05-C3AB-338D-45D6-8B43B794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4596"/>
                <a:ext cx="821" cy="820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49 h 725"/>
                  <a:gd name="T18" fmla="*/ 296 w 726"/>
                  <a:gd name="T19" fmla="*/ 402 h 725"/>
                  <a:gd name="T20" fmla="*/ 343 w 726"/>
                  <a:gd name="T21" fmla="*/ 382 h 725"/>
                  <a:gd name="T22" fmla="*/ 390 w 726"/>
                  <a:gd name="T23" fmla="*/ 362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6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7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49"/>
                    </a:cubicBezTo>
                    <a:cubicBezTo>
                      <a:pt x="280" y="431"/>
                      <a:pt x="284" y="414"/>
                      <a:pt x="296" y="402"/>
                    </a:cubicBezTo>
                    <a:cubicBezTo>
                      <a:pt x="308" y="390"/>
                      <a:pt x="325" y="386"/>
                      <a:pt x="343" y="382"/>
                    </a:cubicBezTo>
                    <a:cubicBezTo>
                      <a:pt x="361" y="378"/>
                      <a:pt x="378" y="374"/>
                      <a:pt x="390" y="362"/>
                    </a:cubicBezTo>
                    <a:cubicBezTo>
                      <a:pt x="402" y="350"/>
                      <a:pt x="406" y="333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4"/>
                      <a:pt x="551" y="147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8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69D433D8-34AE-D0BD-B1A3-F74638EAC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1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76D36496-C499-5332-3E87-43041206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" y="15489"/>
                <a:ext cx="329" cy="799"/>
              </a:xfrm>
              <a:custGeom>
                <a:avLst/>
                <a:gdLst>
                  <a:gd name="T0" fmla="*/ 257 w 291"/>
                  <a:gd name="T1" fmla="*/ 0 h 706"/>
                  <a:gd name="T2" fmla="*/ 291 w 291"/>
                  <a:gd name="T3" fmla="*/ 48 h 706"/>
                  <a:gd name="T4" fmla="*/ 179 w 291"/>
                  <a:gd name="T5" fmla="*/ 85 h 706"/>
                  <a:gd name="T6" fmla="*/ 246 w 291"/>
                  <a:gd name="T7" fmla="*/ 183 h 706"/>
                  <a:gd name="T8" fmla="*/ 134 w 291"/>
                  <a:gd name="T9" fmla="*/ 220 h 706"/>
                  <a:gd name="T10" fmla="*/ 201 w 291"/>
                  <a:gd name="T11" fmla="*/ 317 h 706"/>
                  <a:gd name="T12" fmla="*/ 89 w 291"/>
                  <a:gd name="T13" fmla="*/ 354 h 706"/>
                  <a:gd name="T14" fmla="*/ 156 w 291"/>
                  <a:gd name="T15" fmla="*/ 452 h 706"/>
                  <a:gd name="T16" fmla="*/ 44 w 291"/>
                  <a:gd name="T17" fmla="*/ 489 h 706"/>
                  <a:gd name="T18" fmla="*/ 112 w 291"/>
                  <a:gd name="T19" fmla="*/ 586 h 706"/>
                  <a:gd name="T20" fmla="*/ 0 w 291"/>
                  <a:gd name="T21" fmla="*/ 623 h 706"/>
                  <a:gd name="T22" fmla="*/ 33 w 291"/>
                  <a:gd name="T23" fmla="*/ 672 h 706"/>
                  <a:gd name="T24" fmla="*/ 22 w 291"/>
                  <a:gd name="T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1" h="706">
                    <a:moveTo>
                      <a:pt x="257" y="0"/>
                    </a:moveTo>
                    <a:lnTo>
                      <a:pt x="291" y="48"/>
                    </a:lnTo>
                    <a:lnTo>
                      <a:pt x="179" y="85"/>
                    </a:lnTo>
                    <a:lnTo>
                      <a:pt x="246" y="183"/>
                    </a:lnTo>
                    <a:lnTo>
                      <a:pt x="134" y="220"/>
                    </a:lnTo>
                    <a:lnTo>
                      <a:pt x="201" y="317"/>
                    </a:lnTo>
                    <a:lnTo>
                      <a:pt x="89" y="354"/>
                    </a:lnTo>
                    <a:lnTo>
                      <a:pt x="156" y="452"/>
                    </a:lnTo>
                    <a:lnTo>
                      <a:pt x="44" y="489"/>
                    </a:lnTo>
                    <a:lnTo>
                      <a:pt x="112" y="586"/>
                    </a:lnTo>
                    <a:lnTo>
                      <a:pt x="0" y="623"/>
                    </a:lnTo>
                    <a:lnTo>
                      <a:pt x="33" y="672"/>
                    </a:lnTo>
                    <a:lnTo>
                      <a:pt x="22" y="70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01E9C35D-79C6-19D7-FD7E-DBBCF8B8E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" y="15483"/>
                <a:ext cx="579" cy="810"/>
              </a:xfrm>
              <a:custGeom>
                <a:avLst/>
                <a:gdLst>
                  <a:gd name="T0" fmla="*/ 491 w 511"/>
                  <a:gd name="T1" fmla="*/ 0 h 716"/>
                  <a:gd name="T2" fmla="*/ 511 w 511"/>
                  <a:gd name="T3" fmla="*/ 56 h 716"/>
                  <a:gd name="T4" fmla="*/ 393 w 511"/>
                  <a:gd name="T5" fmla="*/ 62 h 716"/>
                  <a:gd name="T6" fmla="*/ 432 w 511"/>
                  <a:gd name="T7" fmla="*/ 174 h 716"/>
                  <a:gd name="T8" fmla="*/ 314 w 511"/>
                  <a:gd name="T9" fmla="*/ 180 h 716"/>
                  <a:gd name="T10" fmla="*/ 354 w 511"/>
                  <a:gd name="T11" fmla="*/ 292 h 716"/>
                  <a:gd name="T12" fmla="*/ 236 w 511"/>
                  <a:gd name="T13" fmla="*/ 298 h 716"/>
                  <a:gd name="T14" fmla="*/ 275 w 511"/>
                  <a:gd name="T15" fmla="*/ 410 h 716"/>
                  <a:gd name="T16" fmla="*/ 157 w 511"/>
                  <a:gd name="T17" fmla="*/ 416 h 716"/>
                  <a:gd name="T18" fmla="*/ 196 w 511"/>
                  <a:gd name="T19" fmla="*/ 527 h 716"/>
                  <a:gd name="T20" fmla="*/ 79 w 511"/>
                  <a:gd name="T21" fmla="*/ 534 h 716"/>
                  <a:gd name="T22" fmla="*/ 118 w 511"/>
                  <a:gd name="T23" fmla="*/ 645 h 716"/>
                  <a:gd name="T24" fmla="*/ 0 w 511"/>
                  <a:gd name="T25" fmla="*/ 652 h 716"/>
                  <a:gd name="T26" fmla="*/ 20 w 511"/>
                  <a:gd name="T27" fmla="*/ 708 h 716"/>
                  <a:gd name="T28" fmla="*/ 14 w 511"/>
                  <a:gd name="T2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716">
                    <a:moveTo>
                      <a:pt x="491" y="0"/>
                    </a:moveTo>
                    <a:lnTo>
                      <a:pt x="511" y="56"/>
                    </a:lnTo>
                    <a:lnTo>
                      <a:pt x="393" y="62"/>
                    </a:lnTo>
                    <a:lnTo>
                      <a:pt x="432" y="174"/>
                    </a:lnTo>
                    <a:lnTo>
                      <a:pt x="314" y="180"/>
                    </a:lnTo>
                    <a:lnTo>
                      <a:pt x="354" y="292"/>
                    </a:lnTo>
                    <a:lnTo>
                      <a:pt x="236" y="298"/>
                    </a:lnTo>
                    <a:lnTo>
                      <a:pt x="275" y="410"/>
                    </a:lnTo>
                    <a:lnTo>
                      <a:pt x="157" y="416"/>
                    </a:lnTo>
                    <a:lnTo>
                      <a:pt x="196" y="527"/>
                    </a:lnTo>
                    <a:lnTo>
                      <a:pt x="79" y="534"/>
                    </a:lnTo>
                    <a:lnTo>
                      <a:pt x="118" y="645"/>
                    </a:lnTo>
                    <a:lnTo>
                      <a:pt x="0" y="652"/>
                    </a:lnTo>
                    <a:lnTo>
                      <a:pt x="20" y="708"/>
                    </a:lnTo>
                    <a:lnTo>
                      <a:pt x="14" y="71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2" name="Freeform 72">
                <a:extLst>
                  <a:ext uri="{FF2B5EF4-FFF2-40B4-BE49-F238E27FC236}">
                    <a16:creationId xmlns:a16="http://schemas.microsoft.com/office/drawing/2014/main" id="{6190C5EA-38FD-B416-0FE0-7AA882B15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" y="13723"/>
                <a:ext cx="330" cy="801"/>
              </a:xfrm>
              <a:custGeom>
                <a:avLst/>
                <a:gdLst>
                  <a:gd name="T0" fmla="*/ 34 w 292"/>
                  <a:gd name="T1" fmla="*/ 707 h 707"/>
                  <a:gd name="T2" fmla="*/ 0 w 292"/>
                  <a:gd name="T3" fmla="*/ 658 h 707"/>
                  <a:gd name="T4" fmla="*/ 112 w 292"/>
                  <a:gd name="T5" fmla="*/ 621 h 707"/>
                  <a:gd name="T6" fmla="*/ 45 w 292"/>
                  <a:gd name="T7" fmla="*/ 524 h 707"/>
                  <a:gd name="T8" fmla="*/ 157 w 292"/>
                  <a:gd name="T9" fmla="*/ 486 h 707"/>
                  <a:gd name="T10" fmla="*/ 90 w 292"/>
                  <a:gd name="T11" fmla="*/ 389 h 707"/>
                  <a:gd name="T12" fmla="*/ 202 w 292"/>
                  <a:gd name="T13" fmla="*/ 352 h 707"/>
                  <a:gd name="T14" fmla="*/ 135 w 292"/>
                  <a:gd name="T15" fmla="*/ 255 h 707"/>
                  <a:gd name="T16" fmla="*/ 247 w 292"/>
                  <a:gd name="T17" fmla="*/ 218 h 707"/>
                  <a:gd name="T18" fmla="*/ 180 w 292"/>
                  <a:gd name="T19" fmla="*/ 120 h 707"/>
                  <a:gd name="T20" fmla="*/ 292 w 292"/>
                  <a:gd name="T21" fmla="*/ 83 h 707"/>
                  <a:gd name="T22" fmla="*/ 258 w 292"/>
                  <a:gd name="T23" fmla="*/ 35 h 707"/>
                  <a:gd name="T24" fmla="*/ 269 w 292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707">
                    <a:moveTo>
                      <a:pt x="34" y="707"/>
                    </a:moveTo>
                    <a:lnTo>
                      <a:pt x="0" y="658"/>
                    </a:lnTo>
                    <a:lnTo>
                      <a:pt x="112" y="621"/>
                    </a:lnTo>
                    <a:lnTo>
                      <a:pt x="45" y="524"/>
                    </a:lnTo>
                    <a:lnTo>
                      <a:pt x="157" y="486"/>
                    </a:lnTo>
                    <a:lnTo>
                      <a:pt x="90" y="389"/>
                    </a:lnTo>
                    <a:lnTo>
                      <a:pt x="202" y="352"/>
                    </a:lnTo>
                    <a:lnTo>
                      <a:pt x="135" y="255"/>
                    </a:lnTo>
                    <a:lnTo>
                      <a:pt x="247" y="218"/>
                    </a:lnTo>
                    <a:lnTo>
                      <a:pt x="180" y="120"/>
                    </a:lnTo>
                    <a:lnTo>
                      <a:pt x="292" y="83"/>
                    </a:lnTo>
                    <a:lnTo>
                      <a:pt x="258" y="35"/>
                    </a:lnTo>
                    <a:lnTo>
                      <a:pt x="269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2B4A458F-AB2A-D1D1-B176-43E62471F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5" y="13723"/>
                <a:ext cx="278" cy="801"/>
              </a:xfrm>
              <a:custGeom>
                <a:avLst/>
                <a:gdLst>
                  <a:gd name="T0" fmla="*/ 235 w 246"/>
                  <a:gd name="T1" fmla="*/ 707 h 707"/>
                  <a:gd name="T2" fmla="*/ 179 w 246"/>
                  <a:gd name="T3" fmla="*/ 688 h 707"/>
                  <a:gd name="T4" fmla="*/ 246 w 246"/>
                  <a:gd name="T5" fmla="*/ 591 h 707"/>
                  <a:gd name="T6" fmla="*/ 134 w 246"/>
                  <a:gd name="T7" fmla="*/ 554 h 707"/>
                  <a:gd name="T8" fmla="*/ 202 w 246"/>
                  <a:gd name="T9" fmla="*/ 457 h 707"/>
                  <a:gd name="T10" fmla="*/ 90 w 246"/>
                  <a:gd name="T11" fmla="*/ 419 h 707"/>
                  <a:gd name="T12" fmla="*/ 157 w 246"/>
                  <a:gd name="T13" fmla="*/ 322 h 707"/>
                  <a:gd name="T14" fmla="*/ 45 w 246"/>
                  <a:gd name="T15" fmla="*/ 285 h 707"/>
                  <a:gd name="T16" fmla="*/ 112 w 246"/>
                  <a:gd name="T17" fmla="*/ 188 h 707"/>
                  <a:gd name="T18" fmla="*/ 0 w 246"/>
                  <a:gd name="T19" fmla="*/ 150 h 707"/>
                  <a:gd name="T20" fmla="*/ 67 w 246"/>
                  <a:gd name="T21" fmla="*/ 53 h 707"/>
                  <a:gd name="T22" fmla="*/ 11 w 246"/>
                  <a:gd name="T23" fmla="*/ 35 h 707"/>
                  <a:gd name="T24" fmla="*/ 0 w 246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707">
                    <a:moveTo>
                      <a:pt x="235" y="707"/>
                    </a:moveTo>
                    <a:lnTo>
                      <a:pt x="179" y="688"/>
                    </a:lnTo>
                    <a:lnTo>
                      <a:pt x="246" y="591"/>
                    </a:lnTo>
                    <a:lnTo>
                      <a:pt x="134" y="554"/>
                    </a:lnTo>
                    <a:lnTo>
                      <a:pt x="202" y="457"/>
                    </a:lnTo>
                    <a:lnTo>
                      <a:pt x="90" y="419"/>
                    </a:lnTo>
                    <a:lnTo>
                      <a:pt x="157" y="322"/>
                    </a:lnTo>
                    <a:lnTo>
                      <a:pt x="45" y="285"/>
                    </a:lnTo>
                    <a:lnTo>
                      <a:pt x="112" y="188"/>
                    </a:lnTo>
                    <a:lnTo>
                      <a:pt x="0" y="150"/>
                    </a:lnTo>
                    <a:lnTo>
                      <a:pt x="67" y="53"/>
                    </a:ln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7A053B1B-FF7B-F460-0D70-17AD32F8CC82}"/>
                    </a:ext>
                  </a:extLst>
                </p:cNvPr>
                <p:cNvSpPr txBox="1"/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9" name="TextBox 61">
                  <a:extLst>
                    <a:ext uri="{FF2B5EF4-FFF2-40B4-BE49-F238E27FC236}">
                      <a16:creationId xmlns:a16="http://schemas.microsoft.com/office/drawing/2014/main" id="{05864B17-8DC3-463D-D515-617D9E03D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9C2E1CBE-5982-D314-189E-33D8DCEB7484}"/>
                    </a:ext>
                  </a:extLst>
                </p:cNvPr>
                <p:cNvSpPr txBox="1"/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9C2E1CBE-5982-D314-189E-33D8DCEB7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92203" y="22227097"/>
                  <a:ext cx="979659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2641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6ACCE4C5-1971-BECE-E03D-260323B36D6B}"/>
                    </a:ext>
                  </a:extLst>
                </p:cNvPr>
                <p:cNvSpPr txBox="1"/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1" name="TextBox 61">
                  <a:extLst>
                    <a:ext uri="{FF2B5EF4-FFF2-40B4-BE49-F238E27FC236}">
                      <a16:creationId xmlns:a16="http://schemas.microsoft.com/office/drawing/2014/main" id="{99968B41-7646-D4C0-F935-DE3028A2F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916EC638-9D0D-3F1B-F5AC-0872F39C847F}"/>
                    </a:ext>
                  </a:extLst>
                </p:cNvPr>
                <p:cNvSpPr txBox="1"/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62728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2" name="TextBox 61">
                  <a:extLst>
                    <a:ext uri="{FF2B5EF4-FFF2-40B4-BE49-F238E27FC236}">
                      <a16:creationId xmlns:a16="http://schemas.microsoft.com/office/drawing/2014/main" id="{79A3ADAA-248F-1C1B-9ED0-A9B5695C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FCDF6D31-4564-39A2-CACB-BB0029E41D93}"/>
                    </a:ext>
                  </a:extLst>
                </p:cNvPr>
                <p:cNvSpPr txBox="1"/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p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∖</m:t>
                      </m:r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d>
                        <m:dPr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</m:d>
                      <m:r>
                        <a:rPr kumimoji="0" lang="pl-PL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]</m:t>
                      </m:r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      (has low degree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pl-PL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kumimoji="0" lang="pl-PL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)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FCDF6D31-4564-39A2-CACB-BB0029E41D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97275" y="20897007"/>
                  <a:ext cx="7101983" cy="497562"/>
                </a:xfrm>
                <a:prstGeom prst="rect">
                  <a:avLst/>
                </a:prstGeom>
                <a:blipFill>
                  <a:blip r:embed="rId7"/>
                  <a:stretch>
                    <a:fillRect l="-1945" t="-22951" r="-2174" b="-4918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E6024FDE-5AAF-6192-6E7A-A6D506D7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Runtime of case 1</a:t>
            </a:r>
            <a:endParaRPr lang="LID4096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0D5C71-1219-BC44-14EE-E8E8857D389D}"/>
                  </a:ext>
                </a:extLst>
              </p:cNvPr>
              <p:cNvSpPr txBox="1"/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1. Take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as-is, and augment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/>
                  <a:t> (by finding </a:t>
                </a:r>
                <a:r>
                  <a:rPr lang="pl-PL" sz="2400" i="1" dirty="0"/>
                  <a:t>b</a:t>
                </a:r>
                <a:r>
                  <a:rPr lang="pl-PL" sz="2400" dirty="0"/>
                  <a:t>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0D5C71-1219-BC44-14EE-E8E8857D3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9" y="2858663"/>
                <a:ext cx="4858379" cy="830997"/>
              </a:xfrm>
              <a:prstGeom prst="rect">
                <a:avLst/>
              </a:prstGeom>
              <a:blipFill>
                <a:blip r:embed="rId8"/>
                <a:stretch>
                  <a:fillRect l="-1617" t="-3497" b="-12587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Speech Bubble: Rectangle with Corners Rounded 71">
                <a:extLst>
                  <a:ext uri="{FF2B5EF4-FFF2-40B4-BE49-F238E27FC236}">
                    <a16:creationId xmlns:a16="http://schemas.microsoft.com/office/drawing/2014/main" id="{8C86F130-E6A3-98BB-C675-AF565B81021A}"/>
                  </a:ext>
                </a:extLst>
              </p:cNvPr>
              <p:cNvSpPr/>
              <p:nvPr/>
            </p:nvSpPr>
            <p:spPr>
              <a:xfrm>
                <a:off x="167282" y="4880804"/>
                <a:ext cx="4113915" cy="941699"/>
              </a:xfrm>
              <a:prstGeom prst="wedgeRoundRectCallout">
                <a:avLst>
                  <a:gd name="adj1" fmla="val -22585"/>
                  <a:gd name="adj2" fmla="val -174721"/>
                  <a:gd name="adj3" fmla="val 166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2400" dirty="0"/>
                  <a:t>This way, both oracles operate inside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400" dirty="0"/>
                  <a:t> which is low-degree</a:t>
                </a:r>
                <a:endParaRPr lang="en-US" sz="2400" dirty="0"/>
              </a:p>
            </p:txBody>
          </p:sp>
        </mc:Choice>
        <mc:Fallback>
          <p:sp>
            <p:nvSpPr>
              <p:cNvPr id="72" name="Speech Bubble: Rectangle with Corners Rounded 71">
                <a:extLst>
                  <a:ext uri="{FF2B5EF4-FFF2-40B4-BE49-F238E27FC236}">
                    <a16:creationId xmlns:a16="http://schemas.microsoft.com/office/drawing/2014/main" id="{8C86F130-E6A3-98BB-C675-AF565B810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2" y="4880804"/>
                <a:ext cx="4113915" cy="941699"/>
              </a:xfrm>
              <a:prstGeom prst="wedgeRoundRectCallout">
                <a:avLst>
                  <a:gd name="adj1" fmla="val -22585"/>
                  <a:gd name="adj2" fmla="val -174721"/>
                  <a:gd name="adj3" fmla="val 16667"/>
                </a:avLst>
              </a:prstGeom>
              <a:blipFill>
                <a:blip r:embed="rId9"/>
                <a:stretch>
                  <a:fillRect r="-1778" b="-37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3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00026 -0.267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2EA6-67B5-6316-B12E-2D1948222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DA0CE2-CF02-012F-DA3A-35E1C5C4A527}"/>
              </a:ext>
            </a:extLst>
          </p:cNvPr>
          <p:cNvGrpSpPr/>
          <p:nvPr/>
        </p:nvGrpSpPr>
        <p:grpSpPr>
          <a:xfrm>
            <a:off x="6831896" y="1"/>
            <a:ext cx="5360104" cy="3548422"/>
            <a:chOff x="11539464" y="20897007"/>
            <a:chExt cx="8875713" cy="58757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CD377F-003F-A425-6F39-EA1CA06EF5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123664" y="21378459"/>
              <a:ext cx="8291513" cy="5394325"/>
              <a:chOff x="7499" y="13307"/>
              <a:chExt cx="5223" cy="339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EB61D3E6-336E-6D16-7AAC-292203424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13307"/>
                <a:ext cx="5223" cy="3398"/>
              </a:xfrm>
              <a:custGeom>
                <a:avLst/>
                <a:gdLst>
                  <a:gd name="T0" fmla="*/ 3255 w 4616"/>
                  <a:gd name="T1" fmla="*/ 72 h 3003"/>
                  <a:gd name="T2" fmla="*/ 397 w 4616"/>
                  <a:gd name="T3" fmla="*/ 72 h 3003"/>
                  <a:gd name="T4" fmla="*/ 397 w 4616"/>
                  <a:gd name="T5" fmla="*/ 592 h 3003"/>
                  <a:gd name="T6" fmla="*/ 2476 w 4616"/>
                  <a:gd name="T7" fmla="*/ 852 h 3003"/>
                  <a:gd name="T8" fmla="*/ 2476 w 4616"/>
                  <a:gd name="T9" fmla="*/ 2151 h 3003"/>
                  <a:gd name="T10" fmla="*/ 397 w 4616"/>
                  <a:gd name="T11" fmla="*/ 2411 h 3003"/>
                  <a:gd name="T12" fmla="*/ 397 w 4616"/>
                  <a:gd name="T13" fmla="*/ 2930 h 3003"/>
                  <a:gd name="T14" fmla="*/ 3255 w 4616"/>
                  <a:gd name="T15" fmla="*/ 2930 h 3003"/>
                  <a:gd name="T16" fmla="*/ 4451 w 4616"/>
                  <a:gd name="T17" fmla="*/ 2411 h 3003"/>
                  <a:gd name="T18" fmla="*/ 4451 w 4616"/>
                  <a:gd name="T19" fmla="*/ 592 h 3003"/>
                  <a:gd name="T20" fmla="*/ 3255 w 4616"/>
                  <a:gd name="T21" fmla="*/ 72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16" h="3003">
                    <a:moveTo>
                      <a:pt x="3255" y="72"/>
                    </a:moveTo>
                    <a:cubicBezTo>
                      <a:pt x="2693" y="0"/>
                      <a:pt x="794" y="0"/>
                      <a:pt x="397" y="72"/>
                    </a:cubicBezTo>
                    <a:cubicBezTo>
                      <a:pt x="0" y="144"/>
                      <a:pt x="109" y="484"/>
                      <a:pt x="397" y="592"/>
                    </a:cubicBezTo>
                    <a:cubicBezTo>
                      <a:pt x="685" y="700"/>
                      <a:pt x="2187" y="635"/>
                      <a:pt x="2476" y="852"/>
                    </a:cubicBezTo>
                    <a:cubicBezTo>
                      <a:pt x="2764" y="1068"/>
                      <a:pt x="2764" y="1935"/>
                      <a:pt x="2476" y="2151"/>
                    </a:cubicBezTo>
                    <a:cubicBezTo>
                      <a:pt x="2187" y="2367"/>
                      <a:pt x="685" y="2303"/>
                      <a:pt x="397" y="2411"/>
                    </a:cubicBezTo>
                    <a:cubicBezTo>
                      <a:pt x="109" y="2519"/>
                      <a:pt x="0" y="2858"/>
                      <a:pt x="397" y="2930"/>
                    </a:cubicBezTo>
                    <a:cubicBezTo>
                      <a:pt x="794" y="3003"/>
                      <a:pt x="2693" y="3003"/>
                      <a:pt x="3255" y="2930"/>
                    </a:cubicBezTo>
                    <a:cubicBezTo>
                      <a:pt x="3818" y="2858"/>
                      <a:pt x="4285" y="2735"/>
                      <a:pt x="4451" y="2411"/>
                    </a:cubicBezTo>
                    <a:cubicBezTo>
                      <a:pt x="4616" y="2086"/>
                      <a:pt x="4616" y="916"/>
                      <a:pt x="4451" y="592"/>
                    </a:cubicBezTo>
                    <a:cubicBezTo>
                      <a:pt x="4285" y="267"/>
                      <a:pt x="3818" y="144"/>
                      <a:pt x="3255" y="72"/>
                    </a:cubicBezTo>
                    <a:close/>
                  </a:path>
                </a:pathLst>
              </a:custGeom>
              <a:solidFill>
                <a:srgbClr val="D2E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6D7008A0-6AD0-2B63-3BD4-9D2E2AF6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0A5AFECD-A06E-7BC9-23B1-95E0EF2F5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17B4A6F2-CADC-E716-93E9-D76122827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0CFBA910-190E-CFEB-9FF8-391938978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39329032-2DA3-024A-EAF3-3B2597562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E56F8B00-21C1-2785-5706-64BC7C6D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4E2B52C4-DDE9-AB69-B066-95CDCBF6B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E42F63D4-8220-61AD-AAFF-7992A5006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100F3B7E-5ECA-7E04-55D6-974035FEB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3CCA87BD-F420-9659-85E4-C592B470C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CD0E4508-999D-15F9-9812-41B9847F4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3D11C193-D6B4-E88E-8794-3501A5AF8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2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44D78933-2919-C0C8-05FC-3A267607D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0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42D31E07-632F-ED71-7FDC-DC6FC2AAE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8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E9410CB6-25BB-1A06-0C46-2C02007D5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6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423A9D5E-725D-0415-5669-65B426AFA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9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3F6952B7-9D91-54F9-BBBB-536C22967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4" y="14600"/>
                <a:ext cx="540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3E17704F-DFF2-0FEB-170F-BFD1F1E07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CCF166E8-69EE-0C8E-BA03-F49CED148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95C04D9A-E173-1249-BA16-70A870E8B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E454A808-7C3B-B949-E835-0140757F7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B3EC28EB-3BF7-678B-4AE4-95C91C1A7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EFDF5B8E-4D3F-28FC-D93B-BA3BAB58F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AC3A194C-CD37-A86F-6EE2-85ECA9765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682C3051-F4CA-E3CB-A1C2-7CC248635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539A5C82-1116-73A5-56E7-F04F99EE7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51A7AD19-4B77-1D38-5F2C-0CFB1F4A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56ACA285-D9B5-9CED-1222-91301581A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3719"/>
                <a:ext cx="539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0 w 477"/>
                  <a:gd name="T7" fmla="*/ 598 h 715"/>
                  <a:gd name="T8" fmla="*/ 111 w 477"/>
                  <a:gd name="T9" fmla="*/ 548 h 715"/>
                  <a:gd name="T10" fmla="*/ 121 w 477"/>
                  <a:gd name="T11" fmla="*/ 498 h 715"/>
                  <a:gd name="T12" fmla="*/ 163 w 477"/>
                  <a:gd name="T13" fmla="*/ 470 h 715"/>
                  <a:gd name="T14" fmla="*/ 205 w 477"/>
                  <a:gd name="T15" fmla="*/ 441 h 715"/>
                  <a:gd name="T16" fmla="*/ 216 w 477"/>
                  <a:gd name="T17" fmla="*/ 391 h 715"/>
                  <a:gd name="T18" fmla="*/ 226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3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0" y="598"/>
                    </a:cubicBezTo>
                    <a:cubicBezTo>
                      <a:pt x="110" y="584"/>
                      <a:pt x="110" y="566"/>
                      <a:pt x="111" y="548"/>
                    </a:cubicBezTo>
                    <a:cubicBezTo>
                      <a:pt x="111" y="530"/>
                      <a:pt x="112" y="513"/>
                      <a:pt x="121" y="498"/>
                    </a:cubicBezTo>
                    <a:cubicBezTo>
                      <a:pt x="131" y="484"/>
                      <a:pt x="147" y="477"/>
                      <a:pt x="163" y="470"/>
                    </a:cubicBezTo>
                    <a:cubicBezTo>
                      <a:pt x="180" y="462"/>
                      <a:pt x="196" y="455"/>
                      <a:pt x="205" y="441"/>
                    </a:cubicBezTo>
                    <a:cubicBezTo>
                      <a:pt x="215" y="427"/>
                      <a:pt x="215" y="409"/>
                      <a:pt x="216" y="391"/>
                    </a:cubicBezTo>
                    <a:cubicBezTo>
                      <a:pt x="216" y="373"/>
                      <a:pt x="217" y="355"/>
                      <a:pt x="226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6" y="163"/>
                      <a:pt x="373" y="155"/>
                    </a:cubicBezTo>
                    <a:cubicBezTo>
                      <a:pt x="390" y="148"/>
                      <a:pt x="405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B6AAC82F-212B-313E-582D-69204829F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" y="13726"/>
                <a:ext cx="43" cy="795"/>
              </a:xfrm>
              <a:custGeom>
                <a:avLst/>
                <a:gdLst>
                  <a:gd name="T0" fmla="*/ 19 w 38"/>
                  <a:gd name="T1" fmla="*/ 703 h 703"/>
                  <a:gd name="T2" fmla="*/ 0 w 38"/>
                  <a:gd name="T3" fmla="*/ 644 h 703"/>
                  <a:gd name="T4" fmla="*/ 19 w 38"/>
                  <a:gd name="T5" fmla="*/ 597 h 703"/>
                  <a:gd name="T6" fmla="*/ 38 w 38"/>
                  <a:gd name="T7" fmla="*/ 549 h 703"/>
                  <a:gd name="T8" fmla="*/ 19 w 38"/>
                  <a:gd name="T9" fmla="*/ 502 h 703"/>
                  <a:gd name="T10" fmla="*/ 0 w 38"/>
                  <a:gd name="T11" fmla="*/ 455 h 703"/>
                  <a:gd name="T12" fmla="*/ 19 w 38"/>
                  <a:gd name="T13" fmla="*/ 408 h 703"/>
                  <a:gd name="T14" fmla="*/ 38 w 38"/>
                  <a:gd name="T15" fmla="*/ 360 h 703"/>
                  <a:gd name="T16" fmla="*/ 19 w 38"/>
                  <a:gd name="T17" fmla="*/ 313 h 703"/>
                  <a:gd name="T18" fmla="*/ 0 w 38"/>
                  <a:gd name="T19" fmla="*/ 266 h 703"/>
                  <a:gd name="T20" fmla="*/ 19 w 38"/>
                  <a:gd name="T21" fmla="*/ 219 h 703"/>
                  <a:gd name="T22" fmla="*/ 38 w 38"/>
                  <a:gd name="T23" fmla="*/ 171 h 703"/>
                  <a:gd name="T24" fmla="*/ 19 w 38"/>
                  <a:gd name="T25" fmla="*/ 124 h 703"/>
                  <a:gd name="T26" fmla="*/ 0 w 38"/>
                  <a:gd name="T27" fmla="*/ 77 h 703"/>
                  <a:gd name="T28" fmla="*/ 19 w 38"/>
                  <a:gd name="T29" fmla="*/ 18 h 703"/>
                  <a:gd name="T30" fmla="*/ 19 w 38"/>
                  <a:gd name="T3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3">
                    <a:moveTo>
                      <a:pt x="19" y="703"/>
                    </a:moveTo>
                    <a:cubicBezTo>
                      <a:pt x="19" y="679"/>
                      <a:pt x="0" y="667"/>
                      <a:pt x="0" y="644"/>
                    </a:cubicBezTo>
                    <a:cubicBezTo>
                      <a:pt x="0" y="627"/>
                      <a:pt x="9" y="612"/>
                      <a:pt x="19" y="597"/>
                    </a:cubicBezTo>
                    <a:cubicBezTo>
                      <a:pt x="29" y="581"/>
                      <a:pt x="38" y="566"/>
                      <a:pt x="38" y="549"/>
                    </a:cubicBezTo>
                    <a:cubicBezTo>
                      <a:pt x="38" y="532"/>
                      <a:pt x="29" y="517"/>
                      <a:pt x="19" y="502"/>
                    </a:cubicBezTo>
                    <a:cubicBezTo>
                      <a:pt x="9" y="487"/>
                      <a:pt x="0" y="472"/>
                      <a:pt x="0" y="455"/>
                    </a:cubicBezTo>
                    <a:cubicBezTo>
                      <a:pt x="0" y="438"/>
                      <a:pt x="9" y="423"/>
                      <a:pt x="19" y="408"/>
                    </a:cubicBezTo>
                    <a:cubicBezTo>
                      <a:pt x="29" y="392"/>
                      <a:pt x="38" y="377"/>
                      <a:pt x="38" y="360"/>
                    </a:cubicBezTo>
                    <a:cubicBezTo>
                      <a:pt x="38" y="343"/>
                      <a:pt x="29" y="328"/>
                      <a:pt x="19" y="313"/>
                    </a:cubicBezTo>
                    <a:cubicBezTo>
                      <a:pt x="9" y="298"/>
                      <a:pt x="0" y="283"/>
                      <a:pt x="0" y="266"/>
                    </a:cubicBezTo>
                    <a:cubicBezTo>
                      <a:pt x="0" y="249"/>
                      <a:pt x="9" y="234"/>
                      <a:pt x="19" y="219"/>
                    </a:cubicBezTo>
                    <a:cubicBezTo>
                      <a:pt x="29" y="203"/>
                      <a:pt x="38" y="188"/>
                      <a:pt x="38" y="171"/>
                    </a:cubicBezTo>
                    <a:cubicBezTo>
                      <a:pt x="38" y="154"/>
                      <a:pt x="29" y="139"/>
                      <a:pt x="19" y="124"/>
                    </a:cubicBezTo>
                    <a:cubicBezTo>
                      <a:pt x="9" y="109"/>
                      <a:pt x="0" y="94"/>
                      <a:pt x="0" y="77"/>
                    </a:cubicBezTo>
                    <a:cubicBezTo>
                      <a:pt x="0" y="53"/>
                      <a:pt x="19" y="41"/>
                      <a:pt x="19" y="18"/>
                    </a:cubicBezTo>
                    <a:lnTo>
                      <a:pt x="19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072FB43B-3072-AAFE-B77A-6503FA0E6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" y="13719"/>
                <a:ext cx="539" cy="809"/>
              </a:xfrm>
              <a:custGeom>
                <a:avLst/>
                <a:gdLst>
                  <a:gd name="T0" fmla="*/ 477 w 477"/>
                  <a:gd name="T1" fmla="*/ 715 h 715"/>
                  <a:gd name="T2" fmla="*/ 429 w 477"/>
                  <a:gd name="T3" fmla="*/ 677 h 715"/>
                  <a:gd name="T4" fmla="*/ 418 w 477"/>
                  <a:gd name="T5" fmla="*/ 627 h 715"/>
                  <a:gd name="T6" fmla="*/ 408 w 477"/>
                  <a:gd name="T7" fmla="*/ 577 h 715"/>
                  <a:gd name="T8" fmla="*/ 366 w 477"/>
                  <a:gd name="T9" fmla="*/ 548 h 715"/>
                  <a:gd name="T10" fmla="*/ 324 w 477"/>
                  <a:gd name="T11" fmla="*/ 519 h 715"/>
                  <a:gd name="T12" fmla="*/ 314 w 477"/>
                  <a:gd name="T13" fmla="*/ 470 h 715"/>
                  <a:gd name="T14" fmla="*/ 303 w 477"/>
                  <a:gd name="T15" fmla="*/ 420 h 715"/>
                  <a:gd name="T16" fmla="*/ 261 w 477"/>
                  <a:gd name="T17" fmla="*/ 391 h 715"/>
                  <a:gd name="T18" fmla="*/ 219 w 477"/>
                  <a:gd name="T19" fmla="*/ 362 h 715"/>
                  <a:gd name="T20" fmla="*/ 209 w 477"/>
                  <a:gd name="T21" fmla="*/ 312 h 715"/>
                  <a:gd name="T22" fmla="*/ 198 w 477"/>
                  <a:gd name="T23" fmla="*/ 263 h 715"/>
                  <a:gd name="T24" fmla="*/ 156 w 477"/>
                  <a:gd name="T25" fmla="*/ 234 h 715"/>
                  <a:gd name="T26" fmla="*/ 114 w 477"/>
                  <a:gd name="T27" fmla="*/ 205 h 715"/>
                  <a:gd name="T28" fmla="*/ 104 w 477"/>
                  <a:gd name="T29" fmla="*/ 155 h 715"/>
                  <a:gd name="T30" fmla="*/ 93 w 477"/>
                  <a:gd name="T31" fmla="*/ 105 h 715"/>
                  <a:gd name="T32" fmla="*/ 45 w 477"/>
                  <a:gd name="T33" fmla="*/ 67 h 715"/>
                  <a:gd name="T34" fmla="*/ 0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477" y="715"/>
                    </a:moveTo>
                    <a:cubicBezTo>
                      <a:pt x="464" y="696"/>
                      <a:pt x="442" y="696"/>
                      <a:pt x="429" y="677"/>
                    </a:cubicBezTo>
                    <a:cubicBezTo>
                      <a:pt x="419" y="662"/>
                      <a:pt x="419" y="645"/>
                      <a:pt x="418" y="627"/>
                    </a:cubicBezTo>
                    <a:cubicBezTo>
                      <a:pt x="418" y="609"/>
                      <a:pt x="417" y="591"/>
                      <a:pt x="408" y="577"/>
                    </a:cubicBezTo>
                    <a:cubicBezTo>
                      <a:pt x="398" y="563"/>
                      <a:pt x="383" y="556"/>
                      <a:pt x="366" y="548"/>
                    </a:cubicBezTo>
                    <a:cubicBezTo>
                      <a:pt x="349" y="541"/>
                      <a:pt x="334" y="534"/>
                      <a:pt x="324" y="519"/>
                    </a:cubicBezTo>
                    <a:cubicBezTo>
                      <a:pt x="315" y="505"/>
                      <a:pt x="314" y="488"/>
                      <a:pt x="314" y="470"/>
                    </a:cubicBezTo>
                    <a:cubicBezTo>
                      <a:pt x="313" y="451"/>
                      <a:pt x="313" y="434"/>
                      <a:pt x="303" y="420"/>
                    </a:cubicBezTo>
                    <a:cubicBezTo>
                      <a:pt x="294" y="406"/>
                      <a:pt x="278" y="398"/>
                      <a:pt x="261" y="391"/>
                    </a:cubicBezTo>
                    <a:cubicBezTo>
                      <a:pt x="245" y="384"/>
                      <a:pt x="229" y="376"/>
                      <a:pt x="219" y="362"/>
                    </a:cubicBezTo>
                    <a:cubicBezTo>
                      <a:pt x="210" y="348"/>
                      <a:pt x="209" y="331"/>
                      <a:pt x="209" y="312"/>
                    </a:cubicBezTo>
                    <a:cubicBezTo>
                      <a:pt x="208" y="294"/>
                      <a:pt x="208" y="277"/>
                      <a:pt x="198" y="263"/>
                    </a:cubicBezTo>
                    <a:cubicBezTo>
                      <a:pt x="189" y="248"/>
                      <a:pt x="173" y="241"/>
                      <a:pt x="156" y="234"/>
                    </a:cubicBezTo>
                    <a:cubicBezTo>
                      <a:pt x="140" y="226"/>
                      <a:pt x="124" y="219"/>
                      <a:pt x="114" y="205"/>
                    </a:cubicBezTo>
                    <a:cubicBezTo>
                      <a:pt x="105" y="191"/>
                      <a:pt x="104" y="173"/>
                      <a:pt x="104" y="155"/>
                    </a:cubicBezTo>
                    <a:cubicBezTo>
                      <a:pt x="103" y="137"/>
                      <a:pt x="103" y="120"/>
                      <a:pt x="93" y="105"/>
                    </a:cubicBezTo>
                    <a:cubicBezTo>
                      <a:pt x="80" y="86"/>
                      <a:pt x="58" y="86"/>
                      <a:pt x="45" y="67"/>
                    </a:cubicBez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C7C5568B-E4BC-E576-6E6F-95443C67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" y="13723"/>
                <a:ext cx="274" cy="801"/>
              </a:xfrm>
              <a:custGeom>
                <a:avLst/>
                <a:gdLst>
                  <a:gd name="T0" fmla="*/ 7 w 242"/>
                  <a:gd name="T1" fmla="*/ 707 h 707"/>
                  <a:gd name="T2" fmla="*/ 8 w 242"/>
                  <a:gd name="T3" fmla="*/ 645 h 707"/>
                  <a:gd name="T4" fmla="*/ 41 w 242"/>
                  <a:gd name="T5" fmla="*/ 606 h 707"/>
                  <a:gd name="T6" fmla="*/ 73 w 242"/>
                  <a:gd name="T7" fmla="*/ 567 h 707"/>
                  <a:gd name="T8" fmla="*/ 70 w 242"/>
                  <a:gd name="T9" fmla="*/ 516 h 707"/>
                  <a:gd name="T10" fmla="*/ 67 w 242"/>
                  <a:gd name="T11" fmla="*/ 466 h 707"/>
                  <a:gd name="T12" fmla="*/ 100 w 242"/>
                  <a:gd name="T13" fmla="*/ 427 h 707"/>
                  <a:gd name="T14" fmla="*/ 133 w 242"/>
                  <a:gd name="T15" fmla="*/ 388 h 707"/>
                  <a:gd name="T16" fmla="*/ 130 w 242"/>
                  <a:gd name="T17" fmla="*/ 337 h 707"/>
                  <a:gd name="T18" fmla="*/ 127 w 242"/>
                  <a:gd name="T19" fmla="*/ 286 h 707"/>
                  <a:gd name="T20" fmla="*/ 160 w 242"/>
                  <a:gd name="T21" fmla="*/ 247 h 707"/>
                  <a:gd name="T22" fmla="*/ 193 w 242"/>
                  <a:gd name="T23" fmla="*/ 209 h 707"/>
                  <a:gd name="T24" fmla="*/ 190 w 242"/>
                  <a:gd name="T25" fmla="*/ 158 h 707"/>
                  <a:gd name="T26" fmla="*/ 187 w 242"/>
                  <a:gd name="T27" fmla="*/ 107 h 707"/>
                  <a:gd name="T28" fmla="*/ 224 w 242"/>
                  <a:gd name="T29" fmla="*/ 57 h 707"/>
                  <a:gd name="T30" fmla="*/ 242 w 242"/>
                  <a:gd name="T31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707">
                    <a:moveTo>
                      <a:pt x="7" y="707"/>
                    </a:moveTo>
                    <a:cubicBezTo>
                      <a:pt x="14" y="684"/>
                      <a:pt x="0" y="667"/>
                      <a:pt x="8" y="645"/>
                    </a:cubicBezTo>
                    <a:cubicBezTo>
                      <a:pt x="13" y="629"/>
                      <a:pt x="26" y="618"/>
                      <a:pt x="41" y="606"/>
                    </a:cubicBezTo>
                    <a:cubicBezTo>
                      <a:pt x="55" y="594"/>
                      <a:pt x="68" y="583"/>
                      <a:pt x="73" y="567"/>
                    </a:cubicBezTo>
                    <a:cubicBezTo>
                      <a:pt x="79" y="551"/>
                      <a:pt x="75" y="534"/>
                      <a:pt x="70" y="516"/>
                    </a:cubicBezTo>
                    <a:cubicBezTo>
                      <a:pt x="66" y="499"/>
                      <a:pt x="62" y="482"/>
                      <a:pt x="67" y="466"/>
                    </a:cubicBezTo>
                    <a:cubicBezTo>
                      <a:pt x="73" y="449"/>
                      <a:pt x="86" y="438"/>
                      <a:pt x="100" y="427"/>
                    </a:cubicBezTo>
                    <a:cubicBezTo>
                      <a:pt x="114" y="415"/>
                      <a:pt x="128" y="404"/>
                      <a:pt x="133" y="388"/>
                    </a:cubicBezTo>
                    <a:cubicBezTo>
                      <a:pt x="139" y="372"/>
                      <a:pt x="134" y="355"/>
                      <a:pt x="130" y="337"/>
                    </a:cubicBezTo>
                    <a:cubicBezTo>
                      <a:pt x="126" y="319"/>
                      <a:pt x="122" y="302"/>
                      <a:pt x="127" y="286"/>
                    </a:cubicBezTo>
                    <a:cubicBezTo>
                      <a:pt x="133" y="270"/>
                      <a:pt x="146" y="259"/>
                      <a:pt x="160" y="247"/>
                    </a:cubicBezTo>
                    <a:cubicBezTo>
                      <a:pt x="174" y="236"/>
                      <a:pt x="187" y="225"/>
                      <a:pt x="193" y="209"/>
                    </a:cubicBezTo>
                    <a:cubicBezTo>
                      <a:pt x="198" y="192"/>
                      <a:pt x="194" y="175"/>
                      <a:pt x="190" y="158"/>
                    </a:cubicBezTo>
                    <a:cubicBezTo>
                      <a:pt x="186" y="140"/>
                      <a:pt x="182" y="123"/>
                      <a:pt x="187" y="107"/>
                    </a:cubicBezTo>
                    <a:cubicBezTo>
                      <a:pt x="194" y="85"/>
                      <a:pt x="216" y="79"/>
                      <a:pt x="224" y="57"/>
                    </a:cubicBezTo>
                    <a:lnTo>
                      <a:pt x="242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3" name="Freeform 53">
                <a:extLst>
                  <a:ext uri="{FF2B5EF4-FFF2-40B4-BE49-F238E27FC236}">
                    <a16:creationId xmlns:a16="http://schemas.microsoft.com/office/drawing/2014/main" id="{98F31DBC-8E68-D0D8-23A0-9B9C0EE3B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2" y="13719"/>
                <a:ext cx="540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1 w 477"/>
                  <a:gd name="T7" fmla="*/ 598 h 715"/>
                  <a:gd name="T8" fmla="*/ 111 w 477"/>
                  <a:gd name="T9" fmla="*/ 548 h 715"/>
                  <a:gd name="T10" fmla="*/ 122 w 477"/>
                  <a:gd name="T11" fmla="*/ 498 h 715"/>
                  <a:gd name="T12" fmla="*/ 164 w 477"/>
                  <a:gd name="T13" fmla="*/ 470 h 715"/>
                  <a:gd name="T14" fmla="*/ 206 w 477"/>
                  <a:gd name="T15" fmla="*/ 441 h 715"/>
                  <a:gd name="T16" fmla="*/ 216 w 477"/>
                  <a:gd name="T17" fmla="*/ 391 h 715"/>
                  <a:gd name="T18" fmla="*/ 227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4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1" y="598"/>
                    </a:cubicBezTo>
                    <a:cubicBezTo>
                      <a:pt x="110" y="584"/>
                      <a:pt x="111" y="566"/>
                      <a:pt x="111" y="548"/>
                    </a:cubicBezTo>
                    <a:cubicBezTo>
                      <a:pt x="112" y="530"/>
                      <a:pt x="112" y="513"/>
                      <a:pt x="122" y="498"/>
                    </a:cubicBezTo>
                    <a:cubicBezTo>
                      <a:pt x="131" y="484"/>
                      <a:pt x="147" y="477"/>
                      <a:pt x="164" y="470"/>
                    </a:cubicBezTo>
                    <a:cubicBezTo>
                      <a:pt x="180" y="462"/>
                      <a:pt x="196" y="455"/>
                      <a:pt x="206" y="441"/>
                    </a:cubicBezTo>
                    <a:cubicBezTo>
                      <a:pt x="215" y="427"/>
                      <a:pt x="216" y="409"/>
                      <a:pt x="216" y="391"/>
                    </a:cubicBezTo>
                    <a:cubicBezTo>
                      <a:pt x="217" y="373"/>
                      <a:pt x="217" y="355"/>
                      <a:pt x="227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7" y="163"/>
                      <a:pt x="373" y="155"/>
                    </a:cubicBezTo>
                    <a:cubicBezTo>
                      <a:pt x="390" y="148"/>
                      <a:pt x="406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4" name="Freeform 54">
                <a:extLst>
                  <a:ext uri="{FF2B5EF4-FFF2-40B4-BE49-F238E27FC236}">
                    <a16:creationId xmlns:a16="http://schemas.microsoft.com/office/drawing/2014/main" id="{200FEBB9-D778-9DAC-830F-9A4042263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3713"/>
                <a:ext cx="821" cy="821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50 h 725"/>
                  <a:gd name="T18" fmla="*/ 296 w 726"/>
                  <a:gd name="T19" fmla="*/ 403 h 725"/>
                  <a:gd name="T20" fmla="*/ 343 w 726"/>
                  <a:gd name="T21" fmla="*/ 383 h 725"/>
                  <a:gd name="T22" fmla="*/ 390 w 726"/>
                  <a:gd name="T23" fmla="*/ 363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7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8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50"/>
                    </a:cubicBezTo>
                    <a:cubicBezTo>
                      <a:pt x="280" y="432"/>
                      <a:pt x="284" y="415"/>
                      <a:pt x="296" y="403"/>
                    </a:cubicBezTo>
                    <a:cubicBezTo>
                      <a:pt x="308" y="391"/>
                      <a:pt x="325" y="387"/>
                      <a:pt x="343" y="383"/>
                    </a:cubicBezTo>
                    <a:cubicBezTo>
                      <a:pt x="361" y="379"/>
                      <a:pt x="378" y="375"/>
                      <a:pt x="390" y="363"/>
                    </a:cubicBezTo>
                    <a:cubicBezTo>
                      <a:pt x="402" y="351"/>
                      <a:pt x="406" y="334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5"/>
                      <a:pt x="551" y="148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9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A00573BE-A8C5-CF99-0D6E-C7FF1866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6" y="13702"/>
                <a:ext cx="1685" cy="843"/>
              </a:xfrm>
              <a:custGeom>
                <a:avLst/>
                <a:gdLst>
                  <a:gd name="T0" fmla="*/ 0 w 1490"/>
                  <a:gd name="T1" fmla="*/ 745 h 745"/>
                  <a:gd name="T2" fmla="*/ 44 w 1490"/>
                  <a:gd name="T3" fmla="*/ 702 h 745"/>
                  <a:gd name="T4" fmla="*/ 95 w 1490"/>
                  <a:gd name="T5" fmla="*/ 698 h 745"/>
                  <a:gd name="T6" fmla="*/ 145 w 1490"/>
                  <a:gd name="T7" fmla="*/ 693 h 745"/>
                  <a:gd name="T8" fmla="*/ 179 w 1490"/>
                  <a:gd name="T9" fmla="*/ 655 h 745"/>
                  <a:gd name="T10" fmla="*/ 213 w 1490"/>
                  <a:gd name="T11" fmla="*/ 617 h 745"/>
                  <a:gd name="T12" fmla="*/ 264 w 1490"/>
                  <a:gd name="T13" fmla="*/ 613 h 745"/>
                  <a:gd name="T14" fmla="*/ 314 w 1490"/>
                  <a:gd name="T15" fmla="*/ 609 h 745"/>
                  <a:gd name="T16" fmla="*/ 348 w 1490"/>
                  <a:gd name="T17" fmla="*/ 571 h 745"/>
                  <a:gd name="T18" fmla="*/ 382 w 1490"/>
                  <a:gd name="T19" fmla="*/ 533 h 745"/>
                  <a:gd name="T20" fmla="*/ 433 w 1490"/>
                  <a:gd name="T21" fmla="*/ 529 h 745"/>
                  <a:gd name="T22" fmla="*/ 484 w 1490"/>
                  <a:gd name="T23" fmla="*/ 524 h 745"/>
                  <a:gd name="T24" fmla="*/ 517 w 1490"/>
                  <a:gd name="T25" fmla="*/ 486 h 745"/>
                  <a:gd name="T26" fmla="*/ 551 w 1490"/>
                  <a:gd name="T27" fmla="*/ 448 h 745"/>
                  <a:gd name="T28" fmla="*/ 602 w 1490"/>
                  <a:gd name="T29" fmla="*/ 444 h 745"/>
                  <a:gd name="T30" fmla="*/ 653 w 1490"/>
                  <a:gd name="T31" fmla="*/ 440 h 745"/>
                  <a:gd name="T32" fmla="*/ 686 w 1490"/>
                  <a:gd name="T33" fmla="*/ 402 h 745"/>
                  <a:gd name="T34" fmla="*/ 720 w 1490"/>
                  <a:gd name="T35" fmla="*/ 364 h 745"/>
                  <a:gd name="T36" fmla="*/ 771 w 1490"/>
                  <a:gd name="T37" fmla="*/ 360 h 745"/>
                  <a:gd name="T38" fmla="*/ 822 w 1490"/>
                  <a:gd name="T39" fmla="*/ 355 h 745"/>
                  <a:gd name="T40" fmla="*/ 855 w 1490"/>
                  <a:gd name="T41" fmla="*/ 317 h 745"/>
                  <a:gd name="T42" fmla="*/ 889 w 1490"/>
                  <a:gd name="T43" fmla="*/ 279 h 745"/>
                  <a:gd name="T44" fmla="*/ 940 w 1490"/>
                  <a:gd name="T45" fmla="*/ 275 h 745"/>
                  <a:gd name="T46" fmla="*/ 991 w 1490"/>
                  <a:gd name="T47" fmla="*/ 271 h 745"/>
                  <a:gd name="T48" fmla="*/ 1024 w 1490"/>
                  <a:gd name="T49" fmla="*/ 233 h 745"/>
                  <a:gd name="T50" fmla="*/ 1058 w 1490"/>
                  <a:gd name="T51" fmla="*/ 195 h 745"/>
                  <a:gd name="T52" fmla="*/ 1109 w 1490"/>
                  <a:gd name="T53" fmla="*/ 191 h 745"/>
                  <a:gd name="T54" fmla="*/ 1160 w 1490"/>
                  <a:gd name="T55" fmla="*/ 186 h 745"/>
                  <a:gd name="T56" fmla="*/ 1193 w 1490"/>
                  <a:gd name="T57" fmla="*/ 148 h 745"/>
                  <a:gd name="T58" fmla="*/ 1227 w 1490"/>
                  <a:gd name="T59" fmla="*/ 110 h 745"/>
                  <a:gd name="T60" fmla="*/ 1278 w 1490"/>
                  <a:gd name="T61" fmla="*/ 106 h 745"/>
                  <a:gd name="T62" fmla="*/ 1329 w 1490"/>
                  <a:gd name="T63" fmla="*/ 102 h 745"/>
                  <a:gd name="T64" fmla="*/ 1362 w 1490"/>
                  <a:gd name="T65" fmla="*/ 64 h 745"/>
                  <a:gd name="T66" fmla="*/ 1396 w 1490"/>
                  <a:gd name="T67" fmla="*/ 26 h 745"/>
                  <a:gd name="T68" fmla="*/ 1457 w 1490"/>
                  <a:gd name="T69" fmla="*/ 16 h 745"/>
                  <a:gd name="T70" fmla="*/ 1490 w 1490"/>
                  <a:gd name="T7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90" h="745">
                    <a:moveTo>
                      <a:pt x="0" y="745"/>
                    </a:moveTo>
                    <a:cubicBezTo>
                      <a:pt x="21" y="735"/>
                      <a:pt x="23" y="712"/>
                      <a:pt x="44" y="702"/>
                    </a:cubicBezTo>
                    <a:cubicBezTo>
                      <a:pt x="59" y="694"/>
                      <a:pt x="77" y="696"/>
                      <a:pt x="95" y="698"/>
                    </a:cubicBezTo>
                    <a:cubicBezTo>
                      <a:pt x="113" y="699"/>
                      <a:pt x="130" y="701"/>
                      <a:pt x="145" y="693"/>
                    </a:cubicBezTo>
                    <a:cubicBezTo>
                      <a:pt x="161" y="686"/>
                      <a:pt x="170" y="671"/>
                      <a:pt x="179" y="655"/>
                    </a:cubicBezTo>
                    <a:cubicBezTo>
                      <a:pt x="189" y="640"/>
                      <a:pt x="198" y="625"/>
                      <a:pt x="213" y="617"/>
                    </a:cubicBezTo>
                    <a:cubicBezTo>
                      <a:pt x="228" y="610"/>
                      <a:pt x="246" y="611"/>
                      <a:pt x="264" y="613"/>
                    </a:cubicBezTo>
                    <a:cubicBezTo>
                      <a:pt x="282" y="615"/>
                      <a:pt x="299" y="617"/>
                      <a:pt x="314" y="609"/>
                    </a:cubicBezTo>
                    <a:cubicBezTo>
                      <a:pt x="330" y="601"/>
                      <a:pt x="339" y="586"/>
                      <a:pt x="348" y="571"/>
                    </a:cubicBezTo>
                    <a:cubicBezTo>
                      <a:pt x="358" y="555"/>
                      <a:pt x="367" y="540"/>
                      <a:pt x="382" y="533"/>
                    </a:cubicBezTo>
                    <a:cubicBezTo>
                      <a:pt x="397" y="525"/>
                      <a:pt x="415" y="527"/>
                      <a:pt x="433" y="529"/>
                    </a:cubicBezTo>
                    <a:cubicBezTo>
                      <a:pt x="451" y="530"/>
                      <a:pt x="468" y="532"/>
                      <a:pt x="484" y="524"/>
                    </a:cubicBezTo>
                    <a:cubicBezTo>
                      <a:pt x="499" y="517"/>
                      <a:pt x="508" y="502"/>
                      <a:pt x="517" y="486"/>
                    </a:cubicBezTo>
                    <a:cubicBezTo>
                      <a:pt x="527" y="471"/>
                      <a:pt x="536" y="456"/>
                      <a:pt x="551" y="448"/>
                    </a:cubicBezTo>
                    <a:cubicBezTo>
                      <a:pt x="566" y="441"/>
                      <a:pt x="584" y="442"/>
                      <a:pt x="602" y="444"/>
                    </a:cubicBezTo>
                    <a:cubicBezTo>
                      <a:pt x="620" y="446"/>
                      <a:pt x="637" y="448"/>
                      <a:pt x="653" y="440"/>
                    </a:cubicBezTo>
                    <a:cubicBezTo>
                      <a:pt x="668" y="432"/>
                      <a:pt x="677" y="417"/>
                      <a:pt x="686" y="402"/>
                    </a:cubicBezTo>
                    <a:cubicBezTo>
                      <a:pt x="696" y="386"/>
                      <a:pt x="705" y="371"/>
                      <a:pt x="720" y="364"/>
                    </a:cubicBezTo>
                    <a:cubicBezTo>
                      <a:pt x="735" y="356"/>
                      <a:pt x="753" y="358"/>
                      <a:pt x="771" y="360"/>
                    </a:cubicBezTo>
                    <a:cubicBezTo>
                      <a:pt x="789" y="361"/>
                      <a:pt x="806" y="363"/>
                      <a:pt x="822" y="355"/>
                    </a:cubicBezTo>
                    <a:cubicBezTo>
                      <a:pt x="837" y="348"/>
                      <a:pt x="846" y="333"/>
                      <a:pt x="855" y="317"/>
                    </a:cubicBezTo>
                    <a:cubicBezTo>
                      <a:pt x="865" y="302"/>
                      <a:pt x="874" y="287"/>
                      <a:pt x="889" y="279"/>
                    </a:cubicBezTo>
                    <a:cubicBezTo>
                      <a:pt x="904" y="272"/>
                      <a:pt x="922" y="273"/>
                      <a:pt x="940" y="275"/>
                    </a:cubicBezTo>
                    <a:cubicBezTo>
                      <a:pt x="958" y="277"/>
                      <a:pt x="975" y="278"/>
                      <a:pt x="991" y="271"/>
                    </a:cubicBezTo>
                    <a:cubicBezTo>
                      <a:pt x="1006" y="263"/>
                      <a:pt x="1015" y="248"/>
                      <a:pt x="1024" y="233"/>
                    </a:cubicBezTo>
                    <a:cubicBezTo>
                      <a:pt x="1034" y="217"/>
                      <a:pt x="1043" y="202"/>
                      <a:pt x="1058" y="195"/>
                    </a:cubicBezTo>
                    <a:cubicBezTo>
                      <a:pt x="1073" y="187"/>
                      <a:pt x="1091" y="189"/>
                      <a:pt x="1109" y="191"/>
                    </a:cubicBezTo>
                    <a:cubicBezTo>
                      <a:pt x="1127" y="192"/>
                      <a:pt x="1144" y="194"/>
                      <a:pt x="1160" y="186"/>
                    </a:cubicBezTo>
                    <a:cubicBezTo>
                      <a:pt x="1175" y="179"/>
                      <a:pt x="1184" y="164"/>
                      <a:pt x="1193" y="148"/>
                    </a:cubicBezTo>
                    <a:cubicBezTo>
                      <a:pt x="1203" y="133"/>
                      <a:pt x="1212" y="118"/>
                      <a:pt x="1227" y="110"/>
                    </a:cubicBezTo>
                    <a:cubicBezTo>
                      <a:pt x="1242" y="103"/>
                      <a:pt x="1260" y="104"/>
                      <a:pt x="1278" y="106"/>
                    </a:cubicBezTo>
                    <a:cubicBezTo>
                      <a:pt x="1296" y="108"/>
                      <a:pt x="1313" y="109"/>
                      <a:pt x="1329" y="102"/>
                    </a:cubicBezTo>
                    <a:cubicBezTo>
                      <a:pt x="1344" y="94"/>
                      <a:pt x="1353" y="79"/>
                      <a:pt x="1362" y="64"/>
                    </a:cubicBezTo>
                    <a:cubicBezTo>
                      <a:pt x="1372" y="48"/>
                      <a:pt x="1381" y="33"/>
                      <a:pt x="1396" y="26"/>
                    </a:cubicBezTo>
                    <a:cubicBezTo>
                      <a:pt x="1417" y="15"/>
                      <a:pt x="1436" y="27"/>
                      <a:pt x="1457" y="16"/>
                    </a:cubicBezTo>
                    <a:lnTo>
                      <a:pt x="149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6FEEA200-771D-76D1-1B85-9B52390D8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5483"/>
                <a:ext cx="539" cy="810"/>
              </a:xfrm>
              <a:custGeom>
                <a:avLst/>
                <a:gdLst>
                  <a:gd name="T0" fmla="*/ 0 w 477"/>
                  <a:gd name="T1" fmla="*/ 0 h 716"/>
                  <a:gd name="T2" fmla="*/ 48 w 477"/>
                  <a:gd name="T3" fmla="*/ 39 h 716"/>
                  <a:gd name="T4" fmla="*/ 59 w 477"/>
                  <a:gd name="T5" fmla="*/ 89 h 716"/>
                  <a:gd name="T6" fmla="*/ 69 w 477"/>
                  <a:gd name="T7" fmla="*/ 138 h 716"/>
                  <a:gd name="T8" fmla="*/ 111 w 477"/>
                  <a:gd name="T9" fmla="*/ 167 h 716"/>
                  <a:gd name="T10" fmla="*/ 153 w 477"/>
                  <a:gd name="T11" fmla="*/ 196 h 716"/>
                  <a:gd name="T12" fmla="*/ 163 w 477"/>
                  <a:gd name="T13" fmla="*/ 246 h 716"/>
                  <a:gd name="T14" fmla="*/ 174 w 477"/>
                  <a:gd name="T15" fmla="*/ 296 h 716"/>
                  <a:gd name="T16" fmla="*/ 216 w 477"/>
                  <a:gd name="T17" fmla="*/ 324 h 716"/>
                  <a:gd name="T18" fmla="*/ 258 w 477"/>
                  <a:gd name="T19" fmla="*/ 353 h 716"/>
                  <a:gd name="T20" fmla="*/ 268 w 477"/>
                  <a:gd name="T21" fmla="*/ 403 h 716"/>
                  <a:gd name="T22" fmla="*/ 279 w 477"/>
                  <a:gd name="T23" fmla="*/ 453 h 716"/>
                  <a:gd name="T24" fmla="*/ 321 w 477"/>
                  <a:gd name="T25" fmla="*/ 482 h 716"/>
                  <a:gd name="T26" fmla="*/ 362 w 477"/>
                  <a:gd name="T27" fmla="*/ 510 h 716"/>
                  <a:gd name="T28" fmla="*/ 373 w 477"/>
                  <a:gd name="T29" fmla="*/ 560 h 716"/>
                  <a:gd name="T30" fmla="*/ 383 w 477"/>
                  <a:gd name="T31" fmla="*/ 610 h 716"/>
                  <a:gd name="T32" fmla="*/ 432 w 477"/>
                  <a:gd name="T33" fmla="*/ 649 h 716"/>
                  <a:gd name="T34" fmla="*/ 477 w 477"/>
                  <a:gd name="T3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6">
                    <a:moveTo>
                      <a:pt x="0" y="0"/>
                    </a:moveTo>
                    <a:cubicBezTo>
                      <a:pt x="13" y="20"/>
                      <a:pt x="35" y="19"/>
                      <a:pt x="48" y="39"/>
                    </a:cubicBezTo>
                    <a:cubicBezTo>
                      <a:pt x="58" y="53"/>
                      <a:pt x="58" y="70"/>
                      <a:pt x="59" y="89"/>
                    </a:cubicBezTo>
                    <a:cubicBezTo>
                      <a:pt x="59" y="107"/>
                      <a:pt x="60" y="124"/>
                      <a:pt x="69" y="138"/>
                    </a:cubicBezTo>
                    <a:cubicBezTo>
                      <a:pt x="78" y="153"/>
                      <a:pt x="94" y="160"/>
                      <a:pt x="111" y="167"/>
                    </a:cubicBezTo>
                    <a:cubicBezTo>
                      <a:pt x="128" y="175"/>
                      <a:pt x="143" y="182"/>
                      <a:pt x="153" y="196"/>
                    </a:cubicBezTo>
                    <a:cubicBezTo>
                      <a:pt x="162" y="210"/>
                      <a:pt x="163" y="228"/>
                      <a:pt x="163" y="246"/>
                    </a:cubicBezTo>
                    <a:cubicBezTo>
                      <a:pt x="164" y="264"/>
                      <a:pt x="164" y="281"/>
                      <a:pt x="174" y="296"/>
                    </a:cubicBezTo>
                    <a:cubicBezTo>
                      <a:pt x="183" y="310"/>
                      <a:pt x="199" y="317"/>
                      <a:pt x="216" y="324"/>
                    </a:cubicBezTo>
                    <a:cubicBezTo>
                      <a:pt x="232" y="332"/>
                      <a:pt x="248" y="339"/>
                      <a:pt x="258" y="353"/>
                    </a:cubicBezTo>
                    <a:cubicBezTo>
                      <a:pt x="267" y="367"/>
                      <a:pt x="268" y="385"/>
                      <a:pt x="268" y="403"/>
                    </a:cubicBezTo>
                    <a:cubicBezTo>
                      <a:pt x="269" y="421"/>
                      <a:pt x="269" y="439"/>
                      <a:pt x="279" y="453"/>
                    </a:cubicBezTo>
                    <a:cubicBezTo>
                      <a:pt x="288" y="467"/>
                      <a:pt x="304" y="474"/>
                      <a:pt x="321" y="482"/>
                    </a:cubicBezTo>
                    <a:cubicBezTo>
                      <a:pt x="337" y="489"/>
                      <a:pt x="353" y="496"/>
                      <a:pt x="362" y="510"/>
                    </a:cubicBezTo>
                    <a:cubicBezTo>
                      <a:pt x="372" y="525"/>
                      <a:pt x="372" y="542"/>
                      <a:pt x="373" y="560"/>
                    </a:cubicBezTo>
                    <a:cubicBezTo>
                      <a:pt x="373" y="578"/>
                      <a:pt x="374" y="596"/>
                      <a:pt x="383" y="610"/>
                    </a:cubicBezTo>
                    <a:cubicBezTo>
                      <a:pt x="397" y="630"/>
                      <a:pt x="419" y="629"/>
                      <a:pt x="432" y="649"/>
                    </a:cubicBezTo>
                    <a:lnTo>
                      <a:pt x="477" y="716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2BB27160-3594-17AA-5BD8-2DB1C4CC7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3" y="15477"/>
                <a:ext cx="820" cy="821"/>
              </a:xfrm>
              <a:custGeom>
                <a:avLst/>
                <a:gdLst>
                  <a:gd name="T0" fmla="*/ 0 w 725"/>
                  <a:gd name="T1" fmla="*/ 0 h 725"/>
                  <a:gd name="T2" fmla="*/ 55 w 725"/>
                  <a:gd name="T3" fmla="*/ 29 h 725"/>
                  <a:gd name="T4" fmla="*/ 75 w 725"/>
                  <a:gd name="T5" fmla="*/ 75 h 725"/>
                  <a:gd name="T6" fmla="*/ 95 w 725"/>
                  <a:gd name="T7" fmla="*/ 122 h 725"/>
                  <a:gd name="T8" fmla="*/ 142 w 725"/>
                  <a:gd name="T9" fmla="*/ 142 h 725"/>
                  <a:gd name="T10" fmla="*/ 189 w 725"/>
                  <a:gd name="T11" fmla="*/ 162 h 725"/>
                  <a:gd name="T12" fmla="*/ 209 w 725"/>
                  <a:gd name="T13" fmla="*/ 209 h 725"/>
                  <a:gd name="T14" fmla="*/ 229 w 725"/>
                  <a:gd name="T15" fmla="*/ 256 h 725"/>
                  <a:gd name="T16" fmla="*/ 276 w 725"/>
                  <a:gd name="T17" fmla="*/ 276 h 725"/>
                  <a:gd name="T18" fmla="*/ 323 w 725"/>
                  <a:gd name="T19" fmla="*/ 296 h 725"/>
                  <a:gd name="T20" fmla="*/ 343 w 725"/>
                  <a:gd name="T21" fmla="*/ 343 h 725"/>
                  <a:gd name="T22" fmla="*/ 363 w 725"/>
                  <a:gd name="T23" fmla="*/ 389 h 725"/>
                  <a:gd name="T24" fmla="*/ 409 w 725"/>
                  <a:gd name="T25" fmla="*/ 410 h 725"/>
                  <a:gd name="T26" fmla="*/ 456 w 725"/>
                  <a:gd name="T27" fmla="*/ 430 h 725"/>
                  <a:gd name="T28" fmla="*/ 476 w 725"/>
                  <a:gd name="T29" fmla="*/ 476 h 725"/>
                  <a:gd name="T30" fmla="*/ 496 w 725"/>
                  <a:gd name="T31" fmla="*/ 523 h 725"/>
                  <a:gd name="T32" fmla="*/ 543 w 725"/>
                  <a:gd name="T33" fmla="*/ 543 h 725"/>
                  <a:gd name="T34" fmla="*/ 590 w 725"/>
                  <a:gd name="T35" fmla="*/ 563 h 725"/>
                  <a:gd name="T36" fmla="*/ 610 w 725"/>
                  <a:gd name="T37" fmla="*/ 610 h 725"/>
                  <a:gd name="T38" fmla="*/ 630 w 725"/>
                  <a:gd name="T39" fmla="*/ 657 h 725"/>
                  <a:gd name="T40" fmla="*/ 685 w 725"/>
                  <a:gd name="T41" fmla="*/ 685 h 725"/>
                  <a:gd name="T42" fmla="*/ 725 w 725"/>
                  <a:gd name="T43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5" h="725">
                    <a:moveTo>
                      <a:pt x="0" y="0"/>
                    </a:moveTo>
                    <a:cubicBezTo>
                      <a:pt x="17" y="17"/>
                      <a:pt x="39" y="12"/>
                      <a:pt x="55" y="29"/>
                    </a:cubicBezTo>
                    <a:cubicBezTo>
                      <a:pt x="67" y="41"/>
                      <a:pt x="71" y="58"/>
                      <a:pt x="75" y="75"/>
                    </a:cubicBezTo>
                    <a:cubicBezTo>
                      <a:pt x="79" y="93"/>
                      <a:pt x="83" y="110"/>
                      <a:pt x="95" y="122"/>
                    </a:cubicBezTo>
                    <a:cubicBezTo>
                      <a:pt x="107" y="134"/>
                      <a:pt x="124" y="138"/>
                      <a:pt x="142" y="142"/>
                    </a:cubicBezTo>
                    <a:cubicBezTo>
                      <a:pt x="160" y="146"/>
                      <a:pt x="177" y="150"/>
                      <a:pt x="189" y="162"/>
                    </a:cubicBezTo>
                    <a:cubicBezTo>
                      <a:pt x="201" y="174"/>
                      <a:pt x="205" y="191"/>
                      <a:pt x="209" y="209"/>
                    </a:cubicBezTo>
                    <a:cubicBezTo>
                      <a:pt x="213" y="227"/>
                      <a:pt x="217" y="244"/>
                      <a:pt x="229" y="256"/>
                    </a:cubicBezTo>
                    <a:cubicBezTo>
                      <a:pt x="241" y="268"/>
                      <a:pt x="258" y="272"/>
                      <a:pt x="276" y="276"/>
                    </a:cubicBezTo>
                    <a:cubicBezTo>
                      <a:pt x="294" y="280"/>
                      <a:pt x="310" y="284"/>
                      <a:pt x="323" y="296"/>
                    </a:cubicBezTo>
                    <a:cubicBezTo>
                      <a:pt x="335" y="308"/>
                      <a:pt x="339" y="325"/>
                      <a:pt x="343" y="343"/>
                    </a:cubicBezTo>
                    <a:cubicBezTo>
                      <a:pt x="347" y="360"/>
                      <a:pt x="351" y="377"/>
                      <a:pt x="363" y="389"/>
                    </a:cubicBezTo>
                    <a:cubicBezTo>
                      <a:pt x="375" y="402"/>
                      <a:pt x="392" y="405"/>
                      <a:pt x="409" y="410"/>
                    </a:cubicBezTo>
                    <a:cubicBezTo>
                      <a:pt x="427" y="414"/>
                      <a:pt x="444" y="417"/>
                      <a:pt x="456" y="430"/>
                    </a:cubicBezTo>
                    <a:cubicBezTo>
                      <a:pt x="468" y="442"/>
                      <a:pt x="472" y="459"/>
                      <a:pt x="476" y="476"/>
                    </a:cubicBezTo>
                    <a:cubicBezTo>
                      <a:pt x="480" y="494"/>
                      <a:pt x="484" y="511"/>
                      <a:pt x="496" y="523"/>
                    </a:cubicBezTo>
                    <a:cubicBezTo>
                      <a:pt x="508" y="535"/>
                      <a:pt x="525" y="539"/>
                      <a:pt x="543" y="543"/>
                    </a:cubicBezTo>
                    <a:cubicBezTo>
                      <a:pt x="561" y="547"/>
                      <a:pt x="578" y="551"/>
                      <a:pt x="590" y="563"/>
                    </a:cubicBezTo>
                    <a:cubicBezTo>
                      <a:pt x="602" y="575"/>
                      <a:pt x="606" y="592"/>
                      <a:pt x="610" y="610"/>
                    </a:cubicBezTo>
                    <a:cubicBezTo>
                      <a:pt x="614" y="628"/>
                      <a:pt x="618" y="645"/>
                      <a:pt x="630" y="657"/>
                    </a:cubicBezTo>
                    <a:cubicBezTo>
                      <a:pt x="647" y="673"/>
                      <a:pt x="668" y="668"/>
                      <a:pt x="685" y="685"/>
                    </a:cubicBezTo>
                    <a:lnTo>
                      <a:pt x="725" y="725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DC7F123E-B74B-E4F0-FD38-0EDEB7608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" y="15491"/>
                <a:ext cx="43" cy="794"/>
              </a:xfrm>
              <a:custGeom>
                <a:avLst/>
                <a:gdLst>
                  <a:gd name="T0" fmla="*/ 19 w 38"/>
                  <a:gd name="T1" fmla="*/ 0 h 702"/>
                  <a:gd name="T2" fmla="*/ 38 w 38"/>
                  <a:gd name="T3" fmla="*/ 59 h 702"/>
                  <a:gd name="T4" fmla="*/ 19 w 38"/>
                  <a:gd name="T5" fmla="*/ 106 h 702"/>
                  <a:gd name="T6" fmla="*/ 0 w 38"/>
                  <a:gd name="T7" fmla="*/ 153 h 702"/>
                  <a:gd name="T8" fmla="*/ 19 w 38"/>
                  <a:gd name="T9" fmla="*/ 200 h 702"/>
                  <a:gd name="T10" fmla="*/ 38 w 38"/>
                  <a:gd name="T11" fmla="*/ 248 h 702"/>
                  <a:gd name="T12" fmla="*/ 19 w 38"/>
                  <a:gd name="T13" fmla="*/ 295 h 702"/>
                  <a:gd name="T14" fmla="*/ 0 w 38"/>
                  <a:gd name="T15" fmla="*/ 342 h 702"/>
                  <a:gd name="T16" fmla="*/ 19 w 38"/>
                  <a:gd name="T17" fmla="*/ 389 h 702"/>
                  <a:gd name="T18" fmla="*/ 38 w 38"/>
                  <a:gd name="T19" fmla="*/ 437 h 702"/>
                  <a:gd name="T20" fmla="*/ 19 w 38"/>
                  <a:gd name="T21" fmla="*/ 484 h 702"/>
                  <a:gd name="T22" fmla="*/ 0 w 38"/>
                  <a:gd name="T23" fmla="*/ 531 h 702"/>
                  <a:gd name="T24" fmla="*/ 19 w 38"/>
                  <a:gd name="T25" fmla="*/ 578 h 702"/>
                  <a:gd name="T26" fmla="*/ 38 w 38"/>
                  <a:gd name="T27" fmla="*/ 626 h 702"/>
                  <a:gd name="T28" fmla="*/ 19 w 38"/>
                  <a:gd name="T29" fmla="*/ 685 h 702"/>
                  <a:gd name="T30" fmla="*/ 19 w 38"/>
                  <a:gd name="T31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2">
                    <a:moveTo>
                      <a:pt x="19" y="0"/>
                    </a:moveTo>
                    <a:cubicBezTo>
                      <a:pt x="19" y="23"/>
                      <a:pt x="38" y="35"/>
                      <a:pt x="38" y="59"/>
                    </a:cubicBezTo>
                    <a:cubicBezTo>
                      <a:pt x="38" y="76"/>
                      <a:pt x="29" y="90"/>
                      <a:pt x="19" y="106"/>
                    </a:cubicBezTo>
                    <a:cubicBezTo>
                      <a:pt x="10" y="121"/>
                      <a:pt x="0" y="136"/>
                      <a:pt x="0" y="153"/>
                    </a:cubicBezTo>
                    <a:cubicBezTo>
                      <a:pt x="0" y="170"/>
                      <a:pt x="10" y="185"/>
                      <a:pt x="19" y="200"/>
                    </a:cubicBezTo>
                    <a:cubicBezTo>
                      <a:pt x="29" y="216"/>
                      <a:pt x="38" y="230"/>
                      <a:pt x="38" y="248"/>
                    </a:cubicBezTo>
                    <a:cubicBezTo>
                      <a:pt x="38" y="265"/>
                      <a:pt x="29" y="279"/>
                      <a:pt x="19" y="295"/>
                    </a:cubicBezTo>
                    <a:cubicBezTo>
                      <a:pt x="10" y="310"/>
                      <a:pt x="0" y="325"/>
                      <a:pt x="0" y="342"/>
                    </a:cubicBezTo>
                    <a:cubicBezTo>
                      <a:pt x="0" y="359"/>
                      <a:pt x="10" y="374"/>
                      <a:pt x="19" y="389"/>
                    </a:cubicBezTo>
                    <a:cubicBezTo>
                      <a:pt x="29" y="405"/>
                      <a:pt x="38" y="419"/>
                      <a:pt x="38" y="437"/>
                    </a:cubicBezTo>
                    <a:cubicBezTo>
                      <a:pt x="38" y="454"/>
                      <a:pt x="29" y="468"/>
                      <a:pt x="19" y="484"/>
                    </a:cubicBezTo>
                    <a:cubicBezTo>
                      <a:pt x="10" y="499"/>
                      <a:pt x="0" y="514"/>
                      <a:pt x="0" y="531"/>
                    </a:cubicBezTo>
                    <a:cubicBezTo>
                      <a:pt x="0" y="548"/>
                      <a:pt x="10" y="563"/>
                      <a:pt x="19" y="578"/>
                    </a:cubicBezTo>
                    <a:cubicBezTo>
                      <a:pt x="29" y="594"/>
                      <a:pt x="38" y="608"/>
                      <a:pt x="38" y="626"/>
                    </a:cubicBezTo>
                    <a:cubicBezTo>
                      <a:pt x="38" y="649"/>
                      <a:pt x="19" y="661"/>
                      <a:pt x="19" y="685"/>
                    </a:cubicBezTo>
                    <a:lnTo>
                      <a:pt x="19" y="702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7108D007-BB61-1886-237A-4630D0658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0" name="Oval 60">
                <a:extLst>
                  <a:ext uri="{FF2B5EF4-FFF2-40B4-BE49-F238E27FC236}">
                    <a16:creationId xmlns:a16="http://schemas.microsoft.com/office/drawing/2014/main" id="{667143B5-B2EC-484C-5178-A3120FA51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1" name="Oval 61">
                <a:extLst>
                  <a:ext uri="{FF2B5EF4-FFF2-40B4-BE49-F238E27FC236}">
                    <a16:creationId xmlns:a16="http://schemas.microsoft.com/office/drawing/2014/main" id="{2E86FE1D-0075-4283-45C4-8FE00EA42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:a16="http://schemas.microsoft.com/office/drawing/2014/main" id="{0F929E50-0F68-B889-55BE-CF1CD0400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607C426F-29BE-241F-E95B-0E813C96B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95A8C118-1D83-BD36-0E92-E5801B9C0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5" name="Line 65">
                <a:extLst>
                  <a:ext uri="{FF2B5EF4-FFF2-40B4-BE49-F238E27FC236}">
                    <a16:creationId xmlns:a16="http://schemas.microsoft.com/office/drawing/2014/main" id="{BBB429EF-BFCE-90DE-7A4E-F1F2EE1FA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9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A0946195-17E5-669A-3738-A212E4C14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7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7229A8AE-5CB5-725B-26DC-8FD1FC3C2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6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D07A11F1-942D-13B7-2E57-F4CC35427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4596"/>
                <a:ext cx="821" cy="820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49 h 725"/>
                  <a:gd name="T18" fmla="*/ 296 w 726"/>
                  <a:gd name="T19" fmla="*/ 402 h 725"/>
                  <a:gd name="T20" fmla="*/ 343 w 726"/>
                  <a:gd name="T21" fmla="*/ 382 h 725"/>
                  <a:gd name="T22" fmla="*/ 390 w 726"/>
                  <a:gd name="T23" fmla="*/ 362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6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7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49"/>
                    </a:cubicBezTo>
                    <a:cubicBezTo>
                      <a:pt x="280" y="431"/>
                      <a:pt x="284" y="414"/>
                      <a:pt x="296" y="402"/>
                    </a:cubicBezTo>
                    <a:cubicBezTo>
                      <a:pt x="308" y="390"/>
                      <a:pt x="325" y="386"/>
                      <a:pt x="343" y="382"/>
                    </a:cubicBezTo>
                    <a:cubicBezTo>
                      <a:pt x="361" y="378"/>
                      <a:pt x="378" y="374"/>
                      <a:pt x="390" y="362"/>
                    </a:cubicBezTo>
                    <a:cubicBezTo>
                      <a:pt x="402" y="350"/>
                      <a:pt x="406" y="333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4"/>
                      <a:pt x="551" y="147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8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208C66F9-5625-E781-6DDE-8AE424A87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1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2FFD850D-F1C2-DB08-AE4C-8D858E8F3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" y="15489"/>
                <a:ext cx="329" cy="799"/>
              </a:xfrm>
              <a:custGeom>
                <a:avLst/>
                <a:gdLst>
                  <a:gd name="T0" fmla="*/ 257 w 291"/>
                  <a:gd name="T1" fmla="*/ 0 h 706"/>
                  <a:gd name="T2" fmla="*/ 291 w 291"/>
                  <a:gd name="T3" fmla="*/ 48 h 706"/>
                  <a:gd name="T4" fmla="*/ 179 w 291"/>
                  <a:gd name="T5" fmla="*/ 85 h 706"/>
                  <a:gd name="T6" fmla="*/ 246 w 291"/>
                  <a:gd name="T7" fmla="*/ 183 h 706"/>
                  <a:gd name="T8" fmla="*/ 134 w 291"/>
                  <a:gd name="T9" fmla="*/ 220 h 706"/>
                  <a:gd name="T10" fmla="*/ 201 w 291"/>
                  <a:gd name="T11" fmla="*/ 317 h 706"/>
                  <a:gd name="T12" fmla="*/ 89 w 291"/>
                  <a:gd name="T13" fmla="*/ 354 h 706"/>
                  <a:gd name="T14" fmla="*/ 156 w 291"/>
                  <a:gd name="T15" fmla="*/ 452 h 706"/>
                  <a:gd name="T16" fmla="*/ 44 w 291"/>
                  <a:gd name="T17" fmla="*/ 489 h 706"/>
                  <a:gd name="T18" fmla="*/ 112 w 291"/>
                  <a:gd name="T19" fmla="*/ 586 h 706"/>
                  <a:gd name="T20" fmla="*/ 0 w 291"/>
                  <a:gd name="T21" fmla="*/ 623 h 706"/>
                  <a:gd name="T22" fmla="*/ 33 w 291"/>
                  <a:gd name="T23" fmla="*/ 672 h 706"/>
                  <a:gd name="T24" fmla="*/ 22 w 291"/>
                  <a:gd name="T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1" h="706">
                    <a:moveTo>
                      <a:pt x="257" y="0"/>
                    </a:moveTo>
                    <a:lnTo>
                      <a:pt x="291" y="48"/>
                    </a:lnTo>
                    <a:lnTo>
                      <a:pt x="179" y="85"/>
                    </a:lnTo>
                    <a:lnTo>
                      <a:pt x="246" y="183"/>
                    </a:lnTo>
                    <a:lnTo>
                      <a:pt x="134" y="220"/>
                    </a:lnTo>
                    <a:lnTo>
                      <a:pt x="201" y="317"/>
                    </a:lnTo>
                    <a:lnTo>
                      <a:pt x="89" y="354"/>
                    </a:lnTo>
                    <a:lnTo>
                      <a:pt x="156" y="452"/>
                    </a:lnTo>
                    <a:lnTo>
                      <a:pt x="44" y="489"/>
                    </a:lnTo>
                    <a:lnTo>
                      <a:pt x="112" y="586"/>
                    </a:lnTo>
                    <a:lnTo>
                      <a:pt x="0" y="623"/>
                    </a:lnTo>
                    <a:lnTo>
                      <a:pt x="33" y="672"/>
                    </a:lnTo>
                    <a:lnTo>
                      <a:pt x="22" y="70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572649C8-92A5-021F-D53B-00A5E047A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" y="15483"/>
                <a:ext cx="579" cy="810"/>
              </a:xfrm>
              <a:custGeom>
                <a:avLst/>
                <a:gdLst>
                  <a:gd name="T0" fmla="*/ 491 w 511"/>
                  <a:gd name="T1" fmla="*/ 0 h 716"/>
                  <a:gd name="T2" fmla="*/ 511 w 511"/>
                  <a:gd name="T3" fmla="*/ 56 h 716"/>
                  <a:gd name="T4" fmla="*/ 393 w 511"/>
                  <a:gd name="T5" fmla="*/ 62 h 716"/>
                  <a:gd name="T6" fmla="*/ 432 w 511"/>
                  <a:gd name="T7" fmla="*/ 174 h 716"/>
                  <a:gd name="T8" fmla="*/ 314 w 511"/>
                  <a:gd name="T9" fmla="*/ 180 h 716"/>
                  <a:gd name="T10" fmla="*/ 354 w 511"/>
                  <a:gd name="T11" fmla="*/ 292 h 716"/>
                  <a:gd name="T12" fmla="*/ 236 w 511"/>
                  <a:gd name="T13" fmla="*/ 298 h 716"/>
                  <a:gd name="T14" fmla="*/ 275 w 511"/>
                  <a:gd name="T15" fmla="*/ 410 h 716"/>
                  <a:gd name="T16" fmla="*/ 157 w 511"/>
                  <a:gd name="T17" fmla="*/ 416 h 716"/>
                  <a:gd name="T18" fmla="*/ 196 w 511"/>
                  <a:gd name="T19" fmla="*/ 527 h 716"/>
                  <a:gd name="T20" fmla="*/ 79 w 511"/>
                  <a:gd name="T21" fmla="*/ 534 h 716"/>
                  <a:gd name="T22" fmla="*/ 118 w 511"/>
                  <a:gd name="T23" fmla="*/ 645 h 716"/>
                  <a:gd name="T24" fmla="*/ 0 w 511"/>
                  <a:gd name="T25" fmla="*/ 652 h 716"/>
                  <a:gd name="T26" fmla="*/ 20 w 511"/>
                  <a:gd name="T27" fmla="*/ 708 h 716"/>
                  <a:gd name="T28" fmla="*/ 14 w 511"/>
                  <a:gd name="T2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716">
                    <a:moveTo>
                      <a:pt x="491" y="0"/>
                    </a:moveTo>
                    <a:lnTo>
                      <a:pt x="511" y="56"/>
                    </a:lnTo>
                    <a:lnTo>
                      <a:pt x="393" y="62"/>
                    </a:lnTo>
                    <a:lnTo>
                      <a:pt x="432" y="174"/>
                    </a:lnTo>
                    <a:lnTo>
                      <a:pt x="314" y="180"/>
                    </a:lnTo>
                    <a:lnTo>
                      <a:pt x="354" y="292"/>
                    </a:lnTo>
                    <a:lnTo>
                      <a:pt x="236" y="298"/>
                    </a:lnTo>
                    <a:lnTo>
                      <a:pt x="275" y="410"/>
                    </a:lnTo>
                    <a:lnTo>
                      <a:pt x="157" y="416"/>
                    </a:lnTo>
                    <a:lnTo>
                      <a:pt x="196" y="527"/>
                    </a:lnTo>
                    <a:lnTo>
                      <a:pt x="79" y="534"/>
                    </a:lnTo>
                    <a:lnTo>
                      <a:pt x="118" y="645"/>
                    </a:lnTo>
                    <a:lnTo>
                      <a:pt x="0" y="652"/>
                    </a:lnTo>
                    <a:lnTo>
                      <a:pt x="20" y="708"/>
                    </a:lnTo>
                    <a:lnTo>
                      <a:pt x="14" y="71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2" name="Freeform 72">
                <a:extLst>
                  <a:ext uri="{FF2B5EF4-FFF2-40B4-BE49-F238E27FC236}">
                    <a16:creationId xmlns:a16="http://schemas.microsoft.com/office/drawing/2014/main" id="{7F6DBF30-C636-0AC4-8B95-FB73950D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" y="13723"/>
                <a:ext cx="330" cy="801"/>
              </a:xfrm>
              <a:custGeom>
                <a:avLst/>
                <a:gdLst>
                  <a:gd name="T0" fmla="*/ 34 w 292"/>
                  <a:gd name="T1" fmla="*/ 707 h 707"/>
                  <a:gd name="T2" fmla="*/ 0 w 292"/>
                  <a:gd name="T3" fmla="*/ 658 h 707"/>
                  <a:gd name="T4" fmla="*/ 112 w 292"/>
                  <a:gd name="T5" fmla="*/ 621 h 707"/>
                  <a:gd name="T6" fmla="*/ 45 w 292"/>
                  <a:gd name="T7" fmla="*/ 524 h 707"/>
                  <a:gd name="T8" fmla="*/ 157 w 292"/>
                  <a:gd name="T9" fmla="*/ 486 h 707"/>
                  <a:gd name="T10" fmla="*/ 90 w 292"/>
                  <a:gd name="T11" fmla="*/ 389 h 707"/>
                  <a:gd name="T12" fmla="*/ 202 w 292"/>
                  <a:gd name="T13" fmla="*/ 352 h 707"/>
                  <a:gd name="T14" fmla="*/ 135 w 292"/>
                  <a:gd name="T15" fmla="*/ 255 h 707"/>
                  <a:gd name="T16" fmla="*/ 247 w 292"/>
                  <a:gd name="T17" fmla="*/ 218 h 707"/>
                  <a:gd name="T18" fmla="*/ 180 w 292"/>
                  <a:gd name="T19" fmla="*/ 120 h 707"/>
                  <a:gd name="T20" fmla="*/ 292 w 292"/>
                  <a:gd name="T21" fmla="*/ 83 h 707"/>
                  <a:gd name="T22" fmla="*/ 258 w 292"/>
                  <a:gd name="T23" fmla="*/ 35 h 707"/>
                  <a:gd name="T24" fmla="*/ 269 w 292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707">
                    <a:moveTo>
                      <a:pt x="34" y="707"/>
                    </a:moveTo>
                    <a:lnTo>
                      <a:pt x="0" y="658"/>
                    </a:lnTo>
                    <a:lnTo>
                      <a:pt x="112" y="621"/>
                    </a:lnTo>
                    <a:lnTo>
                      <a:pt x="45" y="524"/>
                    </a:lnTo>
                    <a:lnTo>
                      <a:pt x="157" y="486"/>
                    </a:lnTo>
                    <a:lnTo>
                      <a:pt x="90" y="389"/>
                    </a:lnTo>
                    <a:lnTo>
                      <a:pt x="202" y="352"/>
                    </a:lnTo>
                    <a:lnTo>
                      <a:pt x="135" y="255"/>
                    </a:lnTo>
                    <a:lnTo>
                      <a:pt x="247" y="218"/>
                    </a:lnTo>
                    <a:lnTo>
                      <a:pt x="180" y="120"/>
                    </a:lnTo>
                    <a:lnTo>
                      <a:pt x="292" y="83"/>
                    </a:lnTo>
                    <a:lnTo>
                      <a:pt x="258" y="35"/>
                    </a:lnTo>
                    <a:lnTo>
                      <a:pt x="269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5A5D0926-FCCF-CC96-2B1F-456F5C702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5" y="13723"/>
                <a:ext cx="278" cy="801"/>
              </a:xfrm>
              <a:custGeom>
                <a:avLst/>
                <a:gdLst>
                  <a:gd name="T0" fmla="*/ 235 w 246"/>
                  <a:gd name="T1" fmla="*/ 707 h 707"/>
                  <a:gd name="T2" fmla="*/ 179 w 246"/>
                  <a:gd name="T3" fmla="*/ 688 h 707"/>
                  <a:gd name="T4" fmla="*/ 246 w 246"/>
                  <a:gd name="T5" fmla="*/ 591 h 707"/>
                  <a:gd name="T6" fmla="*/ 134 w 246"/>
                  <a:gd name="T7" fmla="*/ 554 h 707"/>
                  <a:gd name="T8" fmla="*/ 202 w 246"/>
                  <a:gd name="T9" fmla="*/ 457 h 707"/>
                  <a:gd name="T10" fmla="*/ 90 w 246"/>
                  <a:gd name="T11" fmla="*/ 419 h 707"/>
                  <a:gd name="T12" fmla="*/ 157 w 246"/>
                  <a:gd name="T13" fmla="*/ 322 h 707"/>
                  <a:gd name="T14" fmla="*/ 45 w 246"/>
                  <a:gd name="T15" fmla="*/ 285 h 707"/>
                  <a:gd name="T16" fmla="*/ 112 w 246"/>
                  <a:gd name="T17" fmla="*/ 188 h 707"/>
                  <a:gd name="T18" fmla="*/ 0 w 246"/>
                  <a:gd name="T19" fmla="*/ 150 h 707"/>
                  <a:gd name="T20" fmla="*/ 67 w 246"/>
                  <a:gd name="T21" fmla="*/ 53 h 707"/>
                  <a:gd name="T22" fmla="*/ 11 w 246"/>
                  <a:gd name="T23" fmla="*/ 35 h 707"/>
                  <a:gd name="T24" fmla="*/ 0 w 246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707">
                    <a:moveTo>
                      <a:pt x="235" y="707"/>
                    </a:moveTo>
                    <a:lnTo>
                      <a:pt x="179" y="688"/>
                    </a:lnTo>
                    <a:lnTo>
                      <a:pt x="246" y="591"/>
                    </a:lnTo>
                    <a:lnTo>
                      <a:pt x="134" y="554"/>
                    </a:lnTo>
                    <a:lnTo>
                      <a:pt x="202" y="457"/>
                    </a:lnTo>
                    <a:lnTo>
                      <a:pt x="90" y="419"/>
                    </a:lnTo>
                    <a:lnTo>
                      <a:pt x="157" y="322"/>
                    </a:lnTo>
                    <a:lnTo>
                      <a:pt x="45" y="285"/>
                    </a:lnTo>
                    <a:lnTo>
                      <a:pt x="112" y="188"/>
                    </a:lnTo>
                    <a:lnTo>
                      <a:pt x="0" y="150"/>
                    </a:lnTo>
                    <a:lnTo>
                      <a:pt x="67" y="53"/>
                    </a:ln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6F5B7E2A-186E-BD5D-1827-10DDB7A836BF}"/>
                    </a:ext>
                  </a:extLst>
                </p:cNvPr>
                <p:cNvSpPr txBox="1"/>
                <p:nvPr/>
              </p:nvSpPr>
              <p:spPr>
                <a:xfrm>
                  <a:off x="11539464" y="23764431"/>
                  <a:ext cx="979659" cy="430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6F5B7E2A-186E-BD5D-1827-10DDB7A83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9464" y="23764431"/>
                  <a:ext cx="979659" cy="430888"/>
                </a:xfrm>
                <a:prstGeom prst="rect">
                  <a:avLst/>
                </a:prstGeom>
                <a:blipFill>
                  <a:blip r:embed="rId2"/>
                  <a:stretch>
                    <a:fillRect b="-302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C625A041-1AC3-9999-9A29-E32061326865}"/>
                    </a:ext>
                  </a:extLst>
                </p:cNvPr>
                <p:cNvSpPr txBox="1"/>
                <p:nvPr/>
              </p:nvSpPr>
              <p:spPr>
                <a:xfrm>
                  <a:off x="11870815" y="22164673"/>
                  <a:ext cx="979659" cy="430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C625A041-1AC3-9999-9A29-E3206132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0815" y="22164673"/>
                  <a:ext cx="979659" cy="430888"/>
                </a:xfrm>
                <a:prstGeom prst="rect">
                  <a:avLst/>
                </a:prstGeom>
                <a:blipFill>
                  <a:blip r:embed="rId3"/>
                  <a:stretch>
                    <a:fillRect b="-5952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215D5233-BADD-7DF1-0238-EDD709EE83DD}"/>
                    </a:ext>
                  </a:extLst>
                </p:cNvPr>
                <p:cNvSpPr txBox="1"/>
                <p:nvPr/>
              </p:nvSpPr>
              <p:spPr>
                <a:xfrm>
                  <a:off x="19095876" y="22219158"/>
                  <a:ext cx="979659" cy="430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215D5233-BADD-7DF1-0238-EDD709EE8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95876" y="22219158"/>
                  <a:ext cx="979659" cy="430888"/>
                </a:xfrm>
                <a:prstGeom prst="rect">
                  <a:avLst/>
                </a:prstGeom>
                <a:blipFill>
                  <a:blip r:embed="rId4"/>
                  <a:stretch>
                    <a:fillRect b="-5581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D55BF906-4382-4079-D35F-8833DF0479FB}"/>
                    </a:ext>
                  </a:extLst>
                </p:cNvPr>
                <p:cNvSpPr txBox="1"/>
                <p:nvPr/>
              </p:nvSpPr>
              <p:spPr>
                <a:xfrm>
                  <a:off x="19308690" y="23896965"/>
                  <a:ext cx="979659" cy="430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62728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D55BF906-4382-4079-D35F-8833DF047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8690" y="23896965"/>
                  <a:ext cx="979659" cy="430888"/>
                </a:xfrm>
                <a:prstGeom prst="rect">
                  <a:avLst/>
                </a:prstGeom>
                <a:blipFill>
                  <a:blip r:embed="rId5"/>
                  <a:stretch>
                    <a:fillRect b="-3023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EB055395-7CC2-BB40-106F-69AC9D2310EB}"/>
                    </a:ext>
                  </a:extLst>
                </p:cNvPr>
                <p:cNvSpPr txBox="1"/>
                <p:nvPr/>
              </p:nvSpPr>
              <p:spPr>
                <a:xfrm>
                  <a:off x="12409413" y="20897007"/>
                  <a:ext cx="7789845" cy="5153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p>
                          <m: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</m:t>
                      </m:r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∖</m:t>
                      </m:r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d>
                        <m:dPr>
                          <m:ctrlP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</m:d>
                      <m:r>
                        <a:rPr kumimoji="0" lang="pl-PL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]</m:t>
                      </m:r>
                    </m:oMath>
                  </a14:m>
                  <a:r>
                    <a:rPr kumimoji="0" lang="pl-PL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      (has low degree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pl-PL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kumimoji="0" lang="pl-PL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)</a:t>
                  </a:r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EB055395-7CC2-BB40-106F-69AC9D231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9413" y="20897007"/>
                  <a:ext cx="7789845" cy="515376"/>
                </a:xfrm>
                <a:prstGeom prst="rect">
                  <a:avLst/>
                </a:prstGeom>
                <a:blipFill>
                  <a:blip r:embed="rId6"/>
                  <a:stretch>
                    <a:fillRect l="-1943" t="-23529" b="-4902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E4B7EDD3-FDF0-D718-1C88-26D0F95A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5" y="18255"/>
            <a:ext cx="10515600" cy="1325563"/>
          </a:xfrm>
        </p:spPr>
        <p:txBody>
          <a:bodyPr/>
          <a:lstStyle/>
          <a:p>
            <a:r>
              <a:rPr lang="pl-PL" b="1" dirty="0"/>
              <a:t>Runtime of case 1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F86605-50B4-8941-F9B3-37306B91C6DD}"/>
              </a:ext>
            </a:extLst>
          </p:cNvPr>
          <p:cNvSpPr txBox="1"/>
          <p:nvPr/>
        </p:nvSpPr>
        <p:spPr>
          <a:xfrm>
            <a:off x="5538251" y="13372746"/>
            <a:ext cx="12096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2"/>
            <a:endParaRPr lang="en-US" sz="2600" kern="0" dirty="0">
              <a:solidFill>
                <a:prstClr val="black"/>
              </a:solidFill>
            </a:endParaRPr>
          </a:p>
          <a:p>
            <a:pPr defTabSz="457182"/>
            <a:endParaRPr lang="en-US" sz="2600" kern="0" dirty="0">
              <a:solidFill>
                <a:prstClr val="black"/>
              </a:solidFill>
            </a:endParaRPr>
          </a:p>
          <a:p>
            <a:pPr defTabSz="457182"/>
            <a:endParaRPr lang="en-US" sz="2600" kern="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80324F9-606D-7D66-3F47-DC6B59AC6E39}"/>
                  </a:ext>
                </a:extLst>
              </p:cNvPr>
              <p:cNvSpPr txBox="1"/>
              <p:nvPr/>
            </p:nvSpPr>
            <p:spPr>
              <a:xfrm>
                <a:off x="96073" y="1989427"/>
                <a:ext cx="8649870" cy="1450397"/>
              </a:xfrm>
              <a:prstGeom prst="rect">
                <a:avLst/>
              </a:prstGeom>
              <a:noFill/>
              <a:ln w="444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Seemingly,</a:t>
                </a:r>
                <a:br>
                  <a:rPr lang="pl-PL" sz="2200" dirty="0"/>
                </a:br>
                <a14:m>
                  <m:oMath xmlns:m="http://schemas.openxmlformats.org/officeDocument/2006/math">
                    <m:r>
                      <a:rPr lang="pl-PL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2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200" dirty="0"/>
                  <a:t> outer oracle calls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l-PL" sz="2200" dirty="0"/>
                  <a:t> </a:t>
                </a:r>
                <a14:m>
                  <m:oMath xmlns:m="http://schemas.openxmlformats.org/officeDocument/2006/math">
                    <m:r>
                      <a:rPr lang="pl-PL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2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200" dirty="0"/>
                  <a:t> inner oracle calls</a:t>
                </a:r>
                <a:br>
                  <a:rPr lang="pl-PL" sz="2200" dirty="0"/>
                </a:br>
                <a:r>
                  <a:rPr lang="pl-PL" sz="2200" dirty="0"/>
                  <a:t>	           =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sz="2200" dirty="0"/>
                  <a:t> runtime...</a:t>
                </a:r>
                <a:br>
                  <a:rPr lang="pl-PL" sz="2200" dirty="0"/>
                </a:br>
                <a:r>
                  <a:rPr lang="pl-PL" sz="2200" dirty="0"/>
                  <a:t>if we had access to adjacency list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l-PL" sz="2200" dirty="0"/>
                  <a:t>.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80324F9-606D-7D66-3F47-DC6B59AC6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3" y="1989427"/>
                <a:ext cx="8649870" cy="1450397"/>
              </a:xfrm>
              <a:prstGeom prst="rect">
                <a:avLst/>
              </a:prstGeom>
              <a:blipFill>
                <a:blip r:embed="rId7"/>
                <a:stretch>
                  <a:fillRect l="-916" t="-2521" b="-7983"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2514354-A615-6D9D-7EB7-A002753A9E84}"/>
              </a:ext>
            </a:extLst>
          </p:cNvPr>
          <p:cNvSpPr/>
          <p:nvPr/>
        </p:nvSpPr>
        <p:spPr>
          <a:xfrm>
            <a:off x="96073" y="5285368"/>
            <a:ext cx="4497334" cy="1283873"/>
          </a:xfrm>
          <a:prstGeom prst="roundRect">
            <a:avLst>
              <a:gd name="adj" fmla="val 17154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b="1" dirty="0"/>
              <a:t>Key property 1 of RGMM oracle:</a:t>
            </a:r>
            <a:br>
              <a:rPr lang="pl-PL" sz="2200" dirty="0"/>
            </a:br>
            <a:r>
              <a:rPr lang="pl-PL" sz="2200" dirty="0"/>
              <a:t>at each step, it needs a </a:t>
            </a:r>
            <a:r>
              <a:rPr lang="pl-PL" sz="2200" i="1" dirty="0"/>
              <a:t>random</a:t>
            </a:r>
            <a:r>
              <a:rPr lang="pl-PL" sz="2200" dirty="0"/>
              <a:t> neighbor of some vertex</a:t>
            </a:r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0F53360-00BD-10B8-9A1B-D1AD9114F6BA}"/>
                  </a:ext>
                </a:extLst>
              </p:cNvPr>
              <p:cNvSpPr txBox="1"/>
              <p:nvPr/>
            </p:nvSpPr>
            <p:spPr>
              <a:xfrm>
                <a:off x="44186" y="4102982"/>
                <a:ext cx="3960655" cy="1107996"/>
              </a:xfrm>
              <a:prstGeom prst="rect">
                <a:avLst/>
              </a:prstGeom>
              <a:noFill/>
              <a:ln w="444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Retrieving full adjacency list of a vertex costs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sz="2200" dirty="0"/>
                  <a:t>.</a:t>
                </a:r>
                <a:br>
                  <a:rPr lang="pl-PL" sz="2200" dirty="0"/>
                </a:br>
                <a:r>
                  <a:rPr lang="pl-PL" sz="2200" dirty="0"/>
                  <a:t>So we’re back to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l-PL" sz="2200" dirty="0"/>
                  <a:t>?</a:t>
                </a: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0F53360-00BD-10B8-9A1B-D1AD9114F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6" y="4102982"/>
                <a:ext cx="3960655" cy="1107996"/>
              </a:xfrm>
              <a:prstGeom prst="rect">
                <a:avLst/>
              </a:prstGeom>
              <a:blipFill>
                <a:blip r:embed="rId8"/>
                <a:stretch>
                  <a:fillRect l="-2000" t="-3846" r="-154" b="-10440"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EC4790E-B21E-6C7B-0576-F36AC2EA513C}"/>
              </a:ext>
            </a:extLst>
          </p:cNvPr>
          <p:cNvSpPr/>
          <p:nvPr/>
        </p:nvSpPr>
        <p:spPr>
          <a:xfrm>
            <a:off x="96073" y="3548423"/>
            <a:ext cx="2276355" cy="461198"/>
          </a:xfrm>
          <a:prstGeom prst="roundRect">
            <a:avLst>
              <a:gd name="adj" fmla="val 11110"/>
            </a:avLst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457182"/>
            <a:r>
              <a:rPr lang="pl-PL" sz="2200" kern="0" dirty="0">
                <a:solidFill>
                  <a:prstClr val="white"/>
                </a:solidFill>
                <a:latin typeface="Calibri" panose="020F0502020204030204"/>
              </a:rPr>
              <a:t>But we don’t.</a:t>
            </a:r>
            <a:endParaRPr lang="en-US" sz="2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A3F5171-C040-68CE-3729-B9E51308C5AD}"/>
              </a:ext>
            </a:extLst>
          </p:cNvPr>
          <p:cNvCxnSpPr>
            <a:cxnSpLocks/>
          </p:cNvCxnSpPr>
          <p:nvPr/>
        </p:nvCxnSpPr>
        <p:spPr>
          <a:xfrm>
            <a:off x="4957618" y="3779022"/>
            <a:ext cx="0" cy="2790219"/>
          </a:xfrm>
          <a:prstGeom prst="line">
            <a:avLst/>
          </a:prstGeom>
          <a:ln w="31750">
            <a:solidFill>
              <a:srgbClr val="385D8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17379AD-AEF0-7536-F35D-65661FD95137}"/>
                  </a:ext>
                </a:extLst>
              </p:cNvPr>
              <p:cNvSpPr txBox="1"/>
              <p:nvPr/>
            </p:nvSpPr>
            <p:spPr>
              <a:xfrm>
                <a:off x="5037022" y="3749473"/>
                <a:ext cx="8588240" cy="1537409"/>
              </a:xfrm>
              <a:prstGeom prst="rect">
                <a:avLst/>
              </a:prstGeom>
              <a:noFill/>
              <a:ln w="444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Expected number of samples from adjacency list of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l-PL" sz="2200" dirty="0"/>
                  <a:t> in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pl-PL" sz="2200" dirty="0"/>
                  <a:t> </a:t>
                </a:r>
                <a:br>
                  <a:rPr lang="pl-PL" sz="2200" dirty="0"/>
                </a:br>
                <a:r>
                  <a:rPr lang="pl-PL" sz="2200" dirty="0"/>
                  <a:t>to get neighbor in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l-PL" sz="2200" dirty="0"/>
                  <a:t> is at most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l-PL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pl-PL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2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pl-PL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br>
                  <a:rPr lang="pl-PL" sz="2200" dirty="0"/>
                </a:br>
                <a:r>
                  <a:rPr lang="pl-PL" sz="2200" dirty="0"/>
                  <a:t>so if we had all degrees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200" dirty="0"/>
                  <a:t> equal to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pl-PL" sz="2200" dirty="0"/>
                  <a:t>,</a:t>
                </a:r>
                <a:br>
                  <a:rPr lang="pl-PL" sz="2200" dirty="0"/>
                </a:br>
                <a:r>
                  <a:rPr lang="pl-PL" sz="2200" dirty="0"/>
                  <a:t>then: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pl-PL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200" dirty="0"/>
                  <a:t>, great. 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17379AD-AEF0-7536-F35D-65661FD9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22" y="3749473"/>
                <a:ext cx="8588240" cy="1537409"/>
              </a:xfrm>
              <a:prstGeom prst="rect">
                <a:avLst/>
              </a:prstGeom>
              <a:blipFill>
                <a:blip r:embed="rId9"/>
                <a:stretch>
                  <a:fillRect l="-923" t="-21429" b="-52778"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F6E947C8-2565-F520-FD0E-04C244720372}"/>
              </a:ext>
            </a:extLst>
          </p:cNvPr>
          <p:cNvSpPr txBox="1"/>
          <p:nvPr/>
        </p:nvSpPr>
        <p:spPr>
          <a:xfrm>
            <a:off x="5796148" y="5380941"/>
            <a:ext cx="935912" cy="338554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outer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836FCA66-A034-0225-2231-4FCA46CD4647}"/>
              </a:ext>
            </a:extLst>
          </p:cNvPr>
          <p:cNvSpPr/>
          <p:nvPr/>
        </p:nvSpPr>
        <p:spPr>
          <a:xfrm rot="16200000">
            <a:off x="5982986" y="5011889"/>
            <a:ext cx="260519" cy="634195"/>
          </a:xfrm>
          <a:prstGeom prst="leftBrace">
            <a:avLst>
              <a:gd name="adj1" fmla="val 39751"/>
              <a:gd name="adj2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E008C1F-56D6-29F0-72C5-7E51957C95B2}"/>
              </a:ext>
            </a:extLst>
          </p:cNvPr>
          <p:cNvSpPr txBox="1"/>
          <p:nvPr/>
        </p:nvSpPr>
        <p:spPr>
          <a:xfrm>
            <a:off x="6616968" y="5380941"/>
            <a:ext cx="935912" cy="338554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inner</a:t>
            </a: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541E7CC7-FB4E-35C4-7C6E-1C599AF42AD6}"/>
              </a:ext>
            </a:extLst>
          </p:cNvPr>
          <p:cNvSpPr/>
          <p:nvPr/>
        </p:nvSpPr>
        <p:spPr>
          <a:xfrm rot="16200000">
            <a:off x="6774965" y="5011890"/>
            <a:ext cx="260519" cy="634195"/>
          </a:xfrm>
          <a:prstGeom prst="leftBrace">
            <a:avLst>
              <a:gd name="adj1" fmla="val 39751"/>
              <a:gd name="adj2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5AB3F02-7297-7146-02E7-A6A776AC6C4B}"/>
              </a:ext>
            </a:extLst>
          </p:cNvPr>
          <p:cNvSpPr txBox="1"/>
          <p:nvPr/>
        </p:nvSpPr>
        <p:spPr>
          <a:xfrm>
            <a:off x="7294949" y="5380941"/>
            <a:ext cx="1356483" cy="338554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pl-PL" sz="1600" dirty="0"/>
              <a:t>overhead</a:t>
            </a:r>
          </a:p>
        </p:txBody>
      </p:sp>
      <p:sp>
        <p:nvSpPr>
          <p:cNvPr id="82" name="Left Brace 81">
            <a:extLst>
              <a:ext uri="{FF2B5EF4-FFF2-40B4-BE49-F238E27FC236}">
                <a16:creationId xmlns:a16="http://schemas.microsoft.com/office/drawing/2014/main" id="{7632AF2E-15BF-C1EB-EEC2-6155DA0809CB}"/>
              </a:ext>
            </a:extLst>
          </p:cNvPr>
          <p:cNvSpPr/>
          <p:nvPr/>
        </p:nvSpPr>
        <p:spPr>
          <a:xfrm rot="16200000">
            <a:off x="7664618" y="4929973"/>
            <a:ext cx="260519" cy="771860"/>
          </a:xfrm>
          <a:prstGeom prst="leftBrace">
            <a:avLst>
              <a:gd name="adj1" fmla="val 39751"/>
              <a:gd name="adj2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A93FFD-C2DA-4FA3-A78A-041B179B7DBD}"/>
                  </a:ext>
                </a:extLst>
              </p:cNvPr>
              <p:cNvSpPr txBox="1"/>
              <p:nvPr/>
            </p:nvSpPr>
            <p:spPr>
              <a:xfrm>
                <a:off x="99239" y="1040699"/>
                <a:ext cx="4858379" cy="830997"/>
              </a:xfrm>
              <a:prstGeom prst="rect">
                <a:avLst/>
              </a:prstGeom>
              <a:noFill/>
              <a:ln w="44450">
                <a:solidFill>
                  <a:srgbClr val="2CA0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1. Take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400" dirty="0"/>
                  <a:t> as-is, and augment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pl-PL" sz="24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l-PL" sz="2400" dirty="0"/>
                  <a:t> (by finding </a:t>
                </a:r>
                <a:r>
                  <a:rPr lang="pl-PL" sz="2400" i="1" dirty="0"/>
                  <a:t>b</a:t>
                </a:r>
                <a:r>
                  <a:rPr lang="pl-PL" sz="2400" dirty="0"/>
                  <a:t>-matching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pl-PL" sz="2400" b="0" i="1" smtClean="0">
                            <a:solidFill>
                              <a:srgbClr val="8B451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2400" dirty="0"/>
                  <a:t>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A93FFD-C2DA-4FA3-A78A-041B179B7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9" y="1040699"/>
                <a:ext cx="4858379" cy="830997"/>
              </a:xfrm>
              <a:prstGeom prst="rect">
                <a:avLst/>
              </a:prstGeom>
              <a:blipFill>
                <a:blip r:embed="rId10"/>
                <a:stretch>
                  <a:fillRect l="-1493" t="-3497" b="-12587"/>
                </a:stretch>
              </a:blipFill>
              <a:ln w="44450">
                <a:solidFill>
                  <a:srgbClr val="2CA02C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D2D54C-A3A3-41C9-926B-80D3727CB6FC}"/>
                  </a:ext>
                </a:extLst>
              </p:cNvPr>
              <p:cNvSpPr txBox="1"/>
              <p:nvPr/>
            </p:nvSpPr>
            <p:spPr>
              <a:xfrm>
                <a:off x="6264104" y="6219078"/>
                <a:ext cx="9402593" cy="430887"/>
              </a:xfrm>
              <a:prstGeom prst="rect">
                <a:avLst/>
              </a:prstGeom>
              <a:noFill/>
              <a:ln w="444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(Then overhead is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sz="2200" dirty="0"/>
                  <a:t>, so we’re back to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200" dirty="0"/>
                  <a:t>?)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D2D54C-A3A3-41C9-926B-80D3727CB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04" y="6219078"/>
                <a:ext cx="9402593" cy="430887"/>
              </a:xfrm>
              <a:prstGeom prst="rect">
                <a:avLst/>
              </a:prstGeom>
              <a:blipFill>
                <a:blip r:embed="rId11"/>
                <a:stretch>
                  <a:fillRect l="-843" t="-9859" b="-28169"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AEE466B-5848-2E41-9D54-CE258792CF8A}"/>
                  </a:ext>
                </a:extLst>
              </p:cNvPr>
              <p:cNvSpPr/>
              <p:nvPr/>
            </p:nvSpPr>
            <p:spPr>
              <a:xfrm>
                <a:off x="5080909" y="5722386"/>
                <a:ext cx="3864971" cy="461198"/>
              </a:xfrm>
              <a:prstGeom prst="roundRect">
                <a:avLst>
                  <a:gd name="adj" fmla="val 11110"/>
                </a:avLst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457182"/>
                <a:r>
                  <a:rPr lang="pl-PL" sz="2000" kern="0" dirty="0">
                    <a:solidFill>
                      <a:prstClr val="white"/>
                    </a:solidFill>
                  </a:rPr>
                  <a:t>But what if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 ker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pl-PL" sz="20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0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pl-PL" sz="2000" i="1" ker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pl-PL" sz="20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0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l-PL" sz="20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000" kern="0" dirty="0">
                    <a:solidFill>
                      <a:prstClr val="white"/>
                    </a:solidFill>
                  </a:rPr>
                  <a:t> is small?</a:t>
                </a:r>
                <a:endParaRPr lang="en-US" sz="22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AEE466B-5848-2E41-9D54-CE258792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909" y="5722386"/>
                <a:ext cx="3864971" cy="461198"/>
              </a:xfrm>
              <a:prstGeom prst="roundRect">
                <a:avLst>
                  <a:gd name="adj" fmla="val 11110"/>
                </a:avLst>
              </a:prstGeom>
              <a:blipFill>
                <a:blip r:embed="rId12"/>
                <a:stretch>
                  <a:fillRect l="-1099" b="-16883"/>
                </a:stretch>
              </a:blip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95274F1-1B92-1A20-6F3C-81AC306EA9D2}"/>
              </a:ext>
            </a:extLst>
          </p:cNvPr>
          <p:cNvSpPr/>
          <p:nvPr/>
        </p:nvSpPr>
        <p:spPr>
          <a:xfrm>
            <a:off x="41281" y="5083136"/>
            <a:ext cx="4793048" cy="1067167"/>
          </a:xfrm>
          <a:prstGeom prst="roundRect">
            <a:avLst>
              <a:gd name="adj" fmla="val 21438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b="1" dirty="0"/>
              <a:t>Key property 2 of RGMM oracle:</a:t>
            </a:r>
            <a:br>
              <a:rPr lang="pl-PL" sz="2200" dirty="0"/>
            </a:br>
            <a:r>
              <a:rPr lang="pl-PL" sz="2200" dirty="0"/>
              <a:t>it visits every vertex proportionally to its degree</a:t>
            </a:r>
            <a:endParaRPr lang="en-US" sz="2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AA691E5-AED1-94A3-04E7-5A37DEA19DD0}"/>
              </a:ext>
            </a:extLst>
          </p:cNvPr>
          <p:cNvSpPr txBox="1"/>
          <p:nvPr/>
        </p:nvSpPr>
        <p:spPr>
          <a:xfrm>
            <a:off x="179147" y="6172262"/>
            <a:ext cx="7367340" cy="40011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[Mahabadi, Roghani, Vakilian, Tarnawski 25]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EDC9241-DE68-A039-0CF0-5AF286352005}"/>
                  </a:ext>
                </a:extLst>
              </p:cNvPr>
              <p:cNvSpPr txBox="1"/>
              <p:nvPr/>
            </p:nvSpPr>
            <p:spPr>
              <a:xfrm>
                <a:off x="5037023" y="4592404"/>
                <a:ext cx="7024582" cy="2133661"/>
              </a:xfrm>
              <a:prstGeom prst="rect">
                <a:avLst/>
              </a:prstGeom>
              <a:solidFill>
                <a:schemeClr val="bg1"/>
              </a:solidFill>
              <a:ln w="444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/>
                  <a:t>so the total runtime finally looks like:</a:t>
                </a:r>
              </a:p>
              <a:p>
                <a:endParaRPr lang="pl-PL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pl-PL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pl-PL" sz="2400" dirty="0"/>
              </a:p>
              <a:p>
                <a:pPr/>
                <a:endParaRPr lang="pl-PL" sz="2800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EDC9241-DE68-A039-0CF0-5AF28635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23" y="4592404"/>
                <a:ext cx="7024582" cy="2133661"/>
              </a:xfrm>
              <a:prstGeom prst="rect">
                <a:avLst/>
              </a:prstGeom>
              <a:blipFill>
                <a:blip r:embed="rId13"/>
                <a:stretch>
                  <a:fillRect l="-1127" t="-1714"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0" grpId="1" animBg="1"/>
      <p:bldP spid="71" grpId="0"/>
      <p:bldP spid="71" grpId="1"/>
      <p:bldP spid="73" grpId="0" animBg="1"/>
      <p:bldP spid="73" grpId="1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 animBg="1"/>
      <p:bldP spid="86" grpId="0"/>
      <p:bldP spid="88" grpId="0" animBg="1"/>
      <p:bldP spid="84" grpId="0" animBg="1"/>
      <p:bldP spid="87" grpId="0"/>
      <p:bldP spid="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1F43A-0FA2-1E05-BC28-0A3266C0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53D2CBCE-614E-59DA-C0C2-223B654C0319}"/>
              </a:ext>
            </a:extLst>
          </p:cNvPr>
          <p:cNvGrpSpPr/>
          <p:nvPr/>
        </p:nvGrpSpPr>
        <p:grpSpPr>
          <a:xfrm>
            <a:off x="5253755" y="163366"/>
            <a:ext cx="6602232" cy="4308456"/>
            <a:chOff x="2648762" y="1483312"/>
            <a:chExt cx="5946448" cy="38805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8A7A68E-F242-E26F-6940-1C094A2D1ECD}"/>
                </a:ext>
              </a:extLst>
            </p:cNvPr>
            <p:cNvSpPr/>
            <p:nvPr/>
          </p:nvSpPr>
          <p:spPr>
            <a:xfrm>
              <a:off x="7330367" y="2334629"/>
              <a:ext cx="1203282" cy="804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765925-49F4-80FD-087D-9FA787AC59D3}"/>
                </a:ext>
              </a:extLst>
            </p:cNvPr>
            <p:cNvSpPr/>
            <p:nvPr/>
          </p:nvSpPr>
          <p:spPr>
            <a:xfrm>
              <a:off x="3233244" y="4417347"/>
              <a:ext cx="5307190" cy="44779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A0D4A75-B5E0-E081-25F2-EC2CE4450D96}"/>
                </a:ext>
              </a:extLst>
            </p:cNvPr>
            <p:cNvCxnSpPr>
              <a:cxnSpLocks/>
            </p:cNvCxnSpPr>
            <p:nvPr/>
          </p:nvCxnSpPr>
          <p:spPr>
            <a:xfrm>
              <a:off x="3216322" y="4886238"/>
              <a:ext cx="5369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50C1B54-1CC7-3AA5-E3AE-3041F630E3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4133" y="1769888"/>
              <a:ext cx="2187" cy="3125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257A965E-EAEB-87E7-F6FF-06D72E03A5F2}"/>
                </a:ext>
              </a:extLst>
            </p:cNvPr>
            <p:cNvSpPr txBox="1"/>
            <p:nvPr/>
          </p:nvSpPr>
          <p:spPr>
            <a:xfrm>
              <a:off x="2929556" y="1483312"/>
              <a:ext cx="553257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1800" dirty="0" err="1">
                  <a:latin typeface="+mn-lt"/>
                  <a:cs typeface="Times New Roman" panose="02020603050405020304" pitchFamily="18" charset="0"/>
                </a:rPr>
                <a:t>ime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E976CE42-AE06-2252-BD4C-7B6082C3787E}"/>
                </a:ext>
              </a:extLst>
            </p:cNvPr>
            <p:cNvSpPr txBox="1"/>
            <p:nvPr/>
          </p:nvSpPr>
          <p:spPr>
            <a:xfrm>
              <a:off x="8134182" y="4921468"/>
              <a:ext cx="461028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apx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587D7B9-46FA-039B-9ECA-7D41B927FC32}"/>
                </a:ext>
              </a:extLst>
            </p:cNvPr>
            <p:cNvCxnSpPr>
              <a:cxnSpLocks/>
            </p:cNvCxnSpPr>
            <p:nvPr/>
          </p:nvCxnSpPr>
          <p:spPr>
            <a:xfrm>
              <a:off x="3154566" y="2327550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D558761-4E7C-5804-18CD-53A92A1E3232}"/>
                </a:ext>
              </a:extLst>
            </p:cNvPr>
            <p:cNvCxnSpPr>
              <a:cxnSpLocks/>
            </p:cNvCxnSpPr>
            <p:nvPr/>
          </p:nvCxnSpPr>
          <p:spPr>
            <a:xfrm>
              <a:off x="3161878" y="4110161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D075D1-B225-32B3-F1AE-C544B7EF8057}"/>
                </a:ext>
              </a:extLst>
            </p:cNvPr>
            <p:cNvCxnSpPr>
              <a:cxnSpLocks/>
            </p:cNvCxnSpPr>
            <p:nvPr/>
          </p:nvCxnSpPr>
          <p:spPr>
            <a:xfrm>
              <a:off x="3147348" y="4420137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CA0B015D-AED0-3DDB-2685-0D2CBDA7A51E}"/>
                    </a:ext>
                  </a:extLst>
                </p:cNvPr>
                <p:cNvSpPr txBox="1"/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C812CD0E-074D-1990-6C61-3EF1064AF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blipFill>
                  <a:blip r:embed="rId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1F1C4319-739C-519C-CC58-A78EA2CEC5F4}"/>
                    </a:ext>
                  </a:extLst>
                </p:cNvPr>
                <p:cNvSpPr txBox="1"/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71D2B498-4E98-10AE-D237-146CB5EEB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blipFill>
                  <a:blip r:embed="rId3"/>
                  <a:stretch>
                    <a:fillRect l="-5000" t="-1639" r="-1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7F0A2A71-2DE5-BA5F-B42D-37CEE0E757C2}"/>
                    </a:ext>
                  </a:extLst>
                </p:cNvPr>
                <p:cNvSpPr txBox="1"/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A82BA445-A2BF-FC68-1B33-AC42304B0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blipFill>
                  <a:blip r:embed="rId4"/>
                  <a:stretch>
                    <a:fillRect l="-4717" t="-1639" r="-94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E36E07-A26B-AB90-8101-EF229431B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923" y="4832780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7BF4D65C-7523-18C3-EDE7-9A84DE8FBB1A}"/>
                    </a:ext>
                  </a:extLst>
                </p:cNvPr>
                <p:cNvSpPr txBox="1"/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45D9A1C4-1DA8-27AA-60D6-D0C880711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blipFill>
                  <a:blip r:embed="rId5"/>
                  <a:stretch>
                    <a:fillRect l="-1064" b="-5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E99162-E366-E876-38A5-A1165037E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281" y="482800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0B30EC-103B-370C-A253-FE3EDB74B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81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08E97FF0-EFFC-36FD-A10C-841AFE5A740D}"/>
                    </a:ext>
                  </a:extLst>
                </p:cNvPr>
                <p:cNvSpPr txBox="1"/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6F131CF3-C2A4-FECE-6196-4D1741854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7C8FE284-F8E2-3F1E-03AA-D55A153CAA0D}"/>
                    </a:ext>
                  </a:extLst>
                </p:cNvPr>
                <p:cNvSpPr txBox="1"/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F011500C-E556-DDCC-9D87-52119A1E5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80C0440-3F97-F8A9-FA7C-21515C02271F}"/>
                </a:ext>
              </a:extLst>
            </p:cNvPr>
            <p:cNvSpPr/>
            <p:nvPr/>
          </p:nvSpPr>
          <p:spPr>
            <a:xfrm>
              <a:off x="3735500" y="43518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DE24074-EF6D-E40A-B20C-5C66FE6BB7DB}"/>
                </a:ext>
              </a:extLst>
            </p:cNvPr>
            <p:cNvSpPr/>
            <p:nvPr/>
          </p:nvSpPr>
          <p:spPr>
            <a:xfrm>
              <a:off x="4192701" y="404158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BEA0513-9E02-729D-4316-3F822D9CCD7A}"/>
                </a:ext>
              </a:extLst>
            </p:cNvPr>
            <p:cNvSpPr/>
            <p:nvPr/>
          </p:nvSpPr>
          <p:spPr>
            <a:xfrm>
              <a:off x="7257180" y="227170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4F80C6DA-83E1-65EF-2D9D-5FF356B38339}"/>
                </a:ext>
              </a:extLst>
            </p:cNvPr>
            <p:cNvSpPr txBox="1"/>
            <p:nvPr/>
          </p:nvSpPr>
          <p:spPr>
            <a:xfrm>
              <a:off x="3382514" y="4122203"/>
              <a:ext cx="946081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 FOCS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21]</a:t>
              </a:r>
            </a:p>
          </p:txBody>
        </p:sp>
        <p:sp>
          <p:nvSpPr>
            <p:cNvPr id="71" name="TextBox 69">
              <a:extLst>
                <a:ext uri="{FF2B5EF4-FFF2-40B4-BE49-F238E27FC236}">
                  <a16:creationId xmlns:a16="http://schemas.microsoft.com/office/drawing/2014/main" id="{16F6D395-1F78-64DF-76B4-3721D986DBBA}"/>
                </a:ext>
              </a:extLst>
            </p:cNvPr>
            <p:cNvSpPr txBox="1"/>
            <p:nvPr/>
          </p:nvSpPr>
          <p:spPr>
            <a:xfrm>
              <a:off x="4016625" y="3809409"/>
              <a:ext cx="1236338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BR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RS SODA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72" name="TextBox 70">
              <a:extLst>
                <a:ext uri="{FF2B5EF4-FFF2-40B4-BE49-F238E27FC236}">
                  <a16:creationId xmlns:a16="http://schemas.microsoft.com/office/drawing/2014/main" id="{9B745C4C-005F-5883-C25E-7B668E562B44}"/>
                </a:ext>
              </a:extLst>
            </p:cNvPr>
            <p:cNvSpPr txBox="1"/>
            <p:nvPr/>
          </p:nvSpPr>
          <p:spPr>
            <a:xfrm>
              <a:off x="7276751" y="2009730"/>
              <a:ext cx="1109459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[BKS FOCS’23]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91FF1CB-4326-6FF0-90F4-01A764597D7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293447" y="2324268"/>
              <a:ext cx="3963733" cy="1601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15ECC58-A5B1-0BD0-3179-590344DDC3CC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86913" y="4110161"/>
              <a:ext cx="905788" cy="3092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57DBE4-1C69-0EFD-E5ED-FF9E1505F683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V="1">
              <a:off x="3273419" y="4420438"/>
              <a:ext cx="462081" cy="1867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D4C92D3-ED88-D104-CABC-14DEE0053A90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3804080" y="4489018"/>
              <a:ext cx="0" cy="324286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72D4C96-B7DE-5CB8-A399-218050BDA64B}"/>
                </a:ext>
              </a:extLst>
            </p:cNvPr>
            <p:cNvCxnSpPr>
              <a:cxnSpLocks/>
              <a:stCxn id="68" idx="4"/>
            </p:cNvCxnSpPr>
            <p:nvPr/>
          </p:nvCxnSpPr>
          <p:spPr>
            <a:xfrm>
              <a:off x="4261281" y="4178741"/>
              <a:ext cx="0" cy="62513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398FC63-CB2F-C099-2512-2D5600963CC1}"/>
                </a:ext>
              </a:extLst>
            </p:cNvPr>
            <p:cNvSpPr txBox="1"/>
            <p:nvPr/>
          </p:nvSpPr>
          <p:spPr>
            <a:xfrm>
              <a:off x="5993402" y="4530078"/>
              <a:ext cx="926388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[PR TCS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07]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6C0356C-6E0F-D7E6-B728-4888736B4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487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0C5990B-02F7-CA12-A9D6-BC50FD9147E9}"/>
                    </a:ext>
                  </a:extLst>
                </p:cNvPr>
                <p:cNvSpPr txBox="1"/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ACC1C0E-FDA0-4727-F5F9-4A127BAE8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F01449D-0F56-501A-9F33-AD645DDEAF96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2" y="3595506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6E94270-1250-B5D1-D21B-847754A0878D}"/>
                    </a:ext>
                  </a:extLst>
                </p:cNvPr>
                <p:cNvSpPr txBox="1"/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00CAC25-9411-E50F-55F7-898165546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blipFill>
                  <a:blip r:embed="rId9"/>
                  <a:stretch>
                    <a:fillRect l="-7792" r="-38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0503061-024B-0D1C-1CDE-A159B52EA167}"/>
                </a:ext>
              </a:extLst>
            </p:cNvPr>
            <p:cNvSpPr/>
            <p:nvPr/>
          </p:nvSpPr>
          <p:spPr>
            <a:xfrm>
              <a:off x="5642204" y="3595506"/>
              <a:ext cx="2891445" cy="8072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6EC4EF9-924D-7248-593B-172837A0FD11}"/>
                </a:ext>
              </a:extLst>
            </p:cNvPr>
            <p:cNvCxnSpPr>
              <a:cxnSpLocks/>
            </p:cNvCxnSpPr>
            <p:nvPr/>
          </p:nvCxnSpPr>
          <p:spPr>
            <a:xfrm>
              <a:off x="3293447" y="3596580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54680EE-7C5D-3025-AC47-0EE20F8C0621}"/>
                </a:ext>
              </a:extLst>
            </p:cNvPr>
            <p:cNvCxnSpPr>
              <a:cxnSpLocks/>
            </p:cNvCxnSpPr>
            <p:nvPr/>
          </p:nvCxnSpPr>
          <p:spPr>
            <a:xfrm>
              <a:off x="5642203" y="3604877"/>
              <a:ext cx="0" cy="1239031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4CBD7B1-A7AA-31EF-3C1C-A1139B8C6210}"/>
                </a:ext>
              </a:extLst>
            </p:cNvPr>
            <p:cNvSpPr txBox="1"/>
            <p:nvPr/>
          </p:nvSpPr>
          <p:spPr>
            <a:xfrm>
              <a:off x="6706043" y="3904409"/>
              <a:ext cx="1135562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8182056C-3B98-8420-EE9C-D49DC1DEE621}"/>
                    </a:ext>
                  </a:extLst>
                </p:cNvPr>
                <p:cNvSpPr txBox="1"/>
                <p:nvPr/>
              </p:nvSpPr>
              <p:spPr>
                <a:xfrm>
                  <a:off x="2679334" y="2963623"/>
                  <a:ext cx="504226" cy="34506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FEEF7D1-E5F1-2B6C-59E3-72B059963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334" y="2963623"/>
                  <a:ext cx="504226" cy="345064"/>
                </a:xfrm>
                <a:prstGeom prst="rect">
                  <a:avLst/>
                </a:prstGeom>
                <a:blipFill>
                  <a:blip r:embed="rId10"/>
                  <a:stretch>
                    <a:fillRect l="-7609" t="-3175" r="-543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A2FD820-E5BE-9008-7947-BB526CF5E161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0" y="3155239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A613A19-9C35-0FBC-F690-F018885A8540}"/>
                </a:ext>
              </a:extLst>
            </p:cNvPr>
            <p:cNvCxnSpPr>
              <a:cxnSpLocks/>
            </p:cNvCxnSpPr>
            <p:nvPr/>
          </p:nvCxnSpPr>
          <p:spPr>
            <a:xfrm>
              <a:off x="3286913" y="3155239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05493F-4FFB-332C-D81A-D2F80203528F}"/>
                </a:ext>
              </a:extLst>
            </p:cNvPr>
            <p:cNvSpPr/>
            <p:nvPr/>
          </p:nvSpPr>
          <p:spPr>
            <a:xfrm>
              <a:off x="7319145" y="3148316"/>
              <a:ext cx="1221289" cy="441184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6206A8D-194F-FD7F-A912-3A3A4254CED1}"/>
                </a:ext>
              </a:extLst>
            </p:cNvPr>
            <p:cNvCxnSpPr>
              <a:cxnSpLocks/>
            </p:cNvCxnSpPr>
            <p:nvPr/>
          </p:nvCxnSpPr>
          <p:spPr>
            <a:xfrm>
              <a:off x="7328923" y="2408471"/>
              <a:ext cx="1" cy="2402359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4138707-B740-2851-3617-00E807114992}"/>
                </a:ext>
              </a:extLst>
            </p:cNvPr>
            <p:cNvSpPr txBox="1"/>
            <p:nvPr/>
          </p:nvSpPr>
          <p:spPr>
            <a:xfrm>
              <a:off x="7377271" y="3246224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[BRR FOCS</a:t>
              </a:r>
              <a:r>
                <a:rPr lang="pl-PL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93" name="TextBox 1">
              <a:extLst>
                <a:ext uri="{FF2B5EF4-FFF2-40B4-BE49-F238E27FC236}">
                  <a16:creationId xmlns:a16="http://schemas.microsoft.com/office/drawing/2014/main" id="{C53002C8-F260-DBD3-EA52-8C0A57963854}"/>
                </a:ext>
              </a:extLst>
            </p:cNvPr>
            <p:cNvSpPr txBox="1"/>
            <p:nvPr/>
          </p:nvSpPr>
          <p:spPr>
            <a:xfrm>
              <a:off x="7377271" y="2651629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24]</a:t>
              </a:r>
            </a:p>
          </p:txBody>
        </p:sp>
      </p:grp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09A4F72B-0A9D-20DA-3AF5-5B64B4ABF6A4}"/>
              </a:ext>
            </a:extLst>
          </p:cNvPr>
          <p:cNvSpPr/>
          <p:nvPr/>
        </p:nvSpPr>
        <p:spPr>
          <a:xfrm rot="2685356">
            <a:off x="8777860" y="4521625"/>
            <a:ext cx="1525487" cy="103482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good</a:t>
            </a:r>
            <a:endParaRPr lang="LID4096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143DC0-7812-B673-A445-5906FE523A39}"/>
              </a:ext>
            </a:extLst>
          </p:cNvPr>
          <p:cNvCxnSpPr>
            <a:cxnSpLocks/>
          </p:cNvCxnSpPr>
          <p:nvPr/>
        </p:nvCxnSpPr>
        <p:spPr>
          <a:xfrm flipV="1">
            <a:off x="7612430" y="3873939"/>
            <a:ext cx="0" cy="122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62">
                <a:extLst>
                  <a:ext uri="{FF2B5EF4-FFF2-40B4-BE49-F238E27FC236}">
                    <a16:creationId xmlns:a16="http://schemas.microsoft.com/office/drawing/2014/main" id="{0D0DAF81-A0DA-893A-48CA-66F914728D20}"/>
                  </a:ext>
                </a:extLst>
              </p:cNvPr>
              <p:cNvSpPr txBox="1"/>
              <p:nvPr/>
            </p:nvSpPr>
            <p:spPr>
              <a:xfrm>
                <a:off x="7399517" y="3980689"/>
                <a:ext cx="572948" cy="30777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TextBox 62">
                <a:extLst>
                  <a:ext uri="{FF2B5EF4-FFF2-40B4-BE49-F238E27FC236}">
                    <a16:creationId xmlns:a16="http://schemas.microsoft.com/office/drawing/2014/main" id="{0D0DAF81-A0DA-893A-48CA-66F914728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517" y="3980689"/>
                <a:ext cx="572948" cy="307777"/>
              </a:xfrm>
              <a:prstGeom prst="rect">
                <a:avLst/>
              </a:prstGeom>
              <a:blipFill>
                <a:blip r:embed="rId11"/>
                <a:stretch>
                  <a:fillRect l="-7447" r="-7447" b="-8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26D8C03-E782-764D-F3E2-1E59B467E115}"/>
              </a:ext>
            </a:extLst>
          </p:cNvPr>
          <p:cNvSpPr/>
          <p:nvPr/>
        </p:nvSpPr>
        <p:spPr>
          <a:xfrm>
            <a:off x="7397712" y="1805937"/>
            <a:ext cx="421032" cy="421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82BF27-0D21-4F27-0D44-2F212DFDAABA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7608228" y="2226969"/>
            <a:ext cx="3064" cy="1639124"/>
          </a:xfrm>
          <a:prstGeom prst="line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352757-9C4F-3D40-E706-1ED1E43ABF4E}"/>
                  </a:ext>
                </a:extLst>
              </p:cNvPr>
              <p:cNvSpPr/>
              <p:nvPr/>
            </p:nvSpPr>
            <p:spPr>
              <a:xfrm>
                <a:off x="138312" y="675443"/>
                <a:ext cx="4923641" cy="2417836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solidFill>
                <a:schemeClr val="accent6">
                  <a:lumMod val="75000"/>
                </a:schemeClr>
              </a:solidFill>
              <a:ln w="317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Our result:</a:t>
                </a:r>
                <a:br>
                  <a:rPr lang="pl-PL" sz="2400" b="1" dirty="0">
                    <a:solidFill>
                      <a:schemeClr val="bg1"/>
                    </a:solidFill>
                  </a:rPr>
                </a:br>
                <a:r>
                  <a:rPr lang="pl-PL" sz="2400" dirty="0"/>
                  <a:t>there is an algorithm that</a:t>
                </a:r>
                <a:br>
                  <a:rPr lang="pl-PL" sz="2400" dirty="0"/>
                </a:br>
                <a:r>
                  <a:rPr lang="pl-PL" sz="2400" dirty="0"/>
                  <a:t>estimates maximum matching size</a:t>
                </a:r>
                <a:br>
                  <a:rPr lang="pl-PL" sz="2400" dirty="0"/>
                </a:br>
                <a:r>
                  <a:rPr lang="pl-PL" sz="240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pl-PL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 time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up to a multiplicative factor of 0.5109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352757-9C4F-3D40-E706-1ED1E43AB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12" y="675443"/>
                <a:ext cx="4923641" cy="2417836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blipFill>
                <a:blip r:embed="rId12"/>
                <a:stretch>
                  <a:fillRect l="-867" r="-867"/>
                </a:stretch>
              </a:blipFill>
              <a:ln w="31750">
                <a:noFill/>
                <a:prstDash val="sysDot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7D84904-CB1B-C24A-89DA-097081061404}"/>
                  </a:ext>
                </a:extLst>
              </p:cNvPr>
              <p:cNvSpPr/>
              <p:nvPr/>
            </p:nvSpPr>
            <p:spPr>
              <a:xfrm>
                <a:off x="149160" y="4617720"/>
                <a:ext cx="4923641" cy="1630234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solidFill>
                <a:schemeClr val="accent1"/>
              </a:solidFill>
              <a:ln w="317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b="1" dirty="0">
                    <a:solidFill>
                      <a:schemeClr val="bg1"/>
                    </a:solidFill>
                  </a:rPr>
                  <a:t>Open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:</a:t>
                </a:r>
                <a:endParaRPr lang="pl-PL" sz="2400" b="1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bg1"/>
                    </a:solidFill>
                  </a:rPr>
                  <a:t>explore the Pareto frontier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bg1"/>
                    </a:solidFill>
                  </a:rPr>
                  <a:t>e.g. what time is needed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-apx?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B7D84904-CB1B-C24A-89DA-097081061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60" y="4617720"/>
                <a:ext cx="4923641" cy="1630234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blipFill>
                <a:blip r:embed="rId13"/>
                <a:stretch>
                  <a:fillRect l="-1856" r="-371"/>
                </a:stretch>
              </a:blipFill>
              <a:ln w="31750">
                <a:noFill/>
                <a:prstDash val="sysDot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49DC447-341A-F6F5-54C7-E1061B3D69DF}"/>
              </a:ext>
            </a:extLst>
          </p:cNvPr>
          <p:cNvSpPr/>
          <p:nvPr/>
        </p:nvSpPr>
        <p:spPr>
          <a:xfrm>
            <a:off x="6824764" y="5971616"/>
            <a:ext cx="2933716" cy="825054"/>
          </a:xfrm>
          <a:prstGeom prst="wedgeRectCallout">
            <a:avLst>
              <a:gd name="adj1" fmla="val 12550"/>
              <a:gd name="adj2" fmla="val -15151"/>
            </a:avLst>
          </a:prstGeom>
          <a:solidFill>
            <a:schemeClr val="accent1"/>
          </a:solidFill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b="1" dirty="0">
                <a:solidFill>
                  <a:schemeClr val="bg1"/>
                </a:solidFill>
              </a:rPr>
              <a:t>Thank you!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2409 -2.22222E-6 L 0.02409 0.02408 L 0.04818 0.02408 L 0.04818 0.04838 L 0.07227 0.04838 L 0.07227 0.07269 L 0.09636 0.07269 L 0.09636 0.09676 L 0.12044 0.09676 L 0.12044 0.12107 L 0.14453 0.12107 L 0.14453 0.14537 L 0.16875 0.14537 L 0.16875 0.1696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" grpId="0" build="allAtOnce" animBg="1"/>
      <p:bldP spid="1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626B-71C1-4E9E-8988-5402491A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6"/>
            <a:ext cx="10515600" cy="1325563"/>
          </a:xfrm>
        </p:spPr>
        <p:txBody>
          <a:bodyPr/>
          <a:lstStyle/>
          <a:p>
            <a:r>
              <a:rPr lang="pl-PL" b="1" dirty="0"/>
              <a:t>Sublinear matching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B01016-20ED-FCBB-7930-65C45DF93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9262"/>
                <a:ext cx="10681855" cy="4503613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Goal: estimate size of maximum matching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pl-PL" dirty="0"/>
                  <a:t>             (</a:t>
                </a:r>
                <a14:m>
                  <m:oMath xmlns:m="http://schemas.openxmlformats.org/officeDocument/2006/math"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pl-PL" dirty="0"/>
                  <a:t>)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Maximize approximation ratio</a:t>
                </a:r>
                <a:endParaRPr lang="en-US" dirty="0"/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B01016-20ED-FCBB-7930-65C45DF93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9262"/>
                <a:ext cx="10681855" cy="4503613"/>
              </a:xfrm>
              <a:blipFill>
                <a:blip r:embed="rId3"/>
                <a:stretch>
                  <a:fillRect l="-1027" t="-21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89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DC6BA0F-4655-81A1-34C3-2C4C8C29A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F61662-A1F1-C21D-9795-A59A6E772631}"/>
              </a:ext>
            </a:extLst>
          </p:cNvPr>
          <p:cNvGrpSpPr/>
          <p:nvPr/>
        </p:nvGrpSpPr>
        <p:grpSpPr>
          <a:xfrm>
            <a:off x="5601327" y="1"/>
            <a:ext cx="6590673" cy="4409954"/>
            <a:chOff x="11633833" y="20897007"/>
            <a:chExt cx="8781344" cy="58757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C5D478-4BAD-B734-CBEC-B84F21EB3A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123664" y="21378459"/>
              <a:ext cx="8291513" cy="5394325"/>
              <a:chOff x="7499" y="13307"/>
              <a:chExt cx="5223" cy="339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2165C917-FA27-D5D3-109D-33907093A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" y="13307"/>
                <a:ext cx="5223" cy="3398"/>
              </a:xfrm>
              <a:custGeom>
                <a:avLst/>
                <a:gdLst>
                  <a:gd name="T0" fmla="*/ 3255 w 4616"/>
                  <a:gd name="T1" fmla="*/ 72 h 3003"/>
                  <a:gd name="T2" fmla="*/ 397 w 4616"/>
                  <a:gd name="T3" fmla="*/ 72 h 3003"/>
                  <a:gd name="T4" fmla="*/ 397 w 4616"/>
                  <a:gd name="T5" fmla="*/ 592 h 3003"/>
                  <a:gd name="T6" fmla="*/ 2476 w 4616"/>
                  <a:gd name="T7" fmla="*/ 852 h 3003"/>
                  <a:gd name="T8" fmla="*/ 2476 w 4616"/>
                  <a:gd name="T9" fmla="*/ 2151 h 3003"/>
                  <a:gd name="T10" fmla="*/ 397 w 4616"/>
                  <a:gd name="T11" fmla="*/ 2411 h 3003"/>
                  <a:gd name="T12" fmla="*/ 397 w 4616"/>
                  <a:gd name="T13" fmla="*/ 2930 h 3003"/>
                  <a:gd name="T14" fmla="*/ 3255 w 4616"/>
                  <a:gd name="T15" fmla="*/ 2930 h 3003"/>
                  <a:gd name="T16" fmla="*/ 4451 w 4616"/>
                  <a:gd name="T17" fmla="*/ 2411 h 3003"/>
                  <a:gd name="T18" fmla="*/ 4451 w 4616"/>
                  <a:gd name="T19" fmla="*/ 592 h 3003"/>
                  <a:gd name="T20" fmla="*/ 3255 w 4616"/>
                  <a:gd name="T21" fmla="*/ 72 h 3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16" h="3003">
                    <a:moveTo>
                      <a:pt x="3255" y="72"/>
                    </a:moveTo>
                    <a:cubicBezTo>
                      <a:pt x="2693" y="0"/>
                      <a:pt x="794" y="0"/>
                      <a:pt x="397" y="72"/>
                    </a:cubicBezTo>
                    <a:cubicBezTo>
                      <a:pt x="0" y="144"/>
                      <a:pt x="109" y="484"/>
                      <a:pt x="397" y="592"/>
                    </a:cubicBezTo>
                    <a:cubicBezTo>
                      <a:pt x="685" y="700"/>
                      <a:pt x="2187" y="635"/>
                      <a:pt x="2476" y="852"/>
                    </a:cubicBezTo>
                    <a:cubicBezTo>
                      <a:pt x="2764" y="1068"/>
                      <a:pt x="2764" y="1935"/>
                      <a:pt x="2476" y="2151"/>
                    </a:cubicBezTo>
                    <a:cubicBezTo>
                      <a:pt x="2187" y="2367"/>
                      <a:pt x="685" y="2303"/>
                      <a:pt x="397" y="2411"/>
                    </a:cubicBezTo>
                    <a:cubicBezTo>
                      <a:pt x="109" y="2519"/>
                      <a:pt x="0" y="2858"/>
                      <a:pt x="397" y="2930"/>
                    </a:cubicBezTo>
                    <a:cubicBezTo>
                      <a:pt x="794" y="3003"/>
                      <a:pt x="2693" y="3003"/>
                      <a:pt x="3255" y="2930"/>
                    </a:cubicBezTo>
                    <a:cubicBezTo>
                      <a:pt x="3818" y="2858"/>
                      <a:pt x="4285" y="2735"/>
                      <a:pt x="4451" y="2411"/>
                    </a:cubicBezTo>
                    <a:cubicBezTo>
                      <a:pt x="4616" y="2086"/>
                      <a:pt x="4616" y="916"/>
                      <a:pt x="4451" y="592"/>
                    </a:cubicBezTo>
                    <a:cubicBezTo>
                      <a:pt x="4285" y="267"/>
                      <a:pt x="3818" y="144"/>
                      <a:pt x="3255" y="72"/>
                    </a:cubicBezTo>
                    <a:close/>
                  </a:path>
                </a:pathLst>
              </a:custGeom>
              <a:solidFill>
                <a:srgbClr val="D2E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 dirty="0"/>
              </a:p>
            </p:txBody>
          </p:sp>
          <p:sp>
            <p:nvSpPr>
              <p:cNvPr id="12" name="Oval 6">
                <a:extLst>
                  <a:ext uri="{FF2B5EF4-FFF2-40B4-BE49-F238E27FC236}">
                    <a16:creationId xmlns:a16="http://schemas.microsoft.com/office/drawing/2014/main" id="{7A4D7C7D-7B91-3444-EAF9-57C951965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D0DF3EED-A40C-178F-6167-A922DE81F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4" name="Oval 8">
                <a:extLst>
                  <a:ext uri="{FF2B5EF4-FFF2-40B4-BE49-F238E27FC236}">
                    <a16:creationId xmlns:a16="http://schemas.microsoft.com/office/drawing/2014/main" id="{9BAF6723-FCF9-B3D2-98C6-82A1146A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5" name="Oval 9">
                <a:extLst>
                  <a:ext uri="{FF2B5EF4-FFF2-40B4-BE49-F238E27FC236}">
                    <a16:creationId xmlns:a16="http://schemas.microsoft.com/office/drawing/2014/main" id="{BD2985FA-443C-7191-F900-181F91728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6" name="Oval 10">
                <a:extLst>
                  <a:ext uri="{FF2B5EF4-FFF2-40B4-BE49-F238E27FC236}">
                    <a16:creationId xmlns:a16="http://schemas.microsoft.com/office/drawing/2014/main" id="{79101406-5CBB-CB9D-E255-0F288BCEA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81B86066-15B7-50AB-3EAE-37266C767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4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8" name="Oval 12">
                <a:extLst>
                  <a:ext uri="{FF2B5EF4-FFF2-40B4-BE49-F238E27FC236}">
                    <a16:creationId xmlns:a16="http://schemas.microsoft.com/office/drawing/2014/main" id="{BD8F7E61-D35F-4180-503A-D0B0E52E9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19" name="Oval 13">
                <a:extLst>
                  <a:ext uri="{FF2B5EF4-FFF2-40B4-BE49-F238E27FC236}">
                    <a16:creationId xmlns:a16="http://schemas.microsoft.com/office/drawing/2014/main" id="{9EF20006-A4AC-0976-EC3C-EE6EBB24D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90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0" name="Oval 14">
                <a:extLst>
                  <a:ext uri="{FF2B5EF4-FFF2-40B4-BE49-F238E27FC236}">
                    <a16:creationId xmlns:a16="http://schemas.microsoft.com/office/drawing/2014/main" id="{72C88FA2-55A6-DE3F-DDD7-A7C1768A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8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A1049059-47E5-E2F9-44E0-96C608750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2" name="Line 16">
                <a:extLst>
                  <a:ext uri="{FF2B5EF4-FFF2-40B4-BE49-F238E27FC236}">
                    <a16:creationId xmlns:a16="http://schemas.microsoft.com/office/drawing/2014/main" id="{4F5BC846-07CF-3375-3570-ED259D331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3" name="Line 17">
                <a:extLst>
                  <a:ext uri="{FF2B5EF4-FFF2-40B4-BE49-F238E27FC236}">
                    <a16:creationId xmlns:a16="http://schemas.microsoft.com/office/drawing/2014/main" id="{5129EBFC-72B3-9B79-CB9C-0DF08157A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42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D414E07F-2D81-5360-F2F3-77F400F50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0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5" name="Line 19">
                <a:extLst>
                  <a:ext uri="{FF2B5EF4-FFF2-40B4-BE49-F238E27FC236}">
                    <a16:creationId xmlns:a16="http://schemas.microsoft.com/office/drawing/2014/main" id="{5729F5B5-2E1A-E12A-B531-A6F9B33B0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8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6" name="Line 20">
                <a:extLst>
                  <a:ext uri="{FF2B5EF4-FFF2-40B4-BE49-F238E27FC236}">
                    <a16:creationId xmlns:a16="http://schemas.microsoft.com/office/drawing/2014/main" id="{5FB4D47A-729F-0B36-3284-24D509D33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6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1F77B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8821EEB5-D4FE-D3E6-8F74-48922A75C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9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71859E3B-5E0F-E9B2-BEE7-BBFD6F027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4" y="14600"/>
                <a:ext cx="540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29" name="Oval 39">
                <a:extLst>
                  <a:ext uri="{FF2B5EF4-FFF2-40B4-BE49-F238E27FC236}">
                    <a16:creationId xmlns:a16="http://schemas.microsoft.com/office/drawing/2014/main" id="{66E474A8-E4E4-0E96-FDE9-6E89B9E8B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0" name="Oval 40">
                <a:extLst>
                  <a:ext uri="{FF2B5EF4-FFF2-40B4-BE49-F238E27FC236}">
                    <a16:creationId xmlns:a16="http://schemas.microsoft.com/office/drawing/2014/main" id="{AD7535F2-1847-7726-96EA-14A706D75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1" name="Oval 41">
                <a:extLst>
                  <a:ext uri="{FF2B5EF4-FFF2-40B4-BE49-F238E27FC236}">
                    <a16:creationId xmlns:a16="http://schemas.microsoft.com/office/drawing/2014/main" id="{898E4256-58C1-B33E-418F-B0017894C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6AC8520A-EEB8-56F1-A00D-686195672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3" name="Oval 43">
                <a:extLst>
                  <a:ext uri="{FF2B5EF4-FFF2-40B4-BE49-F238E27FC236}">
                    <a16:creationId xmlns:a16="http://schemas.microsoft.com/office/drawing/2014/main" id="{D3BE160F-91BE-6B7D-82E4-3C25265AF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3643"/>
                <a:ext cx="80" cy="79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id="{ADA8A5E6-3D99-11A0-2161-75C93550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2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AA5D7DDF-8F82-9D55-B99A-3BE868271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4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4629FAE9-DAAE-18F8-90B3-B4F87E61E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6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7CDBC9A9-2E7E-2E1A-55DF-47CF06ABD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6064EAA3-01DF-EBB4-5C85-F443C8F33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0" y="16289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39" name="Freeform 49">
                <a:extLst>
                  <a:ext uri="{FF2B5EF4-FFF2-40B4-BE49-F238E27FC236}">
                    <a16:creationId xmlns:a16="http://schemas.microsoft.com/office/drawing/2014/main" id="{A0D13DB9-2EAE-F72A-77BB-E9EFB994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3719"/>
                <a:ext cx="539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0 w 477"/>
                  <a:gd name="T7" fmla="*/ 598 h 715"/>
                  <a:gd name="T8" fmla="*/ 111 w 477"/>
                  <a:gd name="T9" fmla="*/ 548 h 715"/>
                  <a:gd name="T10" fmla="*/ 121 w 477"/>
                  <a:gd name="T11" fmla="*/ 498 h 715"/>
                  <a:gd name="T12" fmla="*/ 163 w 477"/>
                  <a:gd name="T13" fmla="*/ 470 h 715"/>
                  <a:gd name="T14" fmla="*/ 205 w 477"/>
                  <a:gd name="T15" fmla="*/ 441 h 715"/>
                  <a:gd name="T16" fmla="*/ 216 w 477"/>
                  <a:gd name="T17" fmla="*/ 391 h 715"/>
                  <a:gd name="T18" fmla="*/ 226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3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0" y="598"/>
                    </a:cubicBezTo>
                    <a:cubicBezTo>
                      <a:pt x="110" y="584"/>
                      <a:pt x="110" y="566"/>
                      <a:pt x="111" y="548"/>
                    </a:cubicBezTo>
                    <a:cubicBezTo>
                      <a:pt x="111" y="530"/>
                      <a:pt x="112" y="513"/>
                      <a:pt x="121" y="498"/>
                    </a:cubicBezTo>
                    <a:cubicBezTo>
                      <a:pt x="131" y="484"/>
                      <a:pt x="147" y="477"/>
                      <a:pt x="163" y="470"/>
                    </a:cubicBezTo>
                    <a:cubicBezTo>
                      <a:pt x="180" y="462"/>
                      <a:pt x="196" y="455"/>
                      <a:pt x="205" y="441"/>
                    </a:cubicBezTo>
                    <a:cubicBezTo>
                      <a:pt x="215" y="427"/>
                      <a:pt x="215" y="409"/>
                      <a:pt x="216" y="391"/>
                    </a:cubicBezTo>
                    <a:cubicBezTo>
                      <a:pt x="216" y="373"/>
                      <a:pt x="217" y="355"/>
                      <a:pt x="226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6" y="163"/>
                      <a:pt x="373" y="155"/>
                    </a:cubicBezTo>
                    <a:cubicBezTo>
                      <a:pt x="390" y="148"/>
                      <a:pt x="405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49A99B3A-F75B-B947-2273-285DC0487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" y="13726"/>
                <a:ext cx="43" cy="795"/>
              </a:xfrm>
              <a:custGeom>
                <a:avLst/>
                <a:gdLst>
                  <a:gd name="T0" fmla="*/ 19 w 38"/>
                  <a:gd name="T1" fmla="*/ 703 h 703"/>
                  <a:gd name="T2" fmla="*/ 0 w 38"/>
                  <a:gd name="T3" fmla="*/ 644 h 703"/>
                  <a:gd name="T4" fmla="*/ 19 w 38"/>
                  <a:gd name="T5" fmla="*/ 597 h 703"/>
                  <a:gd name="T6" fmla="*/ 38 w 38"/>
                  <a:gd name="T7" fmla="*/ 549 h 703"/>
                  <a:gd name="T8" fmla="*/ 19 w 38"/>
                  <a:gd name="T9" fmla="*/ 502 h 703"/>
                  <a:gd name="T10" fmla="*/ 0 w 38"/>
                  <a:gd name="T11" fmla="*/ 455 h 703"/>
                  <a:gd name="T12" fmla="*/ 19 w 38"/>
                  <a:gd name="T13" fmla="*/ 408 h 703"/>
                  <a:gd name="T14" fmla="*/ 38 w 38"/>
                  <a:gd name="T15" fmla="*/ 360 h 703"/>
                  <a:gd name="T16" fmla="*/ 19 w 38"/>
                  <a:gd name="T17" fmla="*/ 313 h 703"/>
                  <a:gd name="T18" fmla="*/ 0 w 38"/>
                  <a:gd name="T19" fmla="*/ 266 h 703"/>
                  <a:gd name="T20" fmla="*/ 19 w 38"/>
                  <a:gd name="T21" fmla="*/ 219 h 703"/>
                  <a:gd name="T22" fmla="*/ 38 w 38"/>
                  <a:gd name="T23" fmla="*/ 171 h 703"/>
                  <a:gd name="T24" fmla="*/ 19 w 38"/>
                  <a:gd name="T25" fmla="*/ 124 h 703"/>
                  <a:gd name="T26" fmla="*/ 0 w 38"/>
                  <a:gd name="T27" fmla="*/ 77 h 703"/>
                  <a:gd name="T28" fmla="*/ 19 w 38"/>
                  <a:gd name="T29" fmla="*/ 18 h 703"/>
                  <a:gd name="T30" fmla="*/ 19 w 38"/>
                  <a:gd name="T31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3">
                    <a:moveTo>
                      <a:pt x="19" y="703"/>
                    </a:moveTo>
                    <a:cubicBezTo>
                      <a:pt x="19" y="679"/>
                      <a:pt x="0" y="667"/>
                      <a:pt x="0" y="644"/>
                    </a:cubicBezTo>
                    <a:cubicBezTo>
                      <a:pt x="0" y="627"/>
                      <a:pt x="9" y="612"/>
                      <a:pt x="19" y="597"/>
                    </a:cubicBezTo>
                    <a:cubicBezTo>
                      <a:pt x="29" y="581"/>
                      <a:pt x="38" y="566"/>
                      <a:pt x="38" y="549"/>
                    </a:cubicBezTo>
                    <a:cubicBezTo>
                      <a:pt x="38" y="532"/>
                      <a:pt x="29" y="517"/>
                      <a:pt x="19" y="502"/>
                    </a:cubicBezTo>
                    <a:cubicBezTo>
                      <a:pt x="9" y="487"/>
                      <a:pt x="0" y="472"/>
                      <a:pt x="0" y="455"/>
                    </a:cubicBezTo>
                    <a:cubicBezTo>
                      <a:pt x="0" y="438"/>
                      <a:pt x="9" y="423"/>
                      <a:pt x="19" y="408"/>
                    </a:cubicBezTo>
                    <a:cubicBezTo>
                      <a:pt x="29" y="392"/>
                      <a:pt x="38" y="377"/>
                      <a:pt x="38" y="360"/>
                    </a:cubicBezTo>
                    <a:cubicBezTo>
                      <a:pt x="38" y="343"/>
                      <a:pt x="29" y="328"/>
                      <a:pt x="19" y="313"/>
                    </a:cubicBezTo>
                    <a:cubicBezTo>
                      <a:pt x="9" y="298"/>
                      <a:pt x="0" y="283"/>
                      <a:pt x="0" y="266"/>
                    </a:cubicBezTo>
                    <a:cubicBezTo>
                      <a:pt x="0" y="249"/>
                      <a:pt x="9" y="234"/>
                      <a:pt x="19" y="219"/>
                    </a:cubicBezTo>
                    <a:cubicBezTo>
                      <a:pt x="29" y="203"/>
                      <a:pt x="38" y="188"/>
                      <a:pt x="38" y="171"/>
                    </a:cubicBezTo>
                    <a:cubicBezTo>
                      <a:pt x="38" y="154"/>
                      <a:pt x="29" y="139"/>
                      <a:pt x="19" y="124"/>
                    </a:cubicBezTo>
                    <a:cubicBezTo>
                      <a:pt x="9" y="109"/>
                      <a:pt x="0" y="94"/>
                      <a:pt x="0" y="77"/>
                    </a:cubicBezTo>
                    <a:cubicBezTo>
                      <a:pt x="0" y="53"/>
                      <a:pt x="19" y="41"/>
                      <a:pt x="19" y="18"/>
                    </a:cubicBezTo>
                    <a:lnTo>
                      <a:pt x="19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1" name="Freeform 51">
                <a:extLst>
                  <a:ext uri="{FF2B5EF4-FFF2-40B4-BE49-F238E27FC236}">
                    <a16:creationId xmlns:a16="http://schemas.microsoft.com/office/drawing/2014/main" id="{19FE280B-DA9E-685A-D8C5-362954E6C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6" y="13719"/>
                <a:ext cx="539" cy="809"/>
              </a:xfrm>
              <a:custGeom>
                <a:avLst/>
                <a:gdLst>
                  <a:gd name="T0" fmla="*/ 477 w 477"/>
                  <a:gd name="T1" fmla="*/ 715 h 715"/>
                  <a:gd name="T2" fmla="*/ 429 w 477"/>
                  <a:gd name="T3" fmla="*/ 677 h 715"/>
                  <a:gd name="T4" fmla="*/ 418 w 477"/>
                  <a:gd name="T5" fmla="*/ 627 h 715"/>
                  <a:gd name="T6" fmla="*/ 408 w 477"/>
                  <a:gd name="T7" fmla="*/ 577 h 715"/>
                  <a:gd name="T8" fmla="*/ 366 w 477"/>
                  <a:gd name="T9" fmla="*/ 548 h 715"/>
                  <a:gd name="T10" fmla="*/ 324 w 477"/>
                  <a:gd name="T11" fmla="*/ 519 h 715"/>
                  <a:gd name="T12" fmla="*/ 314 w 477"/>
                  <a:gd name="T13" fmla="*/ 470 h 715"/>
                  <a:gd name="T14" fmla="*/ 303 w 477"/>
                  <a:gd name="T15" fmla="*/ 420 h 715"/>
                  <a:gd name="T16" fmla="*/ 261 w 477"/>
                  <a:gd name="T17" fmla="*/ 391 h 715"/>
                  <a:gd name="T18" fmla="*/ 219 w 477"/>
                  <a:gd name="T19" fmla="*/ 362 h 715"/>
                  <a:gd name="T20" fmla="*/ 209 w 477"/>
                  <a:gd name="T21" fmla="*/ 312 h 715"/>
                  <a:gd name="T22" fmla="*/ 198 w 477"/>
                  <a:gd name="T23" fmla="*/ 263 h 715"/>
                  <a:gd name="T24" fmla="*/ 156 w 477"/>
                  <a:gd name="T25" fmla="*/ 234 h 715"/>
                  <a:gd name="T26" fmla="*/ 114 w 477"/>
                  <a:gd name="T27" fmla="*/ 205 h 715"/>
                  <a:gd name="T28" fmla="*/ 104 w 477"/>
                  <a:gd name="T29" fmla="*/ 155 h 715"/>
                  <a:gd name="T30" fmla="*/ 93 w 477"/>
                  <a:gd name="T31" fmla="*/ 105 h 715"/>
                  <a:gd name="T32" fmla="*/ 45 w 477"/>
                  <a:gd name="T33" fmla="*/ 67 h 715"/>
                  <a:gd name="T34" fmla="*/ 0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477" y="715"/>
                    </a:moveTo>
                    <a:cubicBezTo>
                      <a:pt x="464" y="696"/>
                      <a:pt x="442" y="696"/>
                      <a:pt x="429" y="677"/>
                    </a:cubicBezTo>
                    <a:cubicBezTo>
                      <a:pt x="419" y="662"/>
                      <a:pt x="419" y="645"/>
                      <a:pt x="418" y="627"/>
                    </a:cubicBezTo>
                    <a:cubicBezTo>
                      <a:pt x="418" y="609"/>
                      <a:pt x="417" y="591"/>
                      <a:pt x="408" y="577"/>
                    </a:cubicBezTo>
                    <a:cubicBezTo>
                      <a:pt x="398" y="563"/>
                      <a:pt x="383" y="556"/>
                      <a:pt x="366" y="548"/>
                    </a:cubicBezTo>
                    <a:cubicBezTo>
                      <a:pt x="349" y="541"/>
                      <a:pt x="334" y="534"/>
                      <a:pt x="324" y="519"/>
                    </a:cubicBezTo>
                    <a:cubicBezTo>
                      <a:pt x="315" y="505"/>
                      <a:pt x="314" y="488"/>
                      <a:pt x="314" y="470"/>
                    </a:cubicBezTo>
                    <a:cubicBezTo>
                      <a:pt x="313" y="451"/>
                      <a:pt x="313" y="434"/>
                      <a:pt x="303" y="420"/>
                    </a:cubicBezTo>
                    <a:cubicBezTo>
                      <a:pt x="294" y="406"/>
                      <a:pt x="278" y="398"/>
                      <a:pt x="261" y="391"/>
                    </a:cubicBezTo>
                    <a:cubicBezTo>
                      <a:pt x="245" y="384"/>
                      <a:pt x="229" y="376"/>
                      <a:pt x="219" y="362"/>
                    </a:cubicBezTo>
                    <a:cubicBezTo>
                      <a:pt x="210" y="348"/>
                      <a:pt x="209" y="331"/>
                      <a:pt x="209" y="312"/>
                    </a:cubicBezTo>
                    <a:cubicBezTo>
                      <a:pt x="208" y="294"/>
                      <a:pt x="208" y="277"/>
                      <a:pt x="198" y="263"/>
                    </a:cubicBezTo>
                    <a:cubicBezTo>
                      <a:pt x="189" y="248"/>
                      <a:pt x="173" y="241"/>
                      <a:pt x="156" y="234"/>
                    </a:cubicBezTo>
                    <a:cubicBezTo>
                      <a:pt x="140" y="226"/>
                      <a:pt x="124" y="219"/>
                      <a:pt x="114" y="205"/>
                    </a:cubicBezTo>
                    <a:cubicBezTo>
                      <a:pt x="105" y="191"/>
                      <a:pt x="104" y="173"/>
                      <a:pt x="104" y="155"/>
                    </a:cubicBezTo>
                    <a:cubicBezTo>
                      <a:pt x="103" y="137"/>
                      <a:pt x="103" y="120"/>
                      <a:pt x="93" y="105"/>
                    </a:cubicBezTo>
                    <a:cubicBezTo>
                      <a:pt x="80" y="86"/>
                      <a:pt x="58" y="86"/>
                      <a:pt x="45" y="67"/>
                    </a:cubicBez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F455E10B-1CD1-EB39-D02C-AF6BB63A1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6" y="13723"/>
                <a:ext cx="274" cy="801"/>
              </a:xfrm>
              <a:custGeom>
                <a:avLst/>
                <a:gdLst>
                  <a:gd name="T0" fmla="*/ 7 w 242"/>
                  <a:gd name="T1" fmla="*/ 707 h 707"/>
                  <a:gd name="T2" fmla="*/ 8 w 242"/>
                  <a:gd name="T3" fmla="*/ 645 h 707"/>
                  <a:gd name="T4" fmla="*/ 41 w 242"/>
                  <a:gd name="T5" fmla="*/ 606 h 707"/>
                  <a:gd name="T6" fmla="*/ 73 w 242"/>
                  <a:gd name="T7" fmla="*/ 567 h 707"/>
                  <a:gd name="T8" fmla="*/ 70 w 242"/>
                  <a:gd name="T9" fmla="*/ 516 h 707"/>
                  <a:gd name="T10" fmla="*/ 67 w 242"/>
                  <a:gd name="T11" fmla="*/ 466 h 707"/>
                  <a:gd name="T12" fmla="*/ 100 w 242"/>
                  <a:gd name="T13" fmla="*/ 427 h 707"/>
                  <a:gd name="T14" fmla="*/ 133 w 242"/>
                  <a:gd name="T15" fmla="*/ 388 h 707"/>
                  <a:gd name="T16" fmla="*/ 130 w 242"/>
                  <a:gd name="T17" fmla="*/ 337 h 707"/>
                  <a:gd name="T18" fmla="*/ 127 w 242"/>
                  <a:gd name="T19" fmla="*/ 286 h 707"/>
                  <a:gd name="T20" fmla="*/ 160 w 242"/>
                  <a:gd name="T21" fmla="*/ 247 h 707"/>
                  <a:gd name="T22" fmla="*/ 193 w 242"/>
                  <a:gd name="T23" fmla="*/ 209 h 707"/>
                  <a:gd name="T24" fmla="*/ 190 w 242"/>
                  <a:gd name="T25" fmla="*/ 158 h 707"/>
                  <a:gd name="T26" fmla="*/ 187 w 242"/>
                  <a:gd name="T27" fmla="*/ 107 h 707"/>
                  <a:gd name="T28" fmla="*/ 224 w 242"/>
                  <a:gd name="T29" fmla="*/ 57 h 707"/>
                  <a:gd name="T30" fmla="*/ 242 w 242"/>
                  <a:gd name="T31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2" h="707">
                    <a:moveTo>
                      <a:pt x="7" y="707"/>
                    </a:moveTo>
                    <a:cubicBezTo>
                      <a:pt x="14" y="684"/>
                      <a:pt x="0" y="667"/>
                      <a:pt x="8" y="645"/>
                    </a:cubicBezTo>
                    <a:cubicBezTo>
                      <a:pt x="13" y="629"/>
                      <a:pt x="26" y="618"/>
                      <a:pt x="41" y="606"/>
                    </a:cubicBezTo>
                    <a:cubicBezTo>
                      <a:pt x="55" y="594"/>
                      <a:pt x="68" y="583"/>
                      <a:pt x="73" y="567"/>
                    </a:cubicBezTo>
                    <a:cubicBezTo>
                      <a:pt x="79" y="551"/>
                      <a:pt x="75" y="534"/>
                      <a:pt x="70" y="516"/>
                    </a:cubicBezTo>
                    <a:cubicBezTo>
                      <a:pt x="66" y="499"/>
                      <a:pt x="62" y="482"/>
                      <a:pt x="67" y="466"/>
                    </a:cubicBezTo>
                    <a:cubicBezTo>
                      <a:pt x="73" y="449"/>
                      <a:pt x="86" y="438"/>
                      <a:pt x="100" y="427"/>
                    </a:cubicBezTo>
                    <a:cubicBezTo>
                      <a:pt x="114" y="415"/>
                      <a:pt x="128" y="404"/>
                      <a:pt x="133" y="388"/>
                    </a:cubicBezTo>
                    <a:cubicBezTo>
                      <a:pt x="139" y="372"/>
                      <a:pt x="134" y="355"/>
                      <a:pt x="130" y="337"/>
                    </a:cubicBezTo>
                    <a:cubicBezTo>
                      <a:pt x="126" y="319"/>
                      <a:pt x="122" y="302"/>
                      <a:pt x="127" y="286"/>
                    </a:cubicBezTo>
                    <a:cubicBezTo>
                      <a:pt x="133" y="270"/>
                      <a:pt x="146" y="259"/>
                      <a:pt x="160" y="247"/>
                    </a:cubicBezTo>
                    <a:cubicBezTo>
                      <a:pt x="174" y="236"/>
                      <a:pt x="187" y="225"/>
                      <a:pt x="193" y="209"/>
                    </a:cubicBezTo>
                    <a:cubicBezTo>
                      <a:pt x="198" y="192"/>
                      <a:pt x="194" y="175"/>
                      <a:pt x="190" y="158"/>
                    </a:cubicBezTo>
                    <a:cubicBezTo>
                      <a:pt x="186" y="140"/>
                      <a:pt x="182" y="123"/>
                      <a:pt x="187" y="107"/>
                    </a:cubicBezTo>
                    <a:cubicBezTo>
                      <a:pt x="194" y="85"/>
                      <a:pt x="216" y="79"/>
                      <a:pt x="224" y="57"/>
                    </a:cubicBezTo>
                    <a:lnTo>
                      <a:pt x="242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3" name="Freeform 53">
                <a:extLst>
                  <a:ext uri="{FF2B5EF4-FFF2-40B4-BE49-F238E27FC236}">
                    <a16:creationId xmlns:a16="http://schemas.microsoft.com/office/drawing/2014/main" id="{975525E3-2465-D9ED-89C7-AF9EC4E15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2" y="13719"/>
                <a:ext cx="540" cy="809"/>
              </a:xfrm>
              <a:custGeom>
                <a:avLst/>
                <a:gdLst>
                  <a:gd name="T0" fmla="*/ 0 w 477"/>
                  <a:gd name="T1" fmla="*/ 715 h 715"/>
                  <a:gd name="T2" fmla="*/ 17 w 477"/>
                  <a:gd name="T3" fmla="*/ 656 h 715"/>
                  <a:gd name="T4" fmla="*/ 59 w 477"/>
                  <a:gd name="T5" fmla="*/ 627 h 715"/>
                  <a:gd name="T6" fmla="*/ 101 w 477"/>
                  <a:gd name="T7" fmla="*/ 598 h 715"/>
                  <a:gd name="T8" fmla="*/ 111 w 477"/>
                  <a:gd name="T9" fmla="*/ 548 h 715"/>
                  <a:gd name="T10" fmla="*/ 122 w 477"/>
                  <a:gd name="T11" fmla="*/ 498 h 715"/>
                  <a:gd name="T12" fmla="*/ 164 w 477"/>
                  <a:gd name="T13" fmla="*/ 470 h 715"/>
                  <a:gd name="T14" fmla="*/ 206 w 477"/>
                  <a:gd name="T15" fmla="*/ 441 h 715"/>
                  <a:gd name="T16" fmla="*/ 216 w 477"/>
                  <a:gd name="T17" fmla="*/ 391 h 715"/>
                  <a:gd name="T18" fmla="*/ 227 w 477"/>
                  <a:gd name="T19" fmla="*/ 341 h 715"/>
                  <a:gd name="T20" fmla="*/ 268 w 477"/>
                  <a:gd name="T21" fmla="*/ 312 h 715"/>
                  <a:gd name="T22" fmla="*/ 310 w 477"/>
                  <a:gd name="T23" fmla="*/ 284 h 715"/>
                  <a:gd name="T24" fmla="*/ 321 w 477"/>
                  <a:gd name="T25" fmla="*/ 234 h 715"/>
                  <a:gd name="T26" fmla="*/ 331 w 477"/>
                  <a:gd name="T27" fmla="*/ 184 h 715"/>
                  <a:gd name="T28" fmla="*/ 373 w 477"/>
                  <a:gd name="T29" fmla="*/ 155 h 715"/>
                  <a:gd name="T30" fmla="*/ 415 w 477"/>
                  <a:gd name="T31" fmla="*/ 126 h 715"/>
                  <a:gd name="T32" fmla="*/ 432 w 477"/>
                  <a:gd name="T33" fmla="*/ 67 h 715"/>
                  <a:gd name="T34" fmla="*/ 477 w 477"/>
                  <a:gd name="T35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5">
                    <a:moveTo>
                      <a:pt x="0" y="715"/>
                    </a:moveTo>
                    <a:cubicBezTo>
                      <a:pt x="13" y="696"/>
                      <a:pt x="4" y="675"/>
                      <a:pt x="17" y="656"/>
                    </a:cubicBezTo>
                    <a:cubicBezTo>
                      <a:pt x="26" y="641"/>
                      <a:pt x="42" y="634"/>
                      <a:pt x="59" y="627"/>
                    </a:cubicBezTo>
                    <a:cubicBezTo>
                      <a:pt x="75" y="619"/>
                      <a:pt x="91" y="612"/>
                      <a:pt x="101" y="598"/>
                    </a:cubicBezTo>
                    <a:cubicBezTo>
                      <a:pt x="110" y="584"/>
                      <a:pt x="111" y="566"/>
                      <a:pt x="111" y="548"/>
                    </a:cubicBezTo>
                    <a:cubicBezTo>
                      <a:pt x="112" y="530"/>
                      <a:pt x="112" y="513"/>
                      <a:pt x="122" y="498"/>
                    </a:cubicBezTo>
                    <a:cubicBezTo>
                      <a:pt x="131" y="484"/>
                      <a:pt x="147" y="477"/>
                      <a:pt x="164" y="470"/>
                    </a:cubicBezTo>
                    <a:cubicBezTo>
                      <a:pt x="180" y="462"/>
                      <a:pt x="196" y="455"/>
                      <a:pt x="206" y="441"/>
                    </a:cubicBezTo>
                    <a:cubicBezTo>
                      <a:pt x="215" y="427"/>
                      <a:pt x="216" y="409"/>
                      <a:pt x="216" y="391"/>
                    </a:cubicBezTo>
                    <a:cubicBezTo>
                      <a:pt x="217" y="373"/>
                      <a:pt x="217" y="355"/>
                      <a:pt x="227" y="341"/>
                    </a:cubicBezTo>
                    <a:cubicBezTo>
                      <a:pt x="236" y="327"/>
                      <a:pt x="252" y="320"/>
                      <a:pt x="268" y="312"/>
                    </a:cubicBezTo>
                    <a:cubicBezTo>
                      <a:pt x="285" y="305"/>
                      <a:pt x="301" y="298"/>
                      <a:pt x="310" y="284"/>
                    </a:cubicBezTo>
                    <a:cubicBezTo>
                      <a:pt x="320" y="269"/>
                      <a:pt x="320" y="252"/>
                      <a:pt x="321" y="234"/>
                    </a:cubicBezTo>
                    <a:cubicBezTo>
                      <a:pt x="321" y="216"/>
                      <a:pt x="322" y="198"/>
                      <a:pt x="331" y="184"/>
                    </a:cubicBezTo>
                    <a:cubicBezTo>
                      <a:pt x="341" y="170"/>
                      <a:pt x="357" y="163"/>
                      <a:pt x="373" y="155"/>
                    </a:cubicBezTo>
                    <a:cubicBezTo>
                      <a:pt x="390" y="148"/>
                      <a:pt x="406" y="141"/>
                      <a:pt x="415" y="126"/>
                    </a:cubicBezTo>
                    <a:cubicBezTo>
                      <a:pt x="428" y="107"/>
                      <a:pt x="419" y="86"/>
                      <a:pt x="432" y="67"/>
                    </a:cubicBezTo>
                    <a:lnTo>
                      <a:pt x="477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4" name="Freeform 54">
                <a:extLst>
                  <a:ext uri="{FF2B5EF4-FFF2-40B4-BE49-F238E27FC236}">
                    <a16:creationId xmlns:a16="http://schemas.microsoft.com/office/drawing/2014/main" id="{9C94DDC6-865C-9C84-3D47-6302054F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3713"/>
                <a:ext cx="821" cy="821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50 h 725"/>
                  <a:gd name="T18" fmla="*/ 296 w 726"/>
                  <a:gd name="T19" fmla="*/ 403 h 725"/>
                  <a:gd name="T20" fmla="*/ 343 w 726"/>
                  <a:gd name="T21" fmla="*/ 383 h 725"/>
                  <a:gd name="T22" fmla="*/ 390 w 726"/>
                  <a:gd name="T23" fmla="*/ 363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7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8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50"/>
                    </a:cubicBezTo>
                    <a:cubicBezTo>
                      <a:pt x="280" y="432"/>
                      <a:pt x="284" y="415"/>
                      <a:pt x="296" y="403"/>
                    </a:cubicBezTo>
                    <a:cubicBezTo>
                      <a:pt x="308" y="391"/>
                      <a:pt x="325" y="387"/>
                      <a:pt x="343" y="383"/>
                    </a:cubicBezTo>
                    <a:cubicBezTo>
                      <a:pt x="361" y="379"/>
                      <a:pt x="378" y="375"/>
                      <a:pt x="390" y="363"/>
                    </a:cubicBezTo>
                    <a:cubicBezTo>
                      <a:pt x="402" y="351"/>
                      <a:pt x="406" y="334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5"/>
                      <a:pt x="551" y="148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9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5" name="Freeform 55">
                <a:extLst>
                  <a:ext uri="{FF2B5EF4-FFF2-40B4-BE49-F238E27FC236}">
                    <a16:creationId xmlns:a16="http://schemas.microsoft.com/office/drawing/2014/main" id="{50728514-C14E-3762-343A-293E0B713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6" y="13702"/>
                <a:ext cx="1685" cy="843"/>
              </a:xfrm>
              <a:custGeom>
                <a:avLst/>
                <a:gdLst>
                  <a:gd name="T0" fmla="*/ 0 w 1490"/>
                  <a:gd name="T1" fmla="*/ 745 h 745"/>
                  <a:gd name="T2" fmla="*/ 44 w 1490"/>
                  <a:gd name="T3" fmla="*/ 702 h 745"/>
                  <a:gd name="T4" fmla="*/ 95 w 1490"/>
                  <a:gd name="T5" fmla="*/ 698 h 745"/>
                  <a:gd name="T6" fmla="*/ 145 w 1490"/>
                  <a:gd name="T7" fmla="*/ 693 h 745"/>
                  <a:gd name="T8" fmla="*/ 179 w 1490"/>
                  <a:gd name="T9" fmla="*/ 655 h 745"/>
                  <a:gd name="T10" fmla="*/ 213 w 1490"/>
                  <a:gd name="T11" fmla="*/ 617 h 745"/>
                  <a:gd name="T12" fmla="*/ 264 w 1490"/>
                  <a:gd name="T13" fmla="*/ 613 h 745"/>
                  <a:gd name="T14" fmla="*/ 314 w 1490"/>
                  <a:gd name="T15" fmla="*/ 609 h 745"/>
                  <a:gd name="T16" fmla="*/ 348 w 1490"/>
                  <a:gd name="T17" fmla="*/ 571 h 745"/>
                  <a:gd name="T18" fmla="*/ 382 w 1490"/>
                  <a:gd name="T19" fmla="*/ 533 h 745"/>
                  <a:gd name="T20" fmla="*/ 433 w 1490"/>
                  <a:gd name="T21" fmla="*/ 529 h 745"/>
                  <a:gd name="T22" fmla="*/ 484 w 1490"/>
                  <a:gd name="T23" fmla="*/ 524 h 745"/>
                  <a:gd name="T24" fmla="*/ 517 w 1490"/>
                  <a:gd name="T25" fmla="*/ 486 h 745"/>
                  <a:gd name="T26" fmla="*/ 551 w 1490"/>
                  <a:gd name="T27" fmla="*/ 448 h 745"/>
                  <a:gd name="T28" fmla="*/ 602 w 1490"/>
                  <a:gd name="T29" fmla="*/ 444 h 745"/>
                  <a:gd name="T30" fmla="*/ 653 w 1490"/>
                  <a:gd name="T31" fmla="*/ 440 h 745"/>
                  <a:gd name="T32" fmla="*/ 686 w 1490"/>
                  <a:gd name="T33" fmla="*/ 402 h 745"/>
                  <a:gd name="T34" fmla="*/ 720 w 1490"/>
                  <a:gd name="T35" fmla="*/ 364 h 745"/>
                  <a:gd name="T36" fmla="*/ 771 w 1490"/>
                  <a:gd name="T37" fmla="*/ 360 h 745"/>
                  <a:gd name="T38" fmla="*/ 822 w 1490"/>
                  <a:gd name="T39" fmla="*/ 355 h 745"/>
                  <a:gd name="T40" fmla="*/ 855 w 1490"/>
                  <a:gd name="T41" fmla="*/ 317 h 745"/>
                  <a:gd name="T42" fmla="*/ 889 w 1490"/>
                  <a:gd name="T43" fmla="*/ 279 h 745"/>
                  <a:gd name="T44" fmla="*/ 940 w 1490"/>
                  <a:gd name="T45" fmla="*/ 275 h 745"/>
                  <a:gd name="T46" fmla="*/ 991 w 1490"/>
                  <a:gd name="T47" fmla="*/ 271 h 745"/>
                  <a:gd name="T48" fmla="*/ 1024 w 1490"/>
                  <a:gd name="T49" fmla="*/ 233 h 745"/>
                  <a:gd name="T50" fmla="*/ 1058 w 1490"/>
                  <a:gd name="T51" fmla="*/ 195 h 745"/>
                  <a:gd name="T52" fmla="*/ 1109 w 1490"/>
                  <a:gd name="T53" fmla="*/ 191 h 745"/>
                  <a:gd name="T54" fmla="*/ 1160 w 1490"/>
                  <a:gd name="T55" fmla="*/ 186 h 745"/>
                  <a:gd name="T56" fmla="*/ 1193 w 1490"/>
                  <a:gd name="T57" fmla="*/ 148 h 745"/>
                  <a:gd name="T58" fmla="*/ 1227 w 1490"/>
                  <a:gd name="T59" fmla="*/ 110 h 745"/>
                  <a:gd name="T60" fmla="*/ 1278 w 1490"/>
                  <a:gd name="T61" fmla="*/ 106 h 745"/>
                  <a:gd name="T62" fmla="*/ 1329 w 1490"/>
                  <a:gd name="T63" fmla="*/ 102 h 745"/>
                  <a:gd name="T64" fmla="*/ 1362 w 1490"/>
                  <a:gd name="T65" fmla="*/ 64 h 745"/>
                  <a:gd name="T66" fmla="*/ 1396 w 1490"/>
                  <a:gd name="T67" fmla="*/ 26 h 745"/>
                  <a:gd name="T68" fmla="*/ 1457 w 1490"/>
                  <a:gd name="T69" fmla="*/ 16 h 745"/>
                  <a:gd name="T70" fmla="*/ 1490 w 1490"/>
                  <a:gd name="T7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90" h="745">
                    <a:moveTo>
                      <a:pt x="0" y="745"/>
                    </a:moveTo>
                    <a:cubicBezTo>
                      <a:pt x="21" y="735"/>
                      <a:pt x="23" y="712"/>
                      <a:pt x="44" y="702"/>
                    </a:cubicBezTo>
                    <a:cubicBezTo>
                      <a:pt x="59" y="694"/>
                      <a:pt x="77" y="696"/>
                      <a:pt x="95" y="698"/>
                    </a:cubicBezTo>
                    <a:cubicBezTo>
                      <a:pt x="113" y="699"/>
                      <a:pt x="130" y="701"/>
                      <a:pt x="145" y="693"/>
                    </a:cubicBezTo>
                    <a:cubicBezTo>
                      <a:pt x="161" y="686"/>
                      <a:pt x="170" y="671"/>
                      <a:pt x="179" y="655"/>
                    </a:cubicBezTo>
                    <a:cubicBezTo>
                      <a:pt x="189" y="640"/>
                      <a:pt x="198" y="625"/>
                      <a:pt x="213" y="617"/>
                    </a:cubicBezTo>
                    <a:cubicBezTo>
                      <a:pt x="228" y="610"/>
                      <a:pt x="246" y="611"/>
                      <a:pt x="264" y="613"/>
                    </a:cubicBezTo>
                    <a:cubicBezTo>
                      <a:pt x="282" y="615"/>
                      <a:pt x="299" y="617"/>
                      <a:pt x="314" y="609"/>
                    </a:cubicBezTo>
                    <a:cubicBezTo>
                      <a:pt x="330" y="601"/>
                      <a:pt x="339" y="586"/>
                      <a:pt x="348" y="571"/>
                    </a:cubicBezTo>
                    <a:cubicBezTo>
                      <a:pt x="358" y="555"/>
                      <a:pt x="367" y="540"/>
                      <a:pt x="382" y="533"/>
                    </a:cubicBezTo>
                    <a:cubicBezTo>
                      <a:pt x="397" y="525"/>
                      <a:pt x="415" y="527"/>
                      <a:pt x="433" y="529"/>
                    </a:cubicBezTo>
                    <a:cubicBezTo>
                      <a:pt x="451" y="530"/>
                      <a:pt x="468" y="532"/>
                      <a:pt x="484" y="524"/>
                    </a:cubicBezTo>
                    <a:cubicBezTo>
                      <a:pt x="499" y="517"/>
                      <a:pt x="508" y="502"/>
                      <a:pt x="517" y="486"/>
                    </a:cubicBezTo>
                    <a:cubicBezTo>
                      <a:pt x="527" y="471"/>
                      <a:pt x="536" y="456"/>
                      <a:pt x="551" y="448"/>
                    </a:cubicBezTo>
                    <a:cubicBezTo>
                      <a:pt x="566" y="441"/>
                      <a:pt x="584" y="442"/>
                      <a:pt x="602" y="444"/>
                    </a:cubicBezTo>
                    <a:cubicBezTo>
                      <a:pt x="620" y="446"/>
                      <a:pt x="637" y="448"/>
                      <a:pt x="653" y="440"/>
                    </a:cubicBezTo>
                    <a:cubicBezTo>
                      <a:pt x="668" y="432"/>
                      <a:pt x="677" y="417"/>
                      <a:pt x="686" y="402"/>
                    </a:cubicBezTo>
                    <a:cubicBezTo>
                      <a:pt x="696" y="386"/>
                      <a:pt x="705" y="371"/>
                      <a:pt x="720" y="364"/>
                    </a:cubicBezTo>
                    <a:cubicBezTo>
                      <a:pt x="735" y="356"/>
                      <a:pt x="753" y="358"/>
                      <a:pt x="771" y="360"/>
                    </a:cubicBezTo>
                    <a:cubicBezTo>
                      <a:pt x="789" y="361"/>
                      <a:pt x="806" y="363"/>
                      <a:pt x="822" y="355"/>
                    </a:cubicBezTo>
                    <a:cubicBezTo>
                      <a:pt x="837" y="348"/>
                      <a:pt x="846" y="333"/>
                      <a:pt x="855" y="317"/>
                    </a:cubicBezTo>
                    <a:cubicBezTo>
                      <a:pt x="865" y="302"/>
                      <a:pt x="874" y="287"/>
                      <a:pt x="889" y="279"/>
                    </a:cubicBezTo>
                    <a:cubicBezTo>
                      <a:pt x="904" y="272"/>
                      <a:pt x="922" y="273"/>
                      <a:pt x="940" y="275"/>
                    </a:cubicBezTo>
                    <a:cubicBezTo>
                      <a:pt x="958" y="277"/>
                      <a:pt x="975" y="278"/>
                      <a:pt x="991" y="271"/>
                    </a:cubicBezTo>
                    <a:cubicBezTo>
                      <a:pt x="1006" y="263"/>
                      <a:pt x="1015" y="248"/>
                      <a:pt x="1024" y="233"/>
                    </a:cubicBezTo>
                    <a:cubicBezTo>
                      <a:pt x="1034" y="217"/>
                      <a:pt x="1043" y="202"/>
                      <a:pt x="1058" y="195"/>
                    </a:cubicBezTo>
                    <a:cubicBezTo>
                      <a:pt x="1073" y="187"/>
                      <a:pt x="1091" y="189"/>
                      <a:pt x="1109" y="191"/>
                    </a:cubicBezTo>
                    <a:cubicBezTo>
                      <a:pt x="1127" y="192"/>
                      <a:pt x="1144" y="194"/>
                      <a:pt x="1160" y="186"/>
                    </a:cubicBezTo>
                    <a:cubicBezTo>
                      <a:pt x="1175" y="179"/>
                      <a:pt x="1184" y="164"/>
                      <a:pt x="1193" y="148"/>
                    </a:cubicBezTo>
                    <a:cubicBezTo>
                      <a:pt x="1203" y="133"/>
                      <a:pt x="1212" y="118"/>
                      <a:pt x="1227" y="110"/>
                    </a:cubicBezTo>
                    <a:cubicBezTo>
                      <a:pt x="1242" y="103"/>
                      <a:pt x="1260" y="104"/>
                      <a:pt x="1278" y="106"/>
                    </a:cubicBezTo>
                    <a:cubicBezTo>
                      <a:pt x="1296" y="108"/>
                      <a:pt x="1313" y="109"/>
                      <a:pt x="1329" y="102"/>
                    </a:cubicBezTo>
                    <a:cubicBezTo>
                      <a:pt x="1344" y="94"/>
                      <a:pt x="1353" y="79"/>
                      <a:pt x="1362" y="64"/>
                    </a:cubicBezTo>
                    <a:cubicBezTo>
                      <a:pt x="1372" y="48"/>
                      <a:pt x="1381" y="33"/>
                      <a:pt x="1396" y="26"/>
                    </a:cubicBezTo>
                    <a:cubicBezTo>
                      <a:pt x="1417" y="15"/>
                      <a:pt x="1436" y="27"/>
                      <a:pt x="1457" y="16"/>
                    </a:cubicBezTo>
                    <a:lnTo>
                      <a:pt x="1490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A81ACBCD-F774-F11C-6084-6EF03ACB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9" y="15483"/>
                <a:ext cx="539" cy="810"/>
              </a:xfrm>
              <a:custGeom>
                <a:avLst/>
                <a:gdLst>
                  <a:gd name="T0" fmla="*/ 0 w 477"/>
                  <a:gd name="T1" fmla="*/ 0 h 716"/>
                  <a:gd name="T2" fmla="*/ 48 w 477"/>
                  <a:gd name="T3" fmla="*/ 39 h 716"/>
                  <a:gd name="T4" fmla="*/ 59 w 477"/>
                  <a:gd name="T5" fmla="*/ 89 h 716"/>
                  <a:gd name="T6" fmla="*/ 69 w 477"/>
                  <a:gd name="T7" fmla="*/ 138 h 716"/>
                  <a:gd name="T8" fmla="*/ 111 w 477"/>
                  <a:gd name="T9" fmla="*/ 167 h 716"/>
                  <a:gd name="T10" fmla="*/ 153 w 477"/>
                  <a:gd name="T11" fmla="*/ 196 h 716"/>
                  <a:gd name="T12" fmla="*/ 163 w 477"/>
                  <a:gd name="T13" fmla="*/ 246 h 716"/>
                  <a:gd name="T14" fmla="*/ 174 w 477"/>
                  <a:gd name="T15" fmla="*/ 296 h 716"/>
                  <a:gd name="T16" fmla="*/ 216 w 477"/>
                  <a:gd name="T17" fmla="*/ 324 h 716"/>
                  <a:gd name="T18" fmla="*/ 258 w 477"/>
                  <a:gd name="T19" fmla="*/ 353 h 716"/>
                  <a:gd name="T20" fmla="*/ 268 w 477"/>
                  <a:gd name="T21" fmla="*/ 403 h 716"/>
                  <a:gd name="T22" fmla="*/ 279 w 477"/>
                  <a:gd name="T23" fmla="*/ 453 h 716"/>
                  <a:gd name="T24" fmla="*/ 321 w 477"/>
                  <a:gd name="T25" fmla="*/ 482 h 716"/>
                  <a:gd name="T26" fmla="*/ 362 w 477"/>
                  <a:gd name="T27" fmla="*/ 510 h 716"/>
                  <a:gd name="T28" fmla="*/ 373 w 477"/>
                  <a:gd name="T29" fmla="*/ 560 h 716"/>
                  <a:gd name="T30" fmla="*/ 383 w 477"/>
                  <a:gd name="T31" fmla="*/ 610 h 716"/>
                  <a:gd name="T32" fmla="*/ 432 w 477"/>
                  <a:gd name="T33" fmla="*/ 649 h 716"/>
                  <a:gd name="T34" fmla="*/ 477 w 477"/>
                  <a:gd name="T3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7" h="716">
                    <a:moveTo>
                      <a:pt x="0" y="0"/>
                    </a:moveTo>
                    <a:cubicBezTo>
                      <a:pt x="13" y="20"/>
                      <a:pt x="35" y="19"/>
                      <a:pt x="48" y="39"/>
                    </a:cubicBezTo>
                    <a:cubicBezTo>
                      <a:pt x="58" y="53"/>
                      <a:pt x="58" y="70"/>
                      <a:pt x="59" y="89"/>
                    </a:cubicBezTo>
                    <a:cubicBezTo>
                      <a:pt x="59" y="107"/>
                      <a:pt x="60" y="124"/>
                      <a:pt x="69" y="138"/>
                    </a:cubicBezTo>
                    <a:cubicBezTo>
                      <a:pt x="78" y="153"/>
                      <a:pt x="94" y="160"/>
                      <a:pt x="111" y="167"/>
                    </a:cubicBezTo>
                    <a:cubicBezTo>
                      <a:pt x="128" y="175"/>
                      <a:pt x="143" y="182"/>
                      <a:pt x="153" y="196"/>
                    </a:cubicBezTo>
                    <a:cubicBezTo>
                      <a:pt x="162" y="210"/>
                      <a:pt x="163" y="228"/>
                      <a:pt x="163" y="246"/>
                    </a:cubicBezTo>
                    <a:cubicBezTo>
                      <a:pt x="164" y="264"/>
                      <a:pt x="164" y="281"/>
                      <a:pt x="174" y="296"/>
                    </a:cubicBezTo>
                    <a:cubicBezTo>
                      <a:pt x="183" y="310"/>
                      <a:pt x="199" y="317"/>
                      <a:pt x="216" y="324"/>
                    </a:cubicBezTo>
                    <a:cubicBezTo>
                      <a:pt x="232" y="332"/>
                      <a:pt x="248" y="339"/>
                      <a:pt x="258" y="353"/>
                    </a:cubicBezTo>
                    <a:cubicBezTo>
                      <a:pt x="267" y="367"/>
                      <a:pt x="268" y="385"/>
                      <a:pt x="268" y="403"/>
                    </a:cubicBezTo>
                    <a:cubicBezTo>
                      <a:pt x="269" y="421"/>
                      <a:pt x="269" y="439"/>
                      <a:pt x="279" y="453"/>
                    </a:cubicBezTo>
                    <a:cubicBezTo>
                      <a:pt x="288" y="467"/>
                      <a:pt x="304" y="474"/>
                      <a:pt x="321" y="482"/>
                    </a:cubicBezTo>
                    <a:cubicBezTo>
                      <a:pt x="337" y="489"/>
                      <a:pt x="353" y="496"/>
                      <a:pt x="362" y="510"/>
                    </a:cubicBezTo>
                    <a:cubicBezTo>
                      <a:pt x="372" y="525"/>
                      <a:pt x="372" y="542"/>
                      <a:pt x="373" y="560"/>
                    </a:cubicBezTo>
                    <a:cubicBezTo>
                      <a:pt x="373" y="578"/>
                      <a:pt x="374" y="596"/>
                      <a:pt x="383" y="610"/>
                    </a:cubicBezTo>
                    <a:cubicBezTo>
                      <a:pt x="397" y="630"/>
                      <a:pt x="419" y="629"/>
                      <a:pt x="432" y="649"/>
                    </a:cubicBezTo>
                    <a:lnTo>
                      <a:pt x="477" y="716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D6B08694-619F-7F18-7762-19DEAFD63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3" y="15477"/>
                <a:ext cx="820" cy="821"/>
              </a:xfrm>
              <a:custGeom>
                <a:avLst/>
                <a:gdLst>
                  <a:gd name="T0" fmla="*/ 0 w 725"/>
                  <a:gd name="T1" fmla="*/ 0 h 725"/>
                  <a:gd name="T2" fmla="*/ 55 w 725"/>
                  <a:gd name="T3" fmla="*/ 29 h 725"/>
                  <a:gd name="T4" fmla="*/ 75 w 725"/>
                  <a:gd name="T5" fmla="*/ 75 h 725"/>
                  <a:gd name="T6" fmla="*/ 95 w 725"/>
                  <a:gd name="T7" fmla="*/ 122 h 725"/>
                  <a:gd name="T8" fmla="*/ 142 w 725"/>
                  <a:gd name="T9" fmla="*/ 142 h 725"/>
                  <a:gd name="T10" fmla="*/ 189 w 725"/>
                  <a:gd name="T11" fmla="*/ 162 h 725"/>
                  <a:gd name="T12" fmla="*/ 209 w 725"/>
                  <a:gd name="T13" fmla="*/ 209 h 725"/>
                  <a:gd name="T14" fmla="*/ 229 w 725"/>
                  <a:gd name="T15" fmla="*/ 256 h 725"/>
                  <a:gd name="T16" fmla="*/ 276 w 725"/>
                  <a:gd name="T17" fmla="*/ 276 h 725"/>
                  <a:gd name="T18" fmla="*/ 323 w 725"/>
                  <a:gd name="T19" fmla="*/ 296 h 725"/>
                  <a:gd name="T20" fmla="*/ 343 w 725"/>
                  <a:gd name="T21" fmla="*/ 343 h 725"/>
                  <a:gd name="T22" fmla="*/ 363 w 725"/>
                  <a:gd name="T23" fmla="*/ 389 h 725"/>
                  <a:gd name="T24" fmla="*/ 409 w 725"/>
                  <a:gd name="T25" fmla="*/ 410 h 725"/>
                  <a:gd name="T26" fmla="*/ 456 w 725"/>
                  <a:gd name="T27" fmla="*/ 430 h 725"/>
                  <a:gd name="T28" fmla="*/ 476 w 725"/>
                  <a:gd name="T29" fmla="*/ 476 h 725"/>
                  <a:gd name="T30" fmla="*/ 496 w 725"/>
                  <a:gd name="T31" fmla="*/ 523 h 725"/>
                  <a:gd name="T32" fmla="*/ 543 w 725"/>
                  <a:gd name="T33" fmla="*/ 543 h 725"/>
                  <a:gd name="T34" fmla="*/ 590 w 725"/>
                  <a:gd name="T35" fmla="*/ 563 h 725"/>
                  <a:gd name="T36" fmla="*/ 610 w 725"/>
                  <a:gd name="T37" fmla="*/ 610 h 725"/>
                  <a:gd name="T38" fmla="*/ 630 w 725"/>
                  <a:gd name="T39" fmla="*/ 657 h 725"/>
                  <a:gd name="T40" fmla="*/ 685 w 725"/>
                  <a:gd name="T41" fmla="*/ 685 h 725"/>
                  <a:gd name="T42" fmla="*/ 725 w 725"/>
                  <a:gd name="T43" fmla="*/ 725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5" h="725">
                    <a:moveTo>
                      <a:pt x="0" y="0"/>
                    </a:moveTo>
                    <a:cubicBezTo>
                      <a:pt x="17" y="17"/>
                      <a:pt x="39" y="12"/>
                      <a:pt x="55" y="29"/>
                    </a:cubicBezTo>
                    <a:cubicBezTo>
                      <a:pt x="67" y="41"/>
                      <a:pt x="71" y="58"/>
                      <a:pt x="75" y="75"/>
                    </a:cubicBezTo>
                    <a:cubicBezTo>
                      <a:pt x="79" y="93"/>
                      <a:pt x="83" y="110"/>
                      <a:pt x="95" y="122"/>
                    </a:cubicBezTo>
                    <a:cubicBezTo>
                      <a:pt x="107" y="134"/>
                      <a:pt x="124" y="138"/>
                      <a:pt x="142" y="142"/>
                    </a:cubicBezTo>
                    <a:cubicBezTo>
                      <a:pt x="160" y="146"/>
                      <a:pt x="177" y="150"/>
                      <a:pt x="189" y="162"/>
                    </a:cubicBezTo>
                    <a:cubicBezTo>
                      <a:pt x="201" y="174"/>
                      <a:pt x="205" y="191"/>
                      <a:pt x="209" y="209"/>
                    </a:cubicBezTo>
                    <a:cubicBezTo>
                      <a:pt x="213" y="227"/>
                      <a:pt x="217" y="244"/>
                      <a:pt x="229" y="256"/>
                    </a:cubicBezTo>
                    <a:cubicBezTo>
                      <a:pt x="241" y="268"/>
                      <a:pt x="258" y="272"/>
                      <a:pt x="276" y="276"/>
                    </a:cubicBezTo>
                    <a:cubicBezTo>
                      <a:pt x="294" y="280"/>
                      <a:pt x="310" y="284"/>
                      <a:pt x="323" y="296"/>
                    </a:cubicBezTo>
                    <a:cubicBezTo>
                      <a:pt x="335" y="308"/>
                      <a:pt x="339" y="325"/>
                      <a:pt x="343" y="343"/>
                    </a:cubicBezTo>
                    <a:cubicBezTo>
                      <a:pt x="347" y="360"/>
                      <a:pt x="351" y="377"/>
                      <a:pt x="363" y="389"/>
                    </a:cubicBezTo>
                    <a:cubicBezTo>
                      <a:pt x="375" y="402"/>
                      <a:pt x="392" y="405"/>
                      <a:pt x="409" y="410"/>
                    </a:cubicBezTo>
                    <a:cubicBezTo>
                      <a:pt x="427" y="414"/>
                      <a:pt x="444" y="417"/>
                      <a:pt x="456" y="430"/>
                    </a:cubicBezTo>
                    <a:cubicBezTo>
                      <a:pt x="468" y="442"/>
                      <a:pt x="472" y="459"/>
                      <a:pt x="476" y="476"/>
                    </a:cubicBezTo>
                    <a:cubicBezTo>
                      <a:pt x="480" y="494"/>
                      <a:pt x="484" y="511"/>
                      <a:pt x="496" y="523"/>
                    </a:cubicBezTo>
                    <a:cubicBezTo>
                      <a:pt x="508" y="535"/>
                      <a:pt x="525" y="539"/>
                      <a:pt x="543" y="543"/>
                    </a:cubicBezTo>
                    <a:cubicBezTo>
                      <a:pt x="561" y="547"/>
                      <a:pt x="578" y="551"/>
                      <a:pt x="590" y="563"/>
                    </a:cubicBezTo>
                    <a:cubicBezTo>
                      <a:pt x="602" y="575"/>
                      <a:pt x="606" y="592"/>
                      <a:pt x="610" y="610"/>
                    </a:cubicBezTo>
                    <a:cubicBezTo>
                      <a:pt x="614" y="628"/>
                      <a:pt x="618" y="645"/>
                      <a:pt x="630" y="657"/>
                    </a:cubicBezTo>
                    <a:cubicBezTo>
                      <a:pt x="647" y="673"/>
                      <a:pt x="668" y="668"/>
                      <a:pt x="685" y="685"/>
                    </a:cubicBezTo>
                    <a:lnTo>
                      <a:pt x="725" y="725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8" name="Freeform 58">
                <a:extLst>
                  <a:ext uri="{FF2B5EF4-FFF2-40B4-BE49-F238E27FC236}">
                    <a16:creationId xmlns:a16="http://schemas.microsoft.com/office/drawing/2014/main" id="{F74F4545-5A65-516D-5B05-DF0FF75B0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" y="15491"/>
                <a:ext cx="43" cy="794"/>
              </a:xfrm>
              <a:custGeom>
                <a:avLst/>
                <a:gdLst>
                  <a:gd name="T0" fmla="*/ 19 w 38"/>
                  <a:gd name="T1" fmla="*/ 0 h 702"/>
                  <a:gd name="T2" fmla="*/ 38 w 38"/>
                  <a:gd name="T3" fmla="*/ 59 h 702"/>
                  <a:gd name="T4" fmla="*/ 19 w 38"/>
                  <a:gd name="T5" fmla="*/ 106 h 702"/>
                  <a:gd name="T6" fmla="*/ 0 w 38"/>
                  <a:gd name="T7" fmla="*/ 153 h 702"/>
                  <a:gd name="T8" fmla="*/ 19 w 38"/>
                  <a:gd name="T9" fmla="*/ 200 h 702"/>
                  <a:gd name="T10" fmla="*/ 38 w 38"/>
                  <a:gd name="T11" fmla="*/ 248 h 702"/>
                  <a:gd name="T12" fmla="*/ 19 w 38"/>
                  <a:gd name="T13" fmla="*/ 295 h 702"/>
                  <a:gd name="T14" fmla="*/ 0 w 38"/>
                  <a:gd name="T15" fmla="*/ 342 h 702"/>
                  <a:gd name="T16" fmla="*/ 19 w 38"/>
                  <a:gd name="T17" fmla="*/ 389 h 702"/>
                  <a:gd name="T18" fmla="*/ 38 w 38"/>
                  <a:gd name="T19" fmla="*/ 437 h 702"/>
                  <a:gd name="T20" fmla="*/ 19 w 38"/>
                  <a:gd name="T21" fmla="*/ 484 h 702"/>
                  <a:gd name="T22" fmla="*/ 0 w 38"/>
                  <a:gd name="T23" fmla="*/ 531 h 702"/>
                  <a:gd name="T24" fmla="*/ 19 w 38"/>
                  <a:gd name="T25" fmla="*/ 578 h 702"/>
                  <a:gd name="T26" fmla="*/ 38 w 38"/>
                  <a:gd name="T27" fmla="*/ 626 h 702"/>
                  <a:gd name="T28" fmla="*/ 19 w 38"/>
                  <a:gd name="T29" fmla="*/ 685 h 702"/>
                  <a:gd name="T30" fmla="*/ 19 w 38"/>
                  <a:gd name="T31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702">
                    <a:moveTo>
                      <a:pt x="19" y="0"/>
                    </a:moveTo>
                    <a:cubicBezTo>
                      <a:pt x="19" y="23"/>
                      <a:pt x="38" y="35"/>
                      <a:pt x="38" y="59"/>
                    </a:cubicBezTo>
                    <a:cubicBezTo>
                      <a:pt x="38" y="76"/>
                      <a:pt x="29" y="90"/>
                      <a:pt x="19" y="106"/>
                    </a:cubicBezTo>
                    <a:cubicBezTo>
                      <a:pt x="10" y="121"/>
                      <a:pt x="0" y="136"/>
                      <a:pt x="0" y="153"/>
                    </a:cubicBezTo>
                    <a:cubicBezTo>
                      <a:pt x="0" y="170"/>
                      <a:pt x="10" y="185"/>
                      <a:pt x="19" y="200"/>
                    </a:cubicBezTo>
                    <a:cubicBezTo>
                      <a:pt x="29" y="216"/>
                      <a:pt x="38" y="230"/>
                      <a:pt x="38" y="248"/>
                    </a:cubicBezTo>
                    <a:cubicBezTo>
                      <a:pt x="38" y="265"/>
                      <a:pt x="29" y="279"/>
                      <a:pt x="19" y="295"/>
                    </a:cubicBezTo>
                    <a:cubicBezTo>
                      <a:pt x="10" y="310"/>
                      <a:pt x="0" y="325"/>
                      <a:pt x="0" y="342"/>
                    </a:cubicBezTo>
                    <a:cubicBezTo>
                      <a:pt x="0" y="359"/>
                      <a:pt x="10" y="374"/>
                      <a:pt x="19" y="389"/>
                    </a:cubicBezTo>
                    <a:cubicBezTo>
                      <a:pt x="29" y="405"/>
                      <a:pt x="38" y="419"/>
                      <a:pt x="38" y="437"/>
                    </a:cubicBezTo>
                    <a:cubicBezTo>
                      <a:pt x="38" y="454"/>
                      <a:pt x="29" y="468"/>
                      <a:pt x="19" y="484"/>
                    </a:cubicBezTo>
                    <a:cubicBezTo>
                      <a:pt x="10" y="499"/>
                      <a:pt x="0" y="514"/>
                      <a:pt x="0" y="531"/>
                    </a:cubicBezTo>
                    <a:cubicBezTo>
                      <a:pt x="0" y="548"/>
                      <a:pt x="10" y="563"/>
                      <a:pt x="19" y="578"/>
                    </a:cubicBezTo>
                    <a:cubicBezTo>
                      <a:pt x="29" y="594"/>
                      <a:pt x="38" y="608"/>
                      <a:pt x="38" y="626"/>
                    </a:cubicBezTo>
                    <a:cubicBezTo>
                      <a:pt x="38" y="649"/>
                      <a:pt x="19" y="661"/>
                      <a:pt x="19" y="685"/>
                    </a:cubicBezTo>
                    <a:lnTo>
                      <a:pt x="19" y="702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6B861D55-C63B-CCCA-D028-6388B1AE2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5407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0" name="Oval 60">
                <a:extLst>
                  <a:ext uri="{FF2B5EF4-FFF2-40B4-BE49-F238E27FC236}">
                    <a16:creationId xmlns:a16="http://schemas.microsoft.com/office/drawing/2014/main" id="{4E60B559-60DC-B9BB-87EF-74B411B43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1" name="Oval 61">
                <a:extLst>
                  <a:ext uri="{FF2B5EF4-FFF2-40B4-BE49-F238E27FC236}">
                    <a16:creationId xmlns:a16="http://schemas.microsoft.com/office/drawing/2014/main" id="{ACB69B94-D424-CE31-2370-8CBB6D05B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5407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2" name="Oval 62">
                <a:extLst>
                  <a:ext uri="{FF2B5EF4-FFF2-40B4-BE49-F238E27FC236}">
                    <a16:creationId xmlns:a16="http://schemas.microsoft.com/office/drawing/2014/main" id="{2EF994C5-5B8F-5260-B1A9-291F71D6F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8" y="14525"/>
                <a:ext cx="80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3" name="Oval 63">
                <a:extLst>
                  <a:ext uri="{FF2B5EF4-FFF2-40B4-BE49-F238E27FC236}">
                    <a16:creationId xmlns:a16="http://schemas.microsoft.com/office/drawing/2014/main" id="{13CBB4E3-CF58-8955-425E-D50481EBF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6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4" name="Oval 64">
                <a:extLst>
                  <a:ext uri="{FF2B5EF4-FFF2-40B4-BE49-F238E27FC236}">
                    <a16:creationId xmlns:a16="http://schemas.microsoft.com/office/drawing/2014/main" id="{938C41FC-8F95-A2A4-1D7A-D56C22411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5" y="14525"/>
                <a:ext cx="79" cy="8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5" name="Line 65">
                <a:extLst>
                  <a:ext uri="{FF2B5EF4-FFF2-40B4-BE49-F238E27FC236}">
                    <a16:creationId xmlns:a16="http://schemas.microsoft.com/office/drawing/2014/main" id="{1D67C086-D8FC-AADA-B50D-4D3A043D2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89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6" name="Line 66">
                <a:extLst>
                  <a:ext uri="{FF2B5EF4-FFF2-40B4-BE49-F238E27FC236}">
                    <a16:creationId xmlns:a16="http://schemas.microsoft.com/office/drawing/2014/main" id="{70CA8080-03C9-BE6C-33B1-5D001C4C2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77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7" name="Line 67">
                <a:extLst>
                  <a:ext uri="{FF2B5EF4-FFF2-40B4-BE49-F238E27FC236}">
                    <a16:creationId xmlns:a16="http://schemas.microsoft.com/office/drawing/2014/main" id="{927BC17F-8404-C3AE-07F5-200642B80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64" y="14608"/>
                <a:ext cx="0" cy="795"/>
              </a:xfrm>
              <a:prstGeom prst="line">
                <a:avLst/>
              </a:prstGeom>
              <a:noFill/>
              <a:ln w="58738" cap="flat">
                <a:solidFill>
                  <a:srgbClr val="D6272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CEB37A68-6283-1428-6828-BA09588FA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7" y="14596"/>
                <a:ext cx="821" cy="820"/>
              </a:xfrm>
              <a:custGeom>
                <a:avLst/>
                <a:gdLst>
                  <a:gd name="T0" fmla="*/ 0 w 726"/>
                  <a:gd name="T1" fmla="*/ 725 h 725"/>
                  <a:gd name="T2" fmla="*/ 29 w 726"/>
                  <a:gd name="T3" fmla="*/ 670 h 725"/>
                  <a:gd name="T4" fmla="*/ 76 w 726"/>
                  <a:gd name="T5" fmla="*/ 650 h 725"/>
                  <a:gd name="T6" fmla="*/ 122 w 726"/>
                  <a:gd name="T7" fmla="*/ 630 h 725"/>
                  <a:gd name="T8" fmla="*/ 142 w 726"/>
                  <a:gd name="T9" fmla="*/ 583 h 725"/>
                  <a:gd name="T10" fmla="*/ 163 w 726"/>
                  <a:gd name="T11" fmla="*/ 536 h 725"/>
                  <a:gd name="T12" fmla="*/ 209 w 726"/>
                  <a:gd name="T13" fmla="*/ 516 h 725"/>
                  <a:gd name="T14" fmla="*/ 256 w 726"/>
                  <a:gd name="T15" fmla="*/ 496 h 725"/>
                  <a:gd name="T16" fmla="*/ 276 w 726"/>
                  <a:gd name="T17" fmla="*/ 449 h 725"/>
                  <a:gd name="T18" fmla="*/ 296 w 726"/>
                  <a:gd name="T19" fmla="*/ 402 h 725"/>
                  <a:gd name="T20" fmla="*/ 343 w 726"/>
                  <a:gd name="T21" fmla="*/ 382 h 725"/>
                  <a:gd name="T22" fmla="*/ 390 w 726"/>
                  <a:gd name="T23" fmla="*/ 362 h 725"/>
                  <a:gd name="T24" fmla="*/ 410 w 726"/>
                  <a:gd name="T25" fmla="*/ 316 h 725"/>
                  <a:gd name="T26" fmla="*/ 430 w 726"/>
                  <a:gd name="T27" fmla="*/ 269 h 725"/>
                  <a:gd name="T28" fmla="*/ 477 w 726"/>
                  <a:gd name="T29" fmla="*/ 249 h 725"/>
                  <a:gd name="T30" fmla="*/ 523 w 726"/>
                  <a:gd name="T31" fmla="*/ 229 h 725"/>
                  <a:gd name="T32" fmla="*/ 543 w 726"/>
                  <a:gd name="T33" fmla="*/ 182 h 725"/>
                  <a:gd name="T34" fmla="*/ 563 w 726"/>
                  <a:gd name="T35" fmla="*/ 135 h 725"/>
                  <a:gd name="T36" fmla="*/ 610 w 726"/>
                  <a:gd name="T37" fmla="*/ 115 h 725"/>
                  <a:gd name="T38" fmla="*/ 657 w 726"/>
                  <a:gd name="T39" fmla="*/ 95 h 725"/>
                  <a:gd name="T40" fmla="*/ 685 w 726"/>
                  <a:gd name="T41" fmla="*/ 40 h 725"/>
                  <a:gd name="T42" fmla="*/ 726 w 726"/>
                  <a:gd name="T4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26" h="725">
                    <a:moveTo>
                      <a:pt x="0" y="725"/>
                    </a:moveTo>
                    <a:cubicBezTo>
                      <a:pt x="17" y="708"/>
                      <a:pt x="12" y="686"/>
                      <a:pt x="29" y="670"/>
                    </a:cubicBezTo>
                    <a:cubicBezTo>
                      <a:pt x="41" y="658"/>
                      <a:pt x="58" y="654"/>
                      <a:pt x="76" y="650"/>
                    </a:cubicBezTo>
                    <a:cubicBezTo>
                      <a:pt x="93" y="646"/>
                      <a:pt x="110" y="642"/>
                      <a:pt x="122" y="630"/>
                    </a:cubicBezTo>
                    <a:cubicBezTo>
                      <a:pt x="135" y="617"/>
                      <a:pt x="138" y="601"/>
                      <a:pt x="142" y="583"/>
                    </a:cubicBezTo>
                    <a:cubicBezTo>
                      <a:pt x="147" y="565"/>
                      <a:pt x="150" y="548"/>
                      <a:pt x="163" y="536"/>
                    </a:cubicBezTo>
                    <a:cubicBezTo>
                      <a:pt x="175" y="524"/>
                      <a:pt x="192" y="520"/>
                      <a:pt x="209" y="516"/>
                    </a:cubicBezTo>
                    <a:cubicBezTo>
                      <a:pt x="227" y="512"/>
                      <a:pt x="244" y="508"/>
                      <a:pt x="256" y="496"/>
                    </a:cubicBezTo>
                    <a:cubicBezTo>
                      <a:pt x="268" y="484"/>
                      <a:pt x="272" y="467"/>
                      <a:pt x="276" y="449"/>
                    </a:cubicBezTo>
                    <a:cubicBezTo>
                      <a:pt x="280" y="431"/>
                      <a:pt x="284" y="414"/>
                      <a:pt x="296" y="402"/>
                    </a:cubicBezTo>
                    <a:cubicBezTo>
                      <a:pt x="308" y="390"/>
                      <a:pt x="325" y="386"/>
                      <a:pt x="343" y="382"/>
                    </a:cubicBezTo>
                    <a:cubicBezTo>
                      <a:pt x="361" y="378"/>
                      <a:pt x="378" y="374"/>
                      <a:pt x="390" y="362"/>
                    </a:cubicBezTo>
                    <a:cubicBezTo>
                      <a:pt x="402" y="350"/>
                      <a:pt x="406" y="333"/>
                      <a:pt x="410" y="316"/>
                    </a:cubicBezTo>
                    <a:cubicBezTo>
                      <a:pt x="414" y="298"/>
                      <a:pt x="418" y="281"/>
                      <a:pt x="430" y="269"/>
                    </a:cubicBezTo>
                    <a:cubicBezTo>
                      <a:pt x="442" y="257"/>
                      <a:pt x="459" y="253"/>
                      <a:pt x="477" y="249"/>
                    </a:cubicBezTo>
                    <a:cubicBezTo>
                      <a:pt x="494" y="245"/>
                      <a:pt x="511" y="241"/>
                      <a:pt x="523" y="229"/>
                    </a:cubicBezTo>
                    <a:cubicBezTo>
                      <a:pt x="535" y="217"/>
                      <a:pt x="539" y="200"/>
                      <a:pt x="543" y="182"/>
                    </a:cubicBezTo>
                    <a:cubicBezTo>
                      <a:pt x="547" y="164"/>
                      <a:pt x="551" y="147"/>
                      <a:pt x="563" y="135"/>
                    </a:cubicBezTo>
                    <a:cubicBezTo>
                      <a:pt x="575" y="123"/>
                      <a:pt x="592" y="119"/>
                      <a:pt x="610" y="115"/>
                    </a:cubicBezTo>
                    <a:cubicBezTo>
                      <a:pt x="628" y="111"/>
                      <a:pt x="645" y="107"/>
                      <a:pt x="657" y="95"/>
                    </a:cubicBezTo>
                    <a:cubicBezTo>
                      <a:pt x="674" y="78"/>
                      <a:pt x="669" y="57"/>
                      <a:pt x="685" y="40"/>
                    </a:cubicBezTo>
                    <a:lnTo>
                      <a:pt x="726" y="0"/>
                    </a:lnTo>
                  </a:path>
                </a:pathLst>
              </a:custGeom>
              <a:noFill/>
              <a:ln w="30163" cap="flat">
                <a:solidFill>
                  <a:srgbClr val="2CA02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59" name="Line 69">
                <a:extLst>
                  <a:ext uri="{FF2B5EF4-FFF2-40B4-BE49-F238E27FC236}">
                    <a16:creationId xmlns:a16="http://schemas.microsoft.com/office/drawing/2014/main" id="{28B00AEC-9900-0BC0-9521-2249D20E1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01" y="14600"/>
                <a:ext cx="539" cy="81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0" name="Freeform 70">
                <a:extLst>
                  <a:ext uri="{FF2B5EF4-FFF2-40B4-BE49-F238E27FC236}">
                    <a16:creationId xmlns:a16="http://schemas.microsoft.com/office/drawing/2014/main" id="{B9B67D1F-D4D0-9F5E-1AF8-188323733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0" y="15489"/>
                <a:ext cx="329" cy="799"/>
              </a:xfrm>
              <a:custGeom>
                <a:avLst/>
                <a:gdLst>
                  <a:gd name="T0" fmla="*/ 257 w 291"/>
                  <a:gd name="T1" fmla="*/ 0 h 706"/>
                  <a:gd name="T2" fmla="*/ 291 w 291"/>
                  <a:gd name="T3" fmla="*/ 48 h 706"/>
                  <a:gd name="T4" fmla="*/ 179 w 291"/>
                  <a:gd name="T5" fmla="*/ 85 h 706"/>
                  <a:gd name="T6" fmla="*/ 246 w 291"/>
                  <a:gd name="T7" fmla="*/ 183 h 706"/>
                  <a:gd name="T8" fmla="*/ 134 w 291"/>
                  <a:gd name="T9" fmla="*/ 220 h 706"/>
                  <a:gd name="T10" fmla="*/ 201 w 291"/>
                  <a:gd name="T11" fmla="*/ 317 h 706"/>
                  <a:gd name="T12" fmla="*/ 89 w 291"/>
                  <a:gd name="T13" fmla="*/ 354 h 706"/>
                  <a:gd name="T14" fmla="*/ 156 w 291"/>
                  <a:gd name="T15" fmla="*/ 452 h 706"/>
                  <a:gd name="T16" fmla="*/ 44 w 291"/>
                  <a:gd name="T17" fmla="*/ 489 h 706"/>
                  <a:gd name="T18" fmla="*/ 112 w 291"/>
                  <a:gd name="T19" fmla="*/ 586 h 706"/>
                  <a:gd name="T20" fmla="*/ 0 w 291"/>
                  <a:gd name="T21" fmla="*/ 623 h 706"/>
                  <a:gd name="T22" fmla="*/ 33 w 291"/>
                  <a:gd name="T23" fmla="*/ 672 h 706"/>
                  <a:gd name="T24" fmla="*/ 22 w 291"/>
                  <a:gd name="T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1" h="706">
                    <a:moveTo>
                      <a:pt x="257" y="0"/>
                    </a:moveTo>
                    <a:lnTo>
                      <a:pt x="291" y="48"/>
                    </a:lnTo>
                    <a:lnTo>
                      <a:pt x="179" y="85"/>
                    </a:lnTo>
                    <a:lnTo>
                      <a:pt x="246" y="183"/>
                    </a:lnTo>
                    <a:lnTo>
                      <a:pt x="134" y="220"/>
                    </a:lnTo>
                    <a:lnTo>
                      <a:pt x="201" y="317"/>
                    </a:lnTo>
                    <a:lnTo>
                      <a:pt x="89" y="354"/>
                    </a:lnTo>
                    <a:lnTo>
                      <a:pt x="156" y="452"/>
                    </a:lnTo>
                    <a:lnTo>
                      <a:pt x="44" y="489"/>
                    </a:lnTo>
                    <a:lnTo>
                      <a:pt x="112" y="586"/>
                    </a:lnTo>
                    <a:lnTo>
                      <a:pt x="0" y="623"/>
                    </a:lnTo>
                    <a:lnTo>
                      <a:pt x="33" y="672"/>
                    </a:lnTo>
                    <a:lnTo>
                      <a:pt x="22" y="70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1" name="Freeform 71">
                <a:extLst>
                  <a:ext uri="{FF2B5EF4-FFF2-40B4-BE49-F238E27FC236}">
                    <a16:creationId xmlns:a16="http://schemas.microsoft.com/office/drawing/2014/main" id="{D4D0BE9D-E513-480F-9137-D91EDF198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" y="15483"/>
                <a:ext cx="579" cy="810"/>
              </a:xfrm>
              <a:custGeom>
                <a:avLst/>
                <a:gdLst>
                  <a:gd name="T0" fmla="*/ 491 w 511"/>
                  <a:gd name="T1" fmla="*/ 0 h 716"/>
                  <a:gd name="T2" fmla="*/ 511 w 511"/>
                  <a:gd name="T3" fmla="*/ 56 h 716"/>
                  <a:gd name="T4" fmla="*/ 393 w 511"/>
                  <a:gd name="T5" fmla="*/ 62 h 716"/>
                  <a:gd name="T6" fmla="*/ 432 w 511"/>
                  <a:gd name="T7" fmla="*/ 174 h 716"/>
                  <a:gd name="T8" fmla="*/ 314 w 511"/>
                  <a:gd name="T9" fmla="*/ 180 h 716"/>
                  <a:gd name="T10" fmla="*/ 354 w 511"/>
                  <a:gd name="T11" fmla="*/ 292 h 716"/>
                  <a:gd name="T12" fmla="*/ 236 w 511"/>
                  <a:gd name="T13" fmla="*/ 298 h 716"/>
                  <a:gd name="T14" fmla="*/ 275 w 511"/>
                  <a:gd name="T15" fmla="*/ 410 h 716"/>
                  <a:gd name="T16" fmla="*/ 157 w 511"/>
                  <a:gd name="T17" fmla="*/ 416 h 716"/>
                  <a:gd name="T18" fmla="*/ 196 w 511"/>
                  <a:gd name="T19" fmla="*/ 527 h 716"/>
                  <a:gd name="T20" fmla="*/ 79 w 511"/>
                  <a:gd name="T21" fmla="*/ 534 h 716"/>
                  <a:gd name="T22" fmla="*/ 118 w 511"/>
                  <a:gd name="T23" fmla="*/ 645 h 716"/>
                  <a:gd name="T24" fmla="*/ 0 w 511"/>
                  <a:gd name="T25" fmla="*/ 652 h 716"/>
                  <a:gd name="T26" fmla="*/ 20 w 511"/>
                  <a:gd name="T27" fmla="*/ 708 h 716"/>
                  <a:gd name="T28" fmla="*/ 14 w 511"/>
                  <a:gd name="T29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1" h="716">
                    <a:moveTo>
                      <a:pt x="491" y="0"/>
                    </a:moveTo>
                    <a:lnTo>
                      <a:pt x="511" y="56"/>
                    </a:lnTo>
                    <a:lnTo>
                      <a:pt x="393" y="62"/>
                    </a:lnTo>
                    <a:lnTo>
                      <a:pt x="432" y="174"/>
                    </a:lnTo>
                    <a:lnTo>
                      <a:pt x="314" y="180"/>
                    </a:lnTo>
                    <a:lnTo>
                      <a:pt x="354" y="292"/>
                    </a:lnTo>
                    <a:lnTo>
                      <a:pt x="236" y="298"/>
                    </a:lnTo>
                    <a:lnTo>
                      <a:pt x="275" y="410"/>
                    </a:lnTo>
                    <a:lnTo>
                      <a:pt x="157" y="416"/>
                    </a:lnTo>
                    <a:lnTo>
                      <a:pt x="196" y="527"/>
                    </a:lnTo>
                    <a:lnTo>
                      <a:pt x="79" y="534"/>
                    </a:lnTo>
                    <a:lnTo>
                      <a:pt x="118" y="645"/>
                    </a:lnTo>
                    <a:lnTo>
                      <a:pt x="0" y="652"/>
                    </a:lnTo>
                    <a:lnTo>
                      <a:pt x="20" y="708"/>
                    </a:lnTo>
                    <a:lnTo>
                      <a:pt x="14" y="716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2" name="Freeform 72">
                <a:extLst>
                  <a:ext uri="{FF2B5EF4-FFF2-40B4-BE49-F238E27FC236}">
                    <a16:creationId xmlns:a16="http://schemas.microsoft.com/office/drawing/2014/main" id="{7E9044E6-9D49-9A50-85A4-758808250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" y="13723"/>
                <a:ext cx="330" cy="801"/>
              </a:xfrm>
              <a:custGeom>
                <a:avLst/>
                <a:gdLst>
                  <a:gd name="T0" fmla="*/ 34 w 292"/>
                  <a:gd name="T1" fmla="*/ 707 h 707"/>
                  <a:gd name="T2" fmla="*/ 0 w 292"/>
                  <a:gd name="T3" fmla="*/ 658 h 707"/>
                  <a:gd name="T4" fmla="*/ 112 w 292"/>
                  <a:gd name="T5" fmla="*/ 621 h 707"/>
                  <a:gd name="T6" fmla="*/ 45 w 292"/>
                  <a:gd name="T7" fmla="*/ 524 h 707"/>
                  <a:gd name="T8" fmla="*/ 157 w 292"/>
                  <a:gd name="T9" fmla="*/ 486 h 707"/>
                  <a:gd name="T10" fmla="*/ 90 w 292"/>
                  <a:gd name="T11" fmla="*/ 389 h 707"/>
                  <a:gd name="T12" fmla="*/ 202 w 292"/>
                  <a:gd name="T13" fmla="*/ 352 h 707"/>
                  <a:gd name="T14" fmla="*/ 135 w 292"/>
                  <a:gd name="T15" fmla="*/ 255 h 707"/>
                  <a:gd name="T16" fmla="*/ 247 w 292"/>
                  <a:gd name="T17" fmla="*/ 218 h 707"/>
                  <a:gd name="T18" fmla="*/ 180 w 292"/>
                  <a:gd name="T19" fmla="*/ 120 h 707"/>
                  <a:gd name="T20" fmla="*/ 292 w 292"/>
                  <a:gd name="T21" fmla="*/ 83 h 707"/>
                  <a:gd name="T22" fmla="*/ 258 w 292"/>
                  <a:gd name="T23" fmla="*/ 35 h 707"/>
                  <a:gd name="T24" fmla="*/ 269 w 292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707">
                    <a:moveTo>
                      <a:pt x="34" y="707"/>
                    </a:moveTo>
                    <a:lnTo>
                      <a:pt x="0" y="658"/>
                    </a:lnTo>
                    <a:lnTo>
                      <a:pt x="112" y="621"/>
                    </a:lnTo>
                    <a:lnTo>
                      <a:pt x="45" y="524"/>
                    </a:lnTo>
                    <a:lnTo>
                      <a:pt x="157" y="486"/>
                    </a:lnTo>
                    <a:lnTo>
                      <a:pt x="90" y="389"/>
                    </a:lnTo>
                    <a:lnTo>
                      <a:pt x="202" y="352"/>
                    </a:lnTo>
                    <a:lnTo>
                      <a:pt x="135" y="255"/>
                    </a:lnTo>
                    <a:lnTo>
                      <a:pt x="247" y="218"/>
                    </a:lnTo>
                    <a:lnTo>
                      <a:pt x="180" y="120"/>
                    </a:lnTo>
                    <a:lnTo>
                      <a:pt x="292" y="83"/>
                    </a:lnTo>
                    <a:lnTo>
                      <a:pt x="258" y="35"/>
                    </a:lnTo>
                    <a:lnTo>
                      <a:pt x="269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sp>
            <p:nvSpPr>
              <p:cNvPr id="63" name="Freeform 73">
                <a:extLst>
                  <a:ext uri="{FF2B5EF4-FFF2-40B4-BE49-F238E27FC236}">
                    <a16:creationId xmlns:a16="http://schemas.microsoft.com/office/drawing/2014/main" id="{03857107-28D2-7A38-81EC-88923E5F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5" y="13723"/>
                <a:ext cx="278" cy="801"/>
              </a:xfrm>
              <a:custGeom>
                <a:avLst/>
                <a:gdLst>
                  <a:gd name="T0" fmla="*/ 235 w 246"/>
                  <a:gd name="T1" fmla="*/ 707 h 707"/>
                  <a:gd name="T2" fmla="*/ 179 w 246"/>
                  <a:gd name="T3" fmla="*/ 688 h 707"/>
                  <a:gd name="T4" fmla="*/ 246 w 246"/>
                  <a:gd name="T5" fmla="*/ 591 h 707"/>
                  <a:gd name="T6" fmla="*/ 134 w 246"/>
                  <a:gd name="T7" fmla="*/ 554 h 707"/>
                  <a:gd name="T8" fmla="*/ 202 w 246"/>
                  <a:gd name="T9" fmla="*/ 457 h 707"/>
                  <a:gd name="T10" fmla="*/ 90 w 246"/>
                  <a:gd name="T11" fmla="*/ 419 h 707"/>
                  <a:gd name="T12" fmla="*/ 157 w 246"/>
                  <a:gd name="T13" fmla="*/ 322 h 707"/>
                  <a:gd name="T14" fmla="*/ 45 w 246"/>
                  <a:gd name="T15" fmla="*/ 285 h 707"/>
                  <a:gd name="T16" fmla="*/ 112 w 246"/>
                  <a:gd name="T17" fmla="*/ 188 h 707"/>
                  <a:gd name="T18" fmla="*/ 0 w 246"/>
                  <a:gd name="T19" fmla="*/ 150 h 707"/>
                  <a:gd name="T20" fmla="*/ 67 w 246"/>
                  <a:gd name="T21" fmla="*/ 53 h 707"/>
                  <a:gd name="T22" fmla="*/ 11 w 246"/>
                  <a:gd name="T23" fmla="*/ 35 h 707"/>
                  <a:gd name="T24" fmla="*/ 0 w 246"/>
                  <a:gd name="T25" fmla="*/ 0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6" h="707">
                    <a:moveTo>
                      <a:pt x="235" y="707"/>
                    </a:moveTo>
                    <a:lnTo>
                      <a:pt x="179" y="688"/>
                    </a:lnTo>
                    <a:lnTo>
                      <a:pt x="246" y="591"/>
                    </a:lnTo>
                    <a:lnTo>
                      <a:pt x="134" y="554"/>
                    </a:lnTo>
                    <a:lnTo>
                      <a:pt x="202" y="457"/>
                    </a:lnTo>
                    <a:lnTo>
                      <a:pt x="90" y="419"/>
                    </a:lnTo>
                    <a:lnTo>
                      <a:pt x="157" y="322"/>
                    </a:lnTo>
                    <a:lnTo>
                      <a:pt x="45" y="285"/>
                    </a:lnTo>
                    <a:lnTo>
                      <a:pt x="112" y="188"/>
                    </a:lnTo>
                    <a:lnTo>
                      <a:pt x="0" y="150"/>
                    </a:lnTo>
                    <a:lnTo>
                      <a:pt x="67" y="53"/>
                    </a:ln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flat">
                <a:solidFill>
                  <a:srgbClr val="8B451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61">
                  <a:extLst>
                    <a:ext uri="{FF2B5EF4-FFF2-40B4-BE49-F238E27FC236}">
                      <a16:creationId xmlns:a16="http://schemas.microsoft.com/office/drawing/2014/main" id="{D27ADB65-6FC8-A5A2-6194-EC32F067D59E}"/>
                    </a:ext>
                  </a:extLst>
                </p:cNvPr>
                <p:cNvSpPr txBox="1"/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F77B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9" name="TextBox 61">
                  <a:extLst>
                    <a:ext uri="{FF2B5EF4-FFF2-40B4-BE49-F238E27FC236}">
                      <a16:creationId xmlns:a16="http://schemas.microsoft.com/office/drawing/2014/main" id="{05864B17-8DC3-463D-D515-617D9E03D4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3833" y="23844886"/>
                  <a:ext cx="97966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1">
                  <a:extLst>
                    <a:ext uri="{FF2B5EF4-FFF2-40B4-BE49-F238E27FC236}">
                      <a16:creationId xmlns:a16="http://schemas.microsoft.com/office/drawing/2014/main" id="{078E8872-38AC-3D61-8116-1280BB7F4D3E}"/>
                    </a:ext>
                  </a:extLst>
                </p:cNvPr>
                <p:cNvSpPr txBox="1"/>
                <p:nvPr/>
              </p:nvSpPr>
              <p:spPr>
                <a:xfrm>
                  <a:off x="12054343" y="22371667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CA02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0" name="TextBox 61">
                  <a:extLst>
                    <a:ext uri="{FF2B5EF4-FFF2-40B4-BE49-F238E27FC236}">
                      <a16:creationId xmlns:a16="http://schemas.microsoft.com/office/drawing/2014/main" id="{849A4B48-A96D-21C4-3727-B1ECA55DD8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54343" y="22371667"/>
                  <a:ext cx="97966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61">
                  <a:extLst>
                    <a:ext uri="{FF2B5EF4-FFF2-40B4-BE49-F238E27FC236}">
                      <a16:creationId xmlns:a16="http://schemas.microsoft.com/office/drawing/2014/main" id="{46BAC1BD-3A66-A149-DDA5-995F998CD697}"/>
                    </a:ext>
                  </a:extLst>
                </p:cNvPr>
                <p:cNvSpPr txBox="1"/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pl-PL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8B451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1" name="TextBox 61">
                  <a:extLst>
                    <a:ext uri="{FF2B5EF4-FFF2-40B4-BE49-F238E27FC236}">
                      <a16:creationId xmlns:a16="http://schemas.microsoft.com/office/drawing/2014/main" id="{99968B41-7646-D4C0-F935-DE3028A2F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6342" y="22380116"/>
                  <a:ext cx="97966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1">
                  <a:extLst>
                    <a:ext uri="{FF2B5EF4-FFF2-40B4-BE49-F238E27FC236}">
                      <a16:creationId xmlns:a16="http://schemas.microsoft.com/office/drawing/2014/main" id="{8CA15CA1-1670-E233-EC94-FBA8A5E8013B}"/>
                    </a:ext>
                  </a:extLst>
                </p:cNvPr>
                <p:cNvSpPr txBox="1"/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  <m:r>
                          <a:rPr kumimoji="0" lang="pl-PL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D6272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62728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2" name="TextBox 61">
                  <a:extLst>
                    <a:ext uri="{FF2B5EF4-FFF2-40B4-BE49-F238E27FC236}">
                      <a16:creationId xmlns:a16="http://schemas.microsoft.com/office/drawing/2014/main" id="{79A3ADAA-248F-1C1B-9ED0-A9B5695C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9599" y="23837567"/>
                  <a:ext cx="979660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61">
                  <a:extLst>
                    <a:ext uri="{FF2B5EF4-FFF2-40B4-BE49-F238E27FC236}">
                      <a16:creationId xmlns:a16="http://schemas.microsoft.com/office/drawing/2014/main" id="{416536DB-7306-32FF-D1CD-7C68701440A0}"/>
                    </a:ext>
                  </a:extLst>
                </p:cNvPr>
                <p:cNvSpPr txBox="1"/>
                <p:nvPr/>
              </p:nvSpPr>
              <p:spPr>
                <a:xfrm>
                  <a:off x="13366677" y="20897007"/>
                  <a:ext cx="6508608" cy="396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𝐺</m:t>
                          </m:r>
                        </m:e>
                        <m:sup>
                          <m: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′</m:t>
                          </m:r>
                        </m:sup>
                      </m:sSup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𝐺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[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∖</m:t>
                      </m:r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𝑉</m:t>
                      </m:r>
                      <m:d>
                        <m:dPr>
                          <m:ctrlP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𝑀</m:t>
                          </m:r>
                        </m:e>
                      </m:d>
                      <m:r>
                        <a:rPr kumimoji="0" lang="pl-P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F77B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]</m:t>
                      </m:r>
                    </m:oMath>
                  </a14:m>
                  <a:r>
                    <a:rPr kumimoji="0" lang="pl-PL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      (has low degree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radPr>
                        <m:deg/>
                        <m:e>
                          <m:r>
                            <a:rPr kumimoji="0" lang="pl-P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77B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</m:e>
                      </m:rad>
                    </m:oMath>
                  </a14:m>
                  <a:r>
                    <a:rPr kumimoji="0" lang="pl-PL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F77B4"/>
                      </a:solidFill>
                      <a:effectLst/>
                      <a:uLnTx/>
                      <a:uFillTx/>
                      <a:latin typeface="Calibri" panose="020F0502020204030204"/>
                      <a:sym typeface="Arial"/>
                    </a:rPr>
                    <a:t>)</a:t>
                  </a: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77B4"/>
                    </a:solidFill>
                    <a:effectLst/>
                    <a:uLnTx/>
                    <a:uFillTx/>
                    <a:latin typeface="Calibri" panose="020F0502020204030204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93" name="TextBox 61">
                  <a:extLst>
                    <a:ext uri="{FF2B5EF4-FFF2-40B4-BE49-F238E27FC236}">
                      <a16:creationId xmlns:a16="http://schemas.microsoft.com/office/drawing/2014/main" id="{D70D28B8-067D-E8D7-CE2F-F1DD58E89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6677" y="20897007"/>
                  <a:ext cx="6508608" cy="396277"/>
                </a:xfrm>
                <a:prstGeom prst="rect">
                  <a:avLst/>
                </a:prstGeom>
                <a:blipFill>
                  <a:blip r:embed="rId7"/>
                  <a:stretch>
                    <a:fillRect t="-22535" b="-50704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156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37AA-D16B-034B-EE24-68818A28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8"/>
            <a:ext cx="10515600" cy="1325563"/>
          </a:xfrm>
        </p:spPr>
        <p:txBody>
          <a:bodyPr/>
          <a:lstStyle/>
          <a:p>
            <a:r>
              <a:rPr lang="pl-PL" b="1" dirty="0"/>
              <a:t>Access Model</a:t>
            </a:r>
            <a:endParaRPr lang="LID4096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13F7DD-9EEE-418B-4CB2-EB68A34BE68A}"/>
              </a:ext>
            </a:extLst>
          </p:cNvPr>
          <p:cNvGrpSpPr/>
          <p:nvPr/>
        </p:nvGrpSpPr>
        <p:grpSpPr>
          <a:xfrm>
            <a:off x="1809600" y="1690688"/>
            <a:ext cx="9266370" cy="3153402"/>
            <a:chOff x="3357821" y="2496188"/>
            <a:chExt cx="5482194" cy="1865624"/>
          </a:xfrm>
        </p:grpSpPr>
        <p:pic>
          <p:nvPicPr>
            <p:cNvPr id="20" name="table">
              <a:extLst>
                <a:ext uri="{FF2B5EF4-FFF2-40B4-BE49-F238E27FC236}">
                  <a16:creationId xmlns:a16="http://schemas.microsoft.com/office/drawing/2014/main" id="{1AB5D394-0FBA-1DD3-BECE-D6AD6FEE4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9632" y="2512324"/>
              <a:ext cx="983752" cy="262890"/>
            </a:xfrm>
            <a:prstGeom prst="rect">
              <a:avLst/>
            </a:prstGeom>
          </p:spPr>
        </p:pic>
        <p:pic>
          <p:nvPicPr>
            <p:cNvPr id="21" name="table">
              <a:extLst>
                <a:ext uri="{FF2B5EF4-FFF2-40B4-BE49-F238E27FC236}">
                  <a16:creationId xmlns:a16="http://schemas.microsoft.com/office/drawing/2014/main" id="{07CE3A2A-DA12-1978-B05C-097C9A1A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0914" y="2839427"/>
              <a:ext cx="490592" cy="262890"/>
            </a:xfrm>
            <a:prstGeom prst="rect">
              <a:avLst/>
            </a:prstGeom>
          </p:spPr>
        </p:pic>
        <p:pic>
          <p:nvPicPr>
            <p:cNvPr id="22" name="table">
              <a:extLst>
                <a:ext uri="{FF2B5EF4-FFF2-40B4-BE49-F238E27FC236}">
                  <a16:creationId xmlns:a16="http://schemas.microsoft.com/office/drawing/2014/main" id="{D2F6B707-D011-95E0-BEF4-04CAB90BC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9630" y="3166530"/>
              <a:ext cx="1744038" cy="262890"/>
            </a:xfrm>
            <a:prstGeom prst="rect">
              <a:avLst/>
            </a:prstGeom>
          </p:spPr>
        </p:pic>
        <p:pic>
          <p:nvPicPr>
            <p:cNvPr id="23" name="table">
              <a:extLst>
                <a:ext uri="{FF2B5EF4-FFF2-40B4-BE49-F238E27FC236}">
                  <a16:creationId xmlns:a16="http://schemas.microsoft.com/office/drawing/2014/main" id="{451BA7D8-F0E1-3FA0-BFB1-A3CCACD6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9630" y="3946466"/>
              <a:ext cx="747444" cy="2628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2">
                  <a:extLst>
                    <a:ext uri="{FF2B5EF4-FFF2-40B4-BE49-F238E27FC236}">
                      <a16:creationId xmlns:a16="http://schemas.microsoft.com/office/drawing/2014/main" id="{E45262A5-91AF-2848-BA33-FAD8AF1EE506}"/>
                    </a:ext>
                  </a:extLst>
                </p:cNvPr>
                <p:cNvSpPr txBox="1"/>
                <p:nvPr/>
              </p:nvSpPr>
              <p:spPr>
                <a:xfrm>
                  <a:off x="3357821" y="2496188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24" name="TextBox 12">
                  <a:extLst>
                    <a:ext uri="{FF2B5EF4-FFF2-40B4-BE49-F238E27FC236}">
                      <a16:creationId xmlns:a16="http://schemas.microsoft.com/office/drawing/2014/main" id="{E45262A5-91AF-2848-BA33-FAD8AF1EE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21" y="2496188"/>
                  <a:ext cx="312906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13">
                  <a:extLst>
                    <a:ext uri="{FF2B5EF4-FFF2-40B4-BE49-F238E27FC236}">
                      <a16:creationId xmlns:a16="http://schemas.microsoft.com/office/drawing/2014/main" id="{F8D5F08D-B627-3842-95E3-C1E00DA8DBEA}"/>
                    </a:ext>
                  </a:extLst>
                </p:cNvPr>
                <p:cNvSpPr txBox="1"/>
                <p:nvPr/>
              </p:nvSpPr>
              <p:spPr>
                <a:xfrm>
                  <a:off x="3357821" y="2825150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25" name="TextBox 13">
                  <a:extLst>
                    <a:ext uri="{FF2B5EF4-FFF2-40B4-BE49-F238E27FC236}">
                      <a16:creationId xmlns:a16="http://schemas.microsoft.com/office/drawing/2014/main" id="{F8D5F08D-B627-3842-95E3-C1E00DA8DB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21" y="2825150"/>
                  <a:ext cx="312906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4">
                  <a:extLst>
                    <a:ext uri="{FF2B5EF4-FFF2-40B4-BE49-F238E27FC236}">
                      <a16:creationId xmlns:a16="http://schemas.microsoft.com/office/drawing/2014/main" id="{EEE7A5C6-30F3-8249-813F-A2D8B502E663}"/>
                    </a:ext>
                  </a:extLst>
                </p:cNvPr>
                <p:cNvSpPr txBox="1"/>
                <p:nvPr/>
              </p:nvSpPr>
              <p:spPr>
                <a:xfrm>
                  <a:off x="3357821" y="3140995"/>
                  <a:ext cx="3129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26" name="TextBox 14">
                  <a:extLst>
                    <a:ext uri="{FF2B5EF4-FFF2-40B4-BE49-F238E27FC236}">
                      <a16:creationId xmlns:a16="http://schemas.microsoft.com/office/drawing/2014/main" id="{EEE7A5C6-30F3-8249-813F-A2D8B502E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21" y="3140995"/>
                  <a:ext cx="312906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15">
                  <a:extLst>
                    <a:ext uri="{FF2B5EF4-FFF2-40B4-BE49-F238E27FC236}">
                      <a16:creationId xmlns:a16="http://schemas.microsoft.com/office/drawing/2014/main" id="{93CD56BF-1765-614D-AB71-5EAC69872DFA}"/>
                    </a:ext>
                  </a:extLst>
                </p:cNvPr>
                <p:cNvSpPr txBox="1"/>
                <p:nvPr/>
              </p:nvSpPr>
              <p:spPr>
                <a:xfrm>
                  <a:off x="3357821" y="3999040"/>
                  <a:ext cx="31874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27" name="TextBox 15">
                  <a:extLst>
                    <a:ext uri="{FF2B5EF4-FFF2-40B4-BE49-F238E27FC236}">
                      <a16:creationId xmlns:a16="http://schemas.microsoft.com/office/drawing/2014/main" id="{93CD56BF-1765-614D-AB71-5EAC69872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7821" y="3999040"/>
                  <a:ext cx="318742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16">
                  <a:extLst>
                    <a:ext uri="{FF2B5EF4-FFF2-40B4-BE49-F238E27FC236}">
                      <a16:creationId xmlns:a16="http://schemas.microsoft.com/office/drawing/2014/main" id="{59067400-F179-3F4E-A58E-508AD880499B}"/>
                    </a:ext>
                  </a:extLst>
                </p:cNvPr>
                <p:cNvSpPr txBox="1"/>
                <p:nvPr/>
              </p:nvSpPr>
              <p:spPr>
                <a:xfrm>
                  <a:off x="3459164" y="3561738"/>
                  <a:ext cx="1057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R" dirty="0"/>
                </a:p>
              </p:txBody>
            </p:sp>
          </mc:Choice>
          <mc:Fallback xmlns="">
            <p:sp>
              <p:nvSpPr>
                <p:cNvPr id="28" name="TextBox 16">
                  <a:extLst>
                    <a:ext uri="{FF2B5EF4-FFF2-40B4-BE49-F238E27FC236}">
                      <a16:creationId xmlns:a16="http://schemas.microsoft.com/office/drawing/2014/main" id="{59067400-F179-3F4E-A58E-508AD8804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164" y="3561738"/>
                  <a:ext cx="105798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table">
              <a:extLst>
                <a:ext uri="{FF2B5EF4-FFF2-40B4-BE49-F238E27FC236}">
                  <a16:creationId xmlns:a16="http://schemas.microsoft.com/office/drawing/2014/main" id="{92DBF633-FA75-A767-8E8D-9A9A2D93F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6393" y="2521582"/>
              <a:ext cx="2043622" cy="18402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">
                  <a:extLst>
                    <a:ext uri="{FF2B5EF4-FFF2-40B4-BE49-F238E27FC236}">
                      <a16:creationId xmlns:a16="http://schemas.microsoft.com/office/drawing/2014/main" id="{22D156C8-E3E1-0072-35C0-BB0956E071AD}"/>
                    </a:ext>
                  </a:extLst>
                </p:cNvPr>
                <p:cNvSpPr txBox="1"/>
                <p:nvPr/>
              </p:nvSpPr>
              <p:spPr>
                <a:xfrm>
                  <a:off x="6637329" y="255424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30" name="TextBox 3">
                  <a:extLst>
                    <a:ext uri="{FF2B5EF4-FFF2-40B4-BE49-F238E27FC236}">
                      <a16:creationId xmlns:a16="http://schemas.microsoft.com/office/drawing/2014/main" id="{22D156C8-E3E1-0072-35C0-BB0956E07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329" y="2554241"/>
                  <a:ext cx="128240" cy="18466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5">
                  <a:extLst>
                    <a:ext uri="{FF2B5EF4-FFF2-40B4-BE49-F238E27FC236}">
                      <a16:creationId xmlns:a16="http://schemas.microsoft.com/office/drawing/2014/main" id="{532243F8-A153-532E-A538-91D6720E0892}"/>
                    </a:ext>
                  </a:extLst>
                </p:cNvPr>
                <p:cNvSpPr txBox="1"/>
                <p:nvPr/>
              </p:nvSpPr>
              <p:spPr>
                <a:xfrm>
                  <a:off x="6637331" y="281104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31" name="TextBox 5">
                  <a:extLst>
                    <a:ext uri="{FF2B5EF4-FFF2-40B4-BE49-F238E27FC236}">
                      <a16:creationId xmlns:a16="http://schemas.microsoft.com/office/drawing/2014/main" id="{532243F8-A153-532E-A538-91D6720E08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331" y="2811044"/>
                  <a:ext cx="128240" cy="18466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0">
                  <a:extLst>
                    <a:ext uri="{FF2B5EF4-FFF2-40B4-BE49-F238E27FC236}">
                      <a16:creationId xmlns:a16="http://schemas.microsoft.com/office/drawing/2014/main" id="{4CCED8F9-44F2-4926-B9A2-0DD413FB6973}"/>
                    </a:ext>
                  </a:extLst>
                </p:cNvPr>
                <p:cNvSpPr txBox="1"/>
                <p:nvPr/>
              </p:nvSpPr>
              <p:spPr>
                <a:xfrm>
                  <a:off x="6637329" y="3067632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32" name="TextBox 10">
                  <a:extLst>
                    <a:ext uri="{FF2B5EF4-FFF2-40B4-BE49-F238E27FC236}">
                      <a16:creationId xmlns:a16="http://schemas.microsoft.com/office/drawing/2014/main" id="{4CCED8F9-44F2-4926-B9A2-0DD413FB6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329" y="3067632"/>
                  <a:ext cx="128240" cy="18466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19">
                  <a:extLst>
                    <a:ext uri="{FF2B5EF4-FFF2-40B4-BE49-F238E27FC236}">
                      <a16:creationId xmlns:a16="http://schemas.microsoft.com/office/drawing/2014/main" id="{75785D1F-ED7D-1B97-1E9D-BB02829568A6}"/>
                    </a:ext>
                  </a:extLst>
                </p:cNvPr>
                <p:cNvSpPr txBox="1"/>
                <p:nvPr/>
              </p:nvSpPr>
              <p:spPr>
                <a:xfrm>
                  <a:off x="6637329" y="332422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33" name="TextBox 19">
                  <a:extLst>
                    <a:ext uri="{FF2B5EF4-FFF2-40B4-BE49-F238E27FC236}">
                      <a16:creationId xmlns:a16="http://schemas.microsoft.com/office/drawing/2014/main" id="{75785D1F-ED7D-1B97-1E9D-BB0282956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329" y="3324221"/>
                  <a:ext cx="128240" cy="18466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20">
                  <a:extLst>
                    <a:ext uri="{FF2B5EF4-FFF2-40B4-BE49-F238E27FC236}">
                      <a16:creationId xmlns:a16="http://schemas.microsoft.com/office/drawing/2014/main" id="{C397D970-DB42-639A-FC2C-CD925D7AC0D2}"/>
                    </a:ext>
                  </a:extLst>
                </p:cNvPr>
                <p:cNvSpPr txBox="1"/>
                <p:nvPr/>
              </p:nvSpPr>
              <p:spPr>
                <a:xfrm>
                  <a:off x="6637331" y="4047902"/>
                  <a:ext cx="13407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R" sz="1200" dirty="0"/>
                </a:p>
              </p:txBody>
            </p:sp>
          </mc:Choice>
          <mc:Fallback xmlns="">
            <p:sp>
              <p:nvSpPr>
                <p:cNvPr id="34" name="TextBox 20">
                  <a:extLst>
                    <a:ext uri="{FF2B5EF4-FFF2-40B4-BE49-F238E27FC236}">
                      <a16:creationId xmlns:a16="http://schemas.microsoft.com/office/drawing/2014/main" id="{C397D970-DB42-639A-FC2C-CD925D7AC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331" y="4047902"/>
                  <a:ext cx="134075" cy="18466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27">
                  <a:extLst>
                    <a:ext uri="{FF2B5EF4-FFF2-40B4-BE49-F238E27FC236}">
                      <a16:creationId xmlns:a16="http://schemas.microsoft.com/office/drawing/2014/main" id="{57C33CB5-253C-C93E-23DD-02AF1582C1B5}"/>
                    </a:ext>
                  </a:extLst>
                </p:cNvPr>
                <p:cNvSpPr txBox="1"/>
                <p:nvPr/>
              </p:nvSpPr>
              <p:spPr>
                <a:xfrm>
                  <a:off x="6654633" y="3648803"/>
                  <a:ext cx="10579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IR" dirty="0"/>
                </a:p>
              </p:txBody>
            </p:sp>
          </mc:Choice>
          <mc:Fallback xmlns="">
            <p:sp>
              <p:nvSpPr>
                <p:cNvPr id="35" name="TextBox 27">
                  <a:extLst>
                    <a:ext uri="{FF2B5EF4-FFF2-40B4-BE49-F238E27FC236}">
                      <a16:creationId xmlns:a16="http://schemas.microsoft.com/office/drawing/2014/main" id="{57C33CB5-253C-C93E-23DD-02AF1582C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633" y="3648803"/>
                  <a:ext cx="105798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36CBE84-1FED-FC3A-AB34-2536EB8ED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22" y="5188031"/>
            <a:ext cx="2458100" cy="544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Adjacency list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F30AFC3-5665-F0E7-2E5E-47E9FE19339E}"/>
              </a:ext>
            </a:extLst>
          </p:cNvPr>
          <p:cNvSpPr txBox="1">
            <a:spLocks/>
          </p:cNvSpPr>
          <p:nvPr/>
        </p:nvSpPr>
        <p:spPr>
          <a:xfrm>
            <a:off x="7560918" y="5188031"/>
            <a:ext cx="3104107" cy="54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Adjacency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3D39B-8FAB-900C-D7EF-77D2EE38F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For any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-apx,</a:t>
                </a:r>
                <a:br>
                  <a:rPr lang="pl-PL" dirty="0"/>
                </a:br>
                <a:r>
                  <a:rPr lang="pl-PL" dirty="0"/>
                  <a:t>to find edges</a:t>
                </a:r>
                <a:br>
                  <a:rPr lang="pl-PL" dirty="0"/>
                </a:br>
                <a:r>
                  <a:rPr lang="pl-PL" dirty="0"/>
                  <a:t>one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time</a:t>
                </a:r>
                <a:br>
                  <a:rPr lang="pl-PL" dirty="0"/>
                </a:br>
                <a:r>
                  <a:rPr lang="pl-PL" dirty="0"/>
                  <a:t>(same as reading entire input)</a:t>
                </a:r>
                <a:br>
                  <a:rPr lang="pl-PL" dirty="0"/>
                </a:br>
                <a:r>
                  <a:rPr lang="pl-PL" dirty="0">
                    <a:solidFill>
                      <a:schemeClr val="accent1"/>
                    </a:solidFill>
                  </a:rPr>
                  <a:t>[Parnas, Ron 07]</a:t>
                </a:r>
              </a:p>
              <a:p>
                <a:endParaRPr lang="pl-PL" dirty="0"/>
              </a:p>
              <a:p>
                <a:r>
                  <a:rPr lang="pl-PL" dirty="0"/>
                  <a:t>We </a:t>
                </a:r>
                <a:r>
                  <a:rPr lang="pl-PL" b="1" dirty="0"/>
                  <a:t>estimate size</a:t>
                </a:r>
                <a:br>
                  <a:rPr lang="pl-PL" b="1" dirty="0"/>
                </a:br>
                <a:r>
                  <a:rPr lang="pl-PL" dirty="0"/>
                  <a:t>of maximum matching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3D39B-8FAB-900C-D7EF-77D2EE38F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DAE3C8B-1898-D38D-FF9E-BDC3FBD7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6"/>
            <a:ext cx="10515600" cy="1325563"/>
          </a:xfrm>
        </p:spPr>
        <p:txBody>
          <a:bodyPr/>
          <a:lstStyle/>
          <a:p>
            <a:r>
              <a:rPr lang="pl-PL" b="1" dirty="0"/>
              <a:t>Hard to find edges of any large matching</a:t>
            </a:r>
            <a:endParaRPr lang="LID4096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2F83C00-90F2-5CF6-71D6-0323E58CB82A}"/>
              </a:ext>
            </a:extLst>
          </p:cNvPr>
          <p:cNvGrpSpPr/>
          <p:nvPr/>
        </p:nvGrpSpPr>
        <p:grpSpPr>
          <a:xfrm>
            <a:off x="6096000" y="2570560"/>
            <a:ext cx="5891054" cy="2729228"/>
            <a:chOff x="1011460" y="1609507"/>
            <a:chExt cx="4673532" cy="2165170"/>
          </a:xfrm>
        </p:grpSpPr>
        <p:sp>
          <p:nvSpPr>
            <p:cNvPr id="59" name="Alternate Process 3">
              <a:extLst>
                <a:ext uri="{FF2B5EF4-FFF2-40B4-BE49-F238E27FC236}">
                  <a16:creationId xmlns:a16="http://schemas.microsoft.com/office/drawing/2014/main" id="{8B058E10-3F02-2F52-23EA-C96F29EDC9B6}"/>
                </a:ext>
              </a:extLst>
            </p:cNvPr>
            <p:cNvSpPr/>
            <p:nvPr/>
          </p:nvSpPr>
          <p:spPr>
            <a:xfrm>
              <a:off x="2475810" y="1609507"/>
              <a:ext cx="421240" cy="2165170"/>
            </a:xfrm>
            <a:prstGeom prst="flowChartAlternateProcess">
              <a:avLst/>
            </a:prstGeom>
            <a:solidFill>
              <a:srgbClr val="00B1F4">
                <a:alpha val="2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Alternate Process 31">
              <a:extLst>
                <a:ext uri="{FF2B5EF4-FFF2-40B4-BE49-F238E27FC236}">
                  <a16:creationId xmlns:a16="http://schemas.microsoft.com/office/drawing/2014/main" id="{9210F2FA-3760-F3DD-A476-0E282E84357A}"/>
                </a:ext>
              </a:extLst>
            </p:cNvPr>
            <p:cNvSpPr/>
            <p:nvPr/>
          </p:nvSpPr>
          <p:spPr>
            <a:xfrm>
              <a:off x="1284777" y="2420247"/>
              <a:ext cx="421240" cy="543690"/>
            </a:xfrm>
            <a:prstGeom prst="flowChartAlternateProcess">
              <a:avLst/>
            </a:prstGeom>
            <a:solidFill>
              <a:srgbClr val="00B1F4">
                <a:alpha val="2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8A7190-0BA3-F9D9-C236-4313D1B42EDB}"/>
                </a:ext>
              </a:extLst>
            </p:cNvPr>
            <p:cNvSpPr/>
            <p:nvPr/>
          </p:nvSpPr>
          <p:spPr>
            <a:xfrm>
              <a:off x="2694074" y="1771862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1F95F74-90DE-6CA5-F275-9B3CDE47FE74}"/>
                </a:ext>
              </a:extLst>
            </p:cNvPr>
            <p:cNvSpPr/>
            <p:nvPr/>
          </p:nvSpPr>
          <p:spPr>
            <a:xfrm>
              <a:off x="2694074" y="2125551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DFEE928-F195-3D94-9E23-7364F39039ED}"/>
                </a:ext>
              </a:extLst>
            </p:cNvPr>
            <p:cNvSpPr/>
            <p:nvPr/>
          </p:nvSpPr>
          <p:spPr>
            <a:xfrm>
              <a:off x="2693453" y="2479240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06F23F0-9306-DC0F-3D8D-FC05274DF640}"/>
                </a:ext>
              </a:extLst>
            </p:cNvPr>
            <p:cNvSpPr/>
            <p:nvPr/>
          </p:nvSpPr>
          <p:spPr>
            <a:xfrm>
              <a:off x="2693453" y="2832929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EB945C4-E0CC-4E54-7F0E-1473964F1E5C}"/>
                </a:ext>
              </a:extLst>
            </p:cNvPr>
            <p:cNvSpPr/>
            <p:nvPr/>
          </p:nvSpPr>
          <p:spPr>
            <a:xfrm>
              <a:off x="2693453" y="3178260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9413E6A-D84F-067A-7027-B9E5E0AD0524}"/>
                </a:ext>
              </a:extLst>
            </p:cNvPr>
            <p:cNvSpPr/>
            <p:nvPr/>
          </p:nvSpPr>
          <p:spPr>
            <a:xfrm>
              <a:off x="2692832" y="3517139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E5AD4E1-6D7D-8A5F-33A1-CCA6F1B0EC93}"/>
                </a:ext>
              </a:extLst>
            </p:cNvPr>
            <p:cNvCxnSpPr>
              <a:cxnSpLocks/>
              <a:stCxn id="61" idx="6"/>
              <a:endCxn id="90" idx="2"/>
            </p:cNvCxnSpPr>
            <p:nvPr/>
          </p:nvCxnSpPr>
          <p:spPr>
            <a:xfrm>
              <a:off x="2748074" y="1798862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2D7EB2-FAA2-78DE-9554-196111460B99}"/>
                </a:ext>
              </a:extLst>
            </p:cNvPr>
            <p:cNvCxnSpPr>
              <a:cxnSpLocks/>
              <a:stCxn id="62" idx="6"/>
              <a:endCxn id="91" idx="2"/>
            </p:cNvCxnSpPr>
            <p:nvPr/>
          </p:nvCxnSpPr>
          <p:spPr>
            <a:xfrm>
              <a:off x="2748074" y="2152551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5DE962-4F28-595D-54E5-EE51141DC853}"/>
                </a:ext>
              </a:extLst>
            </p:cNvPr>
            <p:cNvCxnSpPr>
              <a:cxnSpLocks/>
              <a:stCxn id="63" idx="6"/>
              <a:endCxn id="92" idx="2"/>
            </p:cNvCxnSpPr>
            <p:nvPr/>
          </p:nvCxnSpPr>
          <p:spPr>
            <a:xfrm>
              <a:off x="2747453" y="2506240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5E4296-D246-1302-B17D-24CFBEC4FA4B}"/>
                </a:ext>
              </a:extLst>
            </p:cNvPr>
            <p:cNvCxnSpPr>
              <a:cxnSpLocks/>
              <a:stCxn id="64" idx="6"/>
              <a:endCxn id="93" idx="2"/>
            </p:cNvCxnSpPr>
            <p:nvPr/>
          </p:nvCxnSpPr>
          <p:spPr>
            <a:xfrm>
              <a:off x="2747453" y="2859929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942A0C4-7C8D-AFB0-1C8E-81B51D4AC7B3}"/>
                </a:ext>
              </a:extLst>
            </p:cNvPr>
            <p:cNvCxnSpPr>
              <a:cxnSpLocks/>
              <a:stCxn id="65" idx="6"/>
              <a:endCxn id="94" idx="2"/>
            </p:cNvCxnSpPr>
            <p:nvPr/>
          </p:nvCxnSpPr>
          <p:spPr>
            <a:xfrm>
              <a:off x="2747453" y="3205260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4C106-9AC3-34B1-6414-EDB266B3C44D}"/>
                </a:ext>
              </a:extLst>
            </p:cNvPr>
            <p:cNvCxnSpPr>
              <a:cxnSpLocks/>
              <a:stCxn id="66" idx="6"/>
              <a:endCxn id="95" idx="2"/>
            </p:cNvCxnSpPr>
            <p:nvPr/>
          </p:nvCxnSpPr>
          <p:spPr>
            <a:xfrm>
              <a:off x="2746832" y="3544139"/>
              <a:ext cx="1188162" cy="0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610AEDF-F4F3-8ADE-ADB0-9B90C035452B}"/>
                    </a:ext>
                  </a:extLst>
                </p:cNvPr>
                <p:cNvSpPr txBox="1"/>
                <p:nvPr/>
              </p:nvSpPr>
              <p:spPr>
                <a:xfrm>
                  <a:off x="1011460" y="2574096"/>
                  <a:ext cx="23711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𝜀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𝑛</m:t>
                        </m:r>
                      </m:oMath>
                    </m:oMathPara>
                  </a14:m>
                  <a:endParaRPr kumimoji="0" lang="en-I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610AEDF-F4F3-8ADE-ADB0-9B90C0354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60" y="2574096"/>
                  <a:ext cx="237116" cy="2154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ADF865A-3FA2-CB13-D556-6D133B89F9C6}"/>
                </a:ext>
              </a:extLst>
            </p:cNvPr>
            <p:cNvSpPr/>
            <p:nvPr/>
          </p:nvSpPr>
          <p:spPr>
            <a:xfrm>
              <a:off x="1463837" y="2550514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94BB807-7C15-B9DA-15BD-0FC4070CFCED}"/>
                </a:ext>
              </a:extLst>
            </p:cNvPr>
            <p:cNvSpPr/>
            <p:nvPr/>
          </p:nvSpPr>
          <p:spPr>
            <a:xfrm>
              <a:off x="1464861" y="2795655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0083EF-CFB2-EA21-2561-B5EC1710D687}"/>
                </a:ext>
              </a:extLst>
            </p:cNvPr>
            <p:cNvCxnSpPr>
              <a:cxnSpLocks/>
              <a:stCxn id="74" idx="6"/>
              <a:endCxn id="61" idx="2"/>
            </p:cNvCxnSpPr>
            <p:nvPr/>
          </p:nvCxnSpPr>
          <p:spPr>
            <a:xfrm flipV="1">
              <a:off x="1517837" y="1798862"/>
              <a:ext cx="1176237" cy="77865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4F98CA9-0BB6-93E6-3129-FFEEA117A8EF}"/>
                </a:ext>
              </a:extLst>
            </p:cNvPr>
            <p:cNvCxnSpPr>
              <a:cxnSpLocks/>
              <a:stCxn id="74" idx="5"/>
              <a:endCxn id="62" idx="2"/>
            </p:cNvCxnSpPr>
            <p:nvPr/>
          </p:nvCxnSpPr>
          <p:spPr>
            <a:xfrm flipV="1">
              <a:off x="1509929" y="2152551"/>
              <a:ext cx="1184145" cy="44405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EC68DA9-2C66-DAA0-0EF1-C89DB72DC4D0}"/>
                </a:ext>
              </a:extLst>
            </p:cNvPr>
            <p:cNvCxnSpPr>
              <a:cxnSpLocks/>
              <a:stCxn id="74" idx="5"/>
              <a:endCxn id="63" idx="2"/>
            </p:cNvCxnSpPr>
            <p:nvPr/>
          </p:nvCxnSpPr>
          <p:spPr>
            <a:xfrm flipV="1">
              <a:off x="1509929" y="2506240"/>
              <a:ext cx="1183524" cy="9036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859473-F8AC-809D-2FFD-A422B695C6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1509929" y="2596606"/>
              <a:ext cx="1183524" cy="26332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F6554D2-4482-7644-6C94-C0765F19918C}"/>
                </a:ext>
              </a:extLst>
            </p:cNvPr>
            <p:cNvCxnSpPr>
              <a:cxnSpLocks/>
              <a:stCxn id="74" idx="5"/>
              <a:endCxn id="65" idx="2"/>
            </p:cNvCxnSpPr>
            <p:nvPr/>
          </p:nvCxnSpPr>
          <p:spPr>
            <a:xfrm>
              <a:off x="1509929" y="2596606"/>
              <a:ext cx="1183524" cy="60865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461D29-2B69-27FA-B00F-19875A3F34F0}"/>
                </a:ext>
              </a:extLst>
            </p:cNvPr>
            <p:cNvCxnSpPr>
              <a:cxnSpLocks/>
              <a:stCxn id="74" idx="6"/>
              <a:endCxn id="66" idx="1"/>
            </p:cNvCxnSpPr>
            <p:nvPr/>
          </p:nvCxnSpPr>
          <p:spPr>
            <a:xfrm>
              <a:off x="1517837" y="2577514"/>
              <a:ext cx="1182903" cy="9475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72DC3EF-BBC1-8E04-EC47-0A78C25BD7B0}"/>
                </a:ext>
              </a:extLst>
            </p:cNvPr>
            <p:cNvCxnSpPr>
              <a:cxnSpLocks/>
              <a:stCxn id="75" idx="7"/>
              <a:endCxn id="61" idx="3"/>
            </p:cNvCxnSpPr>
            <p:nvPr/>
          </p:nvCxnSpPr>
          <p:spPr>
            <a:xfrm flipV="1">
              <a:off x="1510953" y="1817954"/>
              <a:ext cx="1191029" cy="985609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1DBED0A-02F2-3E7A-FC1F-7AF0C4DCF571}"/>
                </a:ext>
              </a:extLst>
            </p:cNvPr>
            <p:cNvCxnSpPr>
              <a:cxnSpLocks/>
              <a:stCxn id="75" idx="7"/>
              <a:endCxn id="62" idx="3"/>
            </p:cNvCxnSpPr>
            <p:nvPr/>
          </p:nvCxnSpPr>
          <p:spPr>
            <a:xfrm flipV="1">
              <a:off x="1510953" y="2171643"/>
              <a:ext cx="1191029" cy="63192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1C6EDC-1D05-59C8-A332-94FF095322B2}"/>
                </a:ext>
              </a:extLst>
            </p:cNvPr>
            <p:cNvCxnSpPr>
              <a:cxnSpLocks/>
              <a:stCxn id="75" idx="6"/>
              <a:endCxn id="63" idx="3"/>
            </p:cNvCxnSpPr>
            <p:nvPr/>
          </p:nvCxnSpPr>
          <p:spPr>
            <a:xfrm flipV="1">
              <a:off x="1518861" y="2525332"/>
              <a:ext cx="1182500" cy="29732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11432F7-771E-0B05-7597-1FA9EEC2DF05}"/>
                </a:ext>
              </a:extLst>
            </p:cNvPr>
            <p:cNvCxnSpPr>
              <a:cxnSpLocks/>
              <a:stCxn id="75" idx="6"/>
              <a:endCxn id="64" idx="3"/>
            </p:cNvCxnSpPr>
            <p:nvPr/>
          </p:nvCxnSpPr>
          <p:spPr>
            <a:xfrm>
              <a:off x="1518861" y="2822655"/>
              <a:ext cx="1182500" cy="5636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0C53DD9-4EC5-DB09-30CE-6CB54105F206}"/>
                </a:ext>
              </a:extLst>
            </p:cNvPr>
            <p:cNvCxnSpPr>
              <a:cxnSpLocks/>
              <a:stCxn id="75" idx="5"/>
              <a:endCxn id="65" idx="3"/>
            </p:cNvCxnSpPr>
            <p:nvPr/>
          </p:nvCxnSpPr>
          <p:spPr>
            <a:xfrm>
              <a:off x="1510953" y="2841747"/>
              <a:ext cx="1190408" cy="38260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C23AF47-BB31-21CB-62B0-19B84D3FAB22}"/>
                </a:ext>
              </a:extLst>
            </p:cNvPr>
            <p:cNvCxnSpPr>
              <a:cxnSpLocks/>
              <a:stCxn id="75" idx="7"/>
              <a:endCxn id="66" idx="2"/>
            </p:cNvCxnSpPr>
            <p:nvPr/>
          </p:nvCxnSpPr>
          <p:spPr>
            <a:xfrm>
              <a:off x="1510953" y="2803563"/>
              <a:ext cx="1181879" cy="74057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8" name="Alternate Process 141">
              <a:extLst>
                <a:ext uri="{FF2B5EF4-FFF2-40B4-BE49-F238E27FC236}">
                  <a16:creationId xmlns:a16="http://schemas.microsoft.com/office/drawing/2014/main" id="{B09B3F84-8FA3-42EC-8C62-0DC6C60A8B61}"/>
                </a:ext>
              </a:extLst>
            </p:cNvPr>
            <p:cNvSpPr/>
            <p:nvPr/>
          </p:nvSpPr>
          <p:spPr>
            <a:xfrm>
              <a:off x="3717972" y="1609507"/>
              <a:ext cx="421240" cy="2165170"/>
            </a:xfrm>
            <a:prstGeom prst="flowChartAlternateProcess">
              <a:avLst/>
            </a:prstGeom>
            <a:solidFill>
              <a:srgbClr val="00B1F4">
                <a:alpha val="2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Alternate Process 142">
              <a:extLst>
                <a:ext uri="{FF2B5EF4-FFF2-40B4-BE49-F238E27FC236}">
                  <a16:creationId xmlns:a16="http://schemas.microsoft.com/office/drawing/2014/main" id="{92F957C5-2D10-42C8-989E-355DABF13180}"/>
                </a:ext>
              </a:extLst>
            </p:cNvPr>
            <p:cNvSpPr/>
            <p:nvPr/>
          </p:nvSpPr>
          <p:spPr>
            <a:xfrm>
              <a:off x="4993590" y="2420247"/>
              <a:ext cx="421240" cy="543690"/>
            </a:xfrm>
            <a:prstGeom prst="flowChartAlternateProcess">
              <a:avLst/>
            </a:prstGeom>
            <a:solidFill>
              <a:srgbClr val="00B1F4">
                <a:alpha val="2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C4B307F-5F10-D908-93F5-F45187D15531}"/>
                </a:ext>
              </a:extLst>
            </p:cNvPr>
            <p:cNvSpPr/>
            <p:nvPr/>
          </p:nvSpPr>
          <p:spPr>
            <a:xfrm>
              <a:off x="3936236" y="1771862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96729EB-94E6-0331-1744-D41D7CA5A613}"/>
                </a:ext>
              </a:extLst>
            </p:cNvPr>
            <p:cNvSpPr/>
            <p:nvPr/>
          </p:nvSpPr>
          <p:spPr>
            <a:xfrm>
              <a:off x="3936236" y="2125551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4CE1305-580F-CA8E-7F86-B2D75023CC89}"/>
                </a:ext>
              </a:extLst>
            </p:cNvPr>
            <p:cNvSpPr/>
            <p:nvPr/>
          </p:nvSpPr>
          <p:spPr>
            <a:xfrm>
              <a:off x="3935615" y="2479240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7171772-6F46-F3E1-BF5F-43FE5A7A1795}"/>
                </a:ext>
              </a:extLst>
            </p:cNvPr>
            <p:cNvSpPr/>
            <p:nvPr/>
          </p:nvSpPr>
          <p:spPr>
            <a:xfrm>
              <a:off x="3935615" y="2832929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2EF3269-D08A-C8F5-31D1-666932C6CBB3}"/>
                </a:ext>
              </a:extLst>
            </p:cNvPr>
            <p:cNvSpPr/>
            <p:nvPr/>
          </p:nvSpPr>
          <p:spPr>
            <a:xfrm>
              <a:off x="3935615" y="3178260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5127C8E-86CE-8D4E-9D6E-F9AE5934C6B9}"/>
                </a:ext>
              </a:extLst>
            </p:cNvPr>
            <p:cNvSpPr/>
            <p:nvPr/>
          </p:nvSpPr>
          <p:spPr>
            <a:xfrm>
              <a:off x="3934994" y="3517139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4D1DBD2-681F-576B-75FC-5B5250AC0BF9}"/>
                </a:ext>
              </a:extLst>
            </p:cNvPr>
            <p:cNvSpPr/>
            <p:nvPr/>
          </p:nvSpPr>
          <p:spPr>
            <a:xfrm>
              <a:off x="5172650" y="2550514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6888DA2-6293-8692-F01A-EDD6A2C0F9F2}"/>
                </a:ext>
              </a:extLst>
            </p:cNvPr>
            <p:cNvSpPr/>
            <p:nvPr/>
          </p:nvSpPr>
          <p:spPr>
            <a:xfrm>
              <a:off x="5173674" y="2795655"/>
              <a:ext cx="54000" cy="54000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 w="254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R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FEF745B-E8D6-5E02-7500-1E6E8DE5E7A1}"/>
                </a:ext>
              </a:extLst>
            </p:cNvPr>
            <p:cNvCxnSpPr>
              <a:cxnSpLocks/>
              <a:stCxn id="96" idx="6"/>
              <a:endCxn id="90" idx="2"/>
            </p:cNvCxnSpPr>
            <p:nvPr/>
          </p:nvCxnSpPr>
          <p:spPr>
            <a:xfrm flipH="1" flipV="1">
              <a:off x="3936236" y="1798862"/>
              <a:ext cx="1290414" cy="77865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6BA559D-8496-2BF8-B676-1889D3F62A1C}"/>
                </a:ext>
              </a:extLst>
            </p:cNvPr>
            <p:cNvCxnSpPr>
              <a:cxnSpLocks/>
              <a:stCxn id="96" idx="5"/>
              <a:endCxn id="91" idx="2"/>
            </p:cNvCxnSpPr>
            <p:nvPr/>
          </p:nvCxnSpPr>
          <p:spPr>
            <a:xfrm flipH="1" flipV="1">
              <a:off x="3936236" y="2152551"/>
              <a:ext cx="1282506" cy="44405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4FD29A2-0A63-47C5-0E4E-FCC9033504D3}"/>
                </a:ext>
              </a:extLst>
            </p:cNvPr>
            <p:cNvCxnSpPr>
              <a:cxnSpLocks/>
              <a:stCxn id="96" idx="5"/>
              <a:endCxn id="92" idx="2"/>
            </p:cNvCxnSpPr>
            <p:nvPr/>
          </p:nvCxnSpPr>
          <p:spPr>
            <a:xfrm flipH="1" flipV="1">
              <a:off x="3935615" y="2506240"/>
              <a:ext cx="1283127" cy="9036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2DFC06C-B445-E1AE-9589-2A3694A6F358}"/>
                </a:ext>
              </a:extLst>
            </p:cNvPr>
            <p:cNvCxnSpPr>
              <a:cxnSpLocks/>
              <a:stCxn id="96" idx="5"/>
              <a:endCxn id="93" idx="2"/>
            </p:cNvCxnSpPr>
            <p:nvPr/>
          </p:nvCxnSpPr>
          <p:spPr>
            <a:xfrm flipH="1">
              <a:off x="3935615" y="2596606"/>
              <a:ext cx="1283127" cy="26332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246C667-A641-3F96-D484-7AE03979C243}"/>
                </a:ext>
              </a:extLst>
            </p:cNvPr>
            <p:cNvCxnSpPr>
              <a:cxnSpLocks/>
              <a:stCxn id="96" idx="5"/>
              <a:endCxn id="94" idx="2"/>
            </p:cNvCxnSpPr>
            <p:nvPr/>
          </p:nvCxnSpPr>
          <p:spPr>
            <a:xfrm flipH="1">
              <a:off x="3935615" y="2596606"/>
              <a:ext cx="1283127" cy="608654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CA9CF5A-31B0-1796-9496-96A163E08E7D}"/>
                </a:ext>
              </a:extLst>
            </p:cNvPr>
            <p:cNvCxnSpPr>
              <a:cxnSpLocks/>
              <a:stCxn id="96" idx="6"/>
              <a:endCxn id="95" idx="1"/>
            </p:cNvCxnSpPr>
            <p:nvPr/>
          </p:nvCxnSpPr>
          <p:spPr>
            <a:xfrm flipH="1">
              <a:off x="3942902" y="2577514"/>
              <a:ext cx="1283748" cy="94753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6FC3575-9DFB-0E6C-43AC-C971D2EED970}"/>
                </a:ext>
              </a:extLst>
            </p:cNvPr>
            <p:cNvCxnSpPr>
              <a:cxnSpLocks/>
              <a:stCxn id="97" idx="7"/>
              <a:endCxn id="90" idx="3"/>
            </p:cNvCxnSpPr>
            <p:nvPr/>
          </p:nvCxnSpPr>
          <p:spPr>
            <a:xfrm flipH="1" flipV="1">
              <a:off x="3944144" y="1817954"/>
              <a:ext cx="1275622" cy="985609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541109-4A30-0439-3F73-7147867233E8}"/>
                </a:ext>
              </a:extLst>
            </p:cNvPr>
            <p:cNvCxnSpPr>
              <a:cxnSpLocks/>
              <a:stCxn id="97" idx="7"/>
              <a:endCxn id="91" idx="3"/>
            </p:cNvCxnSpPr>
            <p:nvPr/>
          </p:nvCxnSpPr>
          <p:spPr>
            <a:xfrm flipH="1" flipV="1">
              <a:off x="3944144" y="2171643"/>
              <a:ext cx="1275622" cy="63192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82E7328-10B1-3523-75CF-703C19DED6EC}"/>
                </a:ext>
              </a:extLst>
            </p:cNvPr>
            <p:cNvCxnSpPr>
              <a:cxnSpLocks/>
              <a:stCxn id="97" idx="6"/>
              <a:endCxn id="92" idx="3"/>
            </p:cNvCxnSpPr>
            <p:nvPr/>
          </p:nvCxnSpPr>
          <p:spPr>
            <a:xfrm flipH="1" flipV="1">
              <a:off x="3943523" y="2525332"/>
              <a:ext cx="1284151" cy="29732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265BB4-61C4-2615-B33E-C3A56D7C9D54}"/>
                </a:ext>
              </a:extLst>
            </p:cNvPr>
            <p:cNvCxnSpPr>
              <a:cxnSpLocks/>
              <a:stCxn id="97" idx="6"/>
              <a:endCxn id="93" idx="3"/>
            </p:cNvCxnSpPr>
            <p:nvPr/>
          </p:nvCxnSpPr>
          <p:spPr>
            <a:xfrm flipH="1">
              <a:off x="3943523" y="2822655"/>
              <a:ext cx="1284151" cy="5636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68987B1-1405-B19C-A50B-38F0E4BE84B8}"/>
                </a:ext>
              </a:extLst>
            </p:cNvPr>
            <p:cNvCxnSpPr>
              <a:cxnSpLocks/>
              <a:stCxn id="97" idx="5"/>
              <a:endCxn id="94" idx="3"/>
            </p:cNvCxnSpPr>
            <p:nvPr/>
          </p:nvCxnSpPr>
          <p:spPr>
            <a:xfrm flipH="1">
              <a:off x="3943523" y="2841747"/>
              <a:ext cx="1276243" cy="382605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25CBC9-E536-BF61-65D5-D5B1847857FF}"/>
                </a:ext>
              </a:extLst>
            </p:cNvPr>
            <p:cNvCxnSpPr>
              <a:cxnSpLocks/>
              <a:stCxn id="97" idx="7"/>
              <a:endCxn id="95" idx="2"/>
            </p:cNvCxnSpPr>
            <p:nvPr/>
          </p:nvCxnSpPr>
          <p:spPr>
            <a:xfrm flipH="1">
              <a:off x="3934994" y="2803563"/>
              <a:ext cx="1284772" cy="74057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91A519B-4B09-76FA-8F74-CAF9B28AA703}"/>
                    </a:ext>
                  </a:extLst>
                </p:cNvPr>
                <p:cNvSpPr txBox="1"/>
                <p:nvPr/>
              </p:nvSpPr>
              <p:spPr>
                <a:xfrm>
                  <a:off x="5447876" y="2564536"/>
                  <a:ext cx="23711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I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𝜀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𝑛</m:t>
                        </m:r>
                      </m:oMath>
                    </m:oMathPara>
                  </a14:m>
                  <a:endParaRPr kumimoji="0" lang="en-I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91A519B-4B09-76FA-8F74-CAF9B28AA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876" y="2564536"/>
                  <a:ext cx="237116" cy="2154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894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2741-BBED-2037-78E1-E55402DA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/>
              <a:t>Bonus applications</a:t>
            </a:r>
            <a:endParaRPr lang="LID4096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39F9-E35F-F14B-30E6-1E6BC9EA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9592"/>
            <a:ext cx="10515600" cy="5292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300" dirty="0"/>
              <a:t>Sublinear algorithms for matching can be used for:</a:t>
            </a:r>
          </a:p>
          <a:p>
            <a:pPr marL="0" indent="0">
              <a:buNone/>
            </a:pPr>
            <a:endParaRPr lang="pl-PL" sz="2300" dirty="0"/>
          </a:p>
          <a:p>
            <a:r>
              <a:rPr lang="pl-PL" sz="2300" dirty="0"/>
              <a:t>Dynamic algorithms for matching size estimation</a:t>
            </a:r>
            <a:br>
              <a:rPr lang="pl-PL" sz="2300" dirty="0"/>
            </a:br>
            <a:r>
              <a:rPr lang="pl-PL" sz="2300" dirty="0">
                <a:solidFill>
                  <a:schemeClr val="accent1"/>
                </a:solidFill>
              </a:rPr>
              <a:t>[Behnezhad / Bhattacharya, Kiss, Saranurak, Wajc SODA 23 Best Paper]</a:t>
            </a:r>
          </a:p>
          <a:p>
            <a:endParaRPr lang="pl-PL" sz="2300" dirty="0">
              <a:solidFill>
                <a:schemeClr val="accent1"/>
              </a:solidFill>
            </a:endParaRPr>
          </a:p>
          <a:p>
            <a:r>
              <a:rPr lang="pl-PL" sz="2300" dirty="0"/>
              <a:t>Dynamic algorithms for maintaining a matching:</a:t>
            </a:r>
            <a:br>
              <a:rPr lang="pl-PL" sz="2300" dirty="0"/>
            </a:br>
            <a:r>
              <a:rPr lang="pl-PL" sz="2300" dirty="0"/>
              <a:t>	checking for existence of large matching in a subgraph</a:t>
            </a:r>
            <a:br>
              <a:rPr lang="pl-PL" sz="2300" dirty="0"/>
            </a:br>
            <a:r>
              <a:rPr lang="pl-PL" sz="2300" dirty="0"/>
              <a:t>	before spending time on constructing the entire matching</a:t>
            </a:r>
            <a:br>
              <a:rPr lang="pl-PL" sz="2300" dirty="0"/>
            </a:br>
            <a:r>
              <a:rPr lang="pl-PL" sz="2300" dirty="0"/>
              <a:t>	</a:t>
            </a:r>
            <a:r>
              <a:rPr lang="pl-PL" sz="2300" dirty="0">
                <a:solidFill>
                  <a:schemeClr val="accent1"/>
                </a:solidFill>
              </a:rPr>
              <a:t>[Behnezhad, Ghafari FOCS 24], [Assadi, Khanna, Kiss SODA 25]</a:t>
            </a:r>
          </a:p>
          <a:p>
            <a:pPr marL="0" indent="0">
              <a:buNone/>
            </a:pPr>
            <a:endParaRPr lang="pl-PL" sz="2300" dirty="0"/>
          </a:p>
          <a:p>
            <a:r>
              <a:rPr lang="pl-PL" sz="2300" dirty="0"/>
              <a:t>Solving other problems such as Earth Mover’s distance,</a:t>
            </a:r>
            <a:br>
              <a:rPr lang="pl-PL" sz="2300" dirty="0"/>
            </a:br>
            <a:r>
              <a:rPr lang="pl-PL" sz="2300" dirty="0"/>
              <a:t>min-cost perfect matching, TSP, Steiner Tree</a:t>
            </a:r>
            <a:br>
              <a:rPr lang="pl-PL" sz="2300" dirty="0"/>
            </a:br>
            <a:r>
              <a:rPr lang="pl-PL" sz="2300" dirty="0">
                <a:solidFill>
                  <a:schemeClr val="accent1"/>
                </a:solidFill>
              </a:rPr>
              <a:t>[Beretta, Rubinstein STOC 24]</a:t>
            </a:r>
            <a:br>
              <a:rPr lang="pl-PL" sz="2300" dirty="0">
                <a:solidFill>
                  <a:schemeClr val="accent1"/>
                </a:solidFill>
              </a:rPr>
            </a:br>
            <a:r>
              <a:rPr lang="pl-PL" sz="2300" dirty="0">
                <a:solidFill>
                  <a:schemeClr val="accent1"/>
                </a:solidFill>
              </a:rPr>
              <a:t>[Behnezhad, Roghani, Rubinstein, Saberi ICALP 24]</a:t>
            </a:r>
            <a:br>
              <a:rPr lang="pl-PL" sz="2300" dirty="0">
                <a:solidFill>
                  <a:schemeClr val="accent1"/>
                </a:solidFill>
              </a:rPr>
            </a:br>
            <a:r>
              <a:rPr lang="pl-PL" sz="2300" dirty="0">
                <a:solidFill>
                  <a:schemeClr val="accent1"/>
                </a:solidFill>
              </a:rPr>
              <a:t>[Mahabadi, Roghani, Tarnawski, Vakilian ITCS 25]</a:t>
            </a:r>
            <a:endParaRPr lang="en-US" sz="2300" dirty="0">
              <a:solidFill>
                <a:schemeClr val="accent1"/>
              </a:solidFill>
            </a:endParaRPr>
          </a:p>
          <a:p>
            <a:endParaRPr lang="LID4096" sz="2300" dirty="0"/>
          </a:p>
        </p:txBody>
      </p:sp>
    </p:spTree>
    <p:extLst>
      <p:ext uri="{BB962C8B-B14F-4D97-AF65-F5344CB8AC3E}">
        <p14:creationId xmlns:p14="http://schemas.microsoft.com/office/powerpoint/2010/main" val="277631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F9C1-DC8B-3D7C-46E8-77AF130E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Prior works</a:t>
            </a:r>
            <a:endParaRPr lang="LID409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33F97C3-4FCD-CD15-232F-2DCA51D0A2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021554"/>
                  </p:ext>
                </p:extLst>
              </p:nvPr>
            </p:nvGraphicFramePr>
            <p:xfrm>
              <a:off x="1285314" y="2435447"/>
              <a:ext cx="9129925" cy="15557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805">
                      <a:extLst>
                        <a:ext uri="{9D8B030D-6E8A-4147-A177-3AD203B41FA5}">
                          <a16:colId xmlns:a16="http://schemas.microsoft.com/office/drawing/2014/main" val="1837545892"/>
                        </a:ext>
                      </a:extLst>
                    </a:gridCol>
                    <a:gridCol w="1918955">
                      <a:extLst>
                        <a:ext uri="{9D8B030D-6E8A-4147-A177-3AD203B41FA5}">
                          <a16:colId xmlns:a16="http://schemas.microsoft.com/office/drawing/2014/main" val="380793761"/>
                        </a:ext>
                      </a:extLst>
                    </a:gridCol>
                    <a:gridCol w="1590165">
                      <a:extLst>
                        <a:ext uri="{9D8B030D-6E8A-4147-A177-3AD203B41FA5}">
                          <a16:colId xmlns:a16="http://schemas.microsoft.com/office/drawing/2014/main" val="27372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Algorithms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743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 [FOCS 21]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1861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Behnezhad, </a:t>
                          </a:r>
                          <a:r>
                            <a:rPr lang="en-US" dirty="0" err="1"/>
                            <a:t>Roghani</a:t>
                          </a:r>
                          <a:r>
                            <a:rPr lang="en-US" dirty="0"/>
                            <a:t>, Rubinstein, Saberi [SODA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0.5+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491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Bhattacharya, Kiss, </a:t>
                          </a:r>
                          <a:r>
                            <a:rPr lang="en-US" dirty="0" err="1"/>
                            <a:t>Saranurak</a:t>
                          </a:r>
                          <a:r>
                            <a:rPr lang="en-US" dirty="0"/>
                            <a:t> [FOCS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5371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33F97C3-4FCD-CD15-232F-2DCA51D0A2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1021554"/>
                  </p:ext>
                </p:extLst>
              </p:nvPr>
            </p:nvGraphicFramePr>
            <p:xfrm>
              <a:off x="1285314" y="2435447"/>
              <a:ext cx="9129925" cy="15557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20805">
                      <a:extLst>
                        <a:ext uri="{9D8B030D-6E8A-4147-A177-3AD203B41FA5}">
                          <a16:colId xmlns:a16="http://schemas.microsoft.com/office/drawing/2014/main" val="1837545892"/>
                        </a:ext>
                      </a:extLst>
                    </a:gridCol>
                    <a:gridCol w="1918955">
                      <a:extLst>
                        <a:ext uri="{9D8B030D-6E8A-4147-A177-3AD203B41FA5}">
                          <a16:colId xmlns:a16="http://schemas.microsoft.com/office/drawing/2014/main" val="380793761"/>
                        </a:ext>
                      </a:extLst>
                    </a:gridCol>
                    <a:gridCol w="1590165">
                      <a:extLst>
                        <a:ext uri="{9D8B030D-6E8A-4147-A177-3AD203B41FA5}">
                          <a16:colId xmlns:a16="http://schemas.microsoft.com/office/drawing/2014/main" val="27372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Algorithms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743786"/>
                      </a:ext>
                    </a:extLst>
                  </a:tr>
                  <a:tr h="372491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 [FOCS 21]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3333" t="-108197" r="-84127" b="-2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4713" t="-108197" r="-1533" b="-2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186118"/>
                      </a:ext>
                    </a:extLst>
                  </a:tr>
                  <a:tr h="40621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Behnezhad, </a:t>
                          </a:r>
                          <a:r>
                            <a:rPr lang="en-US" dirty="0" err="1"/>
                            <a:t>Roghani</a:t>
                          </a:r>
                          <a:r>
                            <a:rPr lang="en-US" dirty="0"/>
                            <a:t>, Rubinstein, Saberi [SODA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3333" t="-189552" r="-84127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4713" t="-189552" r="-1533" b="-117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91532"/>
                      </a:ext>
                    </a:extLst>
                  </a:tr>
                  <a:tr h="40621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Bhattacharya, Kiss, </a:t>
                          </a:r>
                          <a:r>
                            <a:rPr lang="en-US" dirty="0" err="1"/>
                            <a:t>Saranurak</a:t>
                          </a:r>
                          <a:r>
                            <a:rPr lang="en-US" dirty="0"/>
                            <a:t> [FOCS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3333" t="-289552" r="-84127" b="-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4713" t="-289552" r="-1533" b="-17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5371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292BE9E-C60A-12AF-1A33-84FF15C3A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501732"/>
                  </p:ext>
                </p:extLst>
              </p:nvPr>
            </p:nvGraphicFramePr>
            <p:xfrm>
              <a:off x="1285313" y="4542062"/>
              <a:ext cx="9129925" cy="15187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20805">
                      <a:extLst>
                        <a:ext uri="{9D8B030D-6E8A-4147-A177-3AD203B41FA5}">
                          <a16:colId xmlns:a16="http://schemas.microsoft.com/office/drawing/2014/main" val="2423770366"/>
                        </a:ext>
                      </a:extLst>
                    </a:gridCol>
                    <a:gridCol w="1918955">
                      <a:extLst>
                        <a:ext uri="{9D8B030D-6E8A-4147-A177-3AD203B41FA5}">
                          <a16:colId xmlns:a16="http://schemas.microsoft.com/office/drawing/2014/main" val="2610931470"/>
                        </a:ext>
                      </a:extLst>
                    </a:gridCol>
                    <a:gridCol w="1590165">
                      <a:extLst>
                        <a:ext uri="{9D8B030D-6E8A-4147-A177-3AD203B41FA5}">
                          <a16:colId xmlns:a16="http://schemas.microsoft.com/office/drawing/2014/main" val="13738063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Lower bounds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16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Parnas and Ron [TCS 07]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4045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Behnezhad, Roghani, Rubinstein [STOC 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1.2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7485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dirty="0"/>
                            <a:t>Behnezhad, Roghani, Rubinstein [STOC 24]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7414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292BE9E-C60A-12AF-1A33-84FF15C3A6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6501732"/>
                  </p:ext>
                </p:extLst>
              </p:nvPr>
            </p:nvGraphicFramePr>
            <p:xfrm>
              <a:off x="1285313" y="4542062"/>
              <a:ext cx="9129925" cy="151873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620805">
                      <a:extLst>
                        <a:ext uri="{9D8B030D-6E8A-4147-A177-3AD203B41FA5}">
                          <a16:colId xmlns:a16="http://schemas.microsoft.com/office/drawing/2014/main" val="2423770366"/>
                        </a:ext>
                      </a:extLst>
                    </a:gridCol>
                    <a:gridCol w="1918955">
                      <a:extLst>
                        <a:ext uri="{9D8B030D-6E8A-4147-A177-3AD203B41FA5}">
                          <a16:colId xmlns:a16="http://schemas.microsoft.com/office/drawing/2014/main" val="2610931470"/>
                        </a:ext>
                      </a:extLst>
                    </a:gridCol>
                    <a:gridCol w="1590165">
                      <a:extLst>
                        <a:ext uri="{9D8B030D-6E8A-4147-A177-3AD203B41FA5}">
                          <a16:colId xmlns:a16="http://schemas.microsoft.com/office/drawing/2014/main" val="13738063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Lower bounds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16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Parnas and Ron [TCS 07]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33" t="-108197" r="-84127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74713" t="-108197" r="-1533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045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Behnezhad, Roghani, Rubinstein [STOC 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33" t="-208197" r="-84127" b="-1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74713" t="-208197" r="-1533" b="-1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7485904"/>
                      </a:ext>
                    </a:extLst>
                  </a:tr>
                  <a:tr h="4062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dirty="0"/>
                            <a:t>Behnezhad, Roghani, Rubinstein [STOC 24]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3333" t="-280597" r="-84127" b="-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74713" t="-280597" r="-1533" b="-17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4140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9813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2DE96BE9-D3DE-E2BE-BEE2-18DC44815D43}"/>
              </a:ext>
            </a:extLst>
          </p:cNvPr>
          <p:cNvGrpSpPr/>
          <p:nvPr/>
        </p:nvGrpSpPr>
        <p:grpSpPr>
          <a:xfrm>
            <a:off x="5493591" y="1230166"/>
            <a:ext cx="6602232" cy="4308456"/>
            <a:chOff x="2648762" y="1483312"/>
            <a:chExt cx="5946448" cy="38805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0E2E7D-1A9D-B313-409B-C874622E27AC}"/>
                </a:ext>
              </a:extLst>
            </p:cNvPr>
            <p:cNvSpPr/>
            <p:nvPr/>
          </p:nvSpPr>
          <p:spPr>
            <a:xfrm>
              <a:off x="7330367" y="2334629"/>
              <a:ext cx="1203282" cy="804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64A2FC6-E0BC-BC7C-394B-26D74A8D2D34}"/>
                </a:ext>
              </a:extLst>
            </p:cNvPr>
            <p:cNvSpPr/>
            <p:nvPr/>
          </p:nvSpPr>
          <p:spPr>
            <a:xfrm>
              <a:off x="3233244" y="4417347"/>
              <a:ext cx="5307190" cy="44779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B3B5FA9-107F-3BDC-BAE4-509874B64D08}"/>
                </a:ext>
              </a:extLst>
            </p:cNvPr>
            <p:cNvCxnSpPr>
              <a:cxnSpLocks/>
            </p:cNvCxnSpPr>
            <p:nvPr/>
          </p:nvCxnSpPr>
          <p:spPr>
            <a:xfrm>
              <a:off x="3216322" y="4886238"/>
              <a:ext cx="5369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5C029B2-BEF6-F604-2E0D-89EAE06F74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4133" y="1769888"/>
              <a:ext cx="2187" cy="3125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6104FF38-6270-C705-0090-163178602B02}"/>
                </a:ext>
              </a:extLst>
            </p:cNvPr>
            <p:cNvSpPr txBox="1"/>
            <p:nvPr/>
          </p:nvSpPr>
          <p:spPr>
            <a:xfrm>
              <a:off x="2929556" y="1483312"/>
              <a:ext cx="553257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1800" dirty="0" err="1">
                  <a:latin typeface="+mn-lt"/>
                  <a:cs typeface="Times New Roman" panose="02020603050405020304" pitchFamily="18" charset="0"/>
                </a:rPr>
                <a:t>ime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90F14A3F-1E1E-14BB-43AE-2B419DAC4F45}"/>
                </a:ext>
              </a:extLst>
            </p:cNvPr>
            <p:cNvSpPr txBox="1"/>
            <p:nvPr/>
          </p:nvSpPr>
          <p:spPr>
            <a:xfrm>
              <a:off x="8134182" y="4921468"/>
              <a:ext cx="461028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apx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0BD1507-3DE2-A0AB-BC2E-C8D89332F4A8}"/>
                </a:ext>
              </a:extLst>
            </p:cNvPr>
            <p:cNvCxnSpPr>
              <a:cxnSpLocks/>
            </p:cNvCxnSpPr>
            <p:nvPr/>
          </p:nvCxnSpPr>
          <p:spPr>
            <a:xfrm>
              <a:off x="3154566" y="2327550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712A6D3-134C-8D90-DD3B-8366DC1BD93A}"/>
                </a:ext>
              </a:extLst>
            </p:cNvPr>
            <p:cNvCxnSpPr>
              <a:cxnSpLocks/>
            </p:cNvCxnSpPr>
            <p:nvPr/>
          </p:nvCxnSpPr>
          <p:spPr>
            <a:xfrm>
              <a:off x="3161878" y="4110161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C7C4D39-616C-4261-6D37-CC2A5665273A}"/>
                </a:ext>
              </a:extLst>
            </p:cNvPr>
            <p:cNvCxnSpPr>
              <a:cxnSpLocks/>
            </p:cNvCxnSpPr>
            <p:nvPr/>
          </p:nvCxnSpPr>
          <p:spPr>
            <a:xfrm>
              <a:off x="3147348" y="4420137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BD47ADC6-85B3-65E2-4CDB-445EEB4052FB}"/>
                    </a:ext>
                  </a:extLst>
                </p:cNvPr>
                <p:cNvSpPr txBox="1"/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BD47ADC6-85B3-65E2-4CDB-445EEB405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blipFill>
                  <a:blip r:embed="rId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B6BD79FD-924D-BD71-6EE4-8115EB9F2A38}"/>
                    </a:ext>
                  </a:extLst>
                </p:cNvPr>
                <p:cNvSpPr txBox="1"/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B6BD79FD-924D-BD71-6EE4-8115EB9F2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blipFill>
                  <a:blip r:embed="rId3"/>
                  <a:stretch>
                    <a:fillRect l="-5000" t="-1639" r="-1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8275B50B-73A9-EE4F-3CF1-8CCDCF05CC37}"/>
                    </a:ext>
                  </a:extLst>
                </p:cNvPr>
                <p:cNvSpPr txBox="1"/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8275B50B-73A9-EE4F-3CF1-8CCDCF05CC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blipFill>
                  <a:blip r:embed="rId4"/>
                  <a:stretch>
                    <a:fillRect l="-4717" t="-1639" r="-94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458C94C-02E5-6238-3E67-F9C3B59AA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923" y="4832780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492888B4-73B0-AFF6-81BC-F42BDA094C33}"/>
                    </a:ext>
                  </a:extLst>
                </p:cNvPr>
                <p:cNvSpPr txBox="1"/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492888B4-73B0-AFF6-81BC-F42BDA09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blipFill>
                  <a:blip r:embed="rId5"/>
                  <a:stretch>
                    <a:fillRect l="-1064" b="-5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3DE96B6-3B4B-B6AF-A925-B0BD1CBAE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281" y="482800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1A9CB0-C22A-86DF-32CF-B5186BF86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81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AE6FA2AF-41E1-A2EB-5727-E920D89F0FF5}"/>
                    </a:ext>
                  </a:extLst>
                </p:cNvPr>
                <p:cNvSpPr txBox="1"/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AE6FA2AF-41E1-A2EB-5727-E920D89F0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F3D6DA9A-5A07-7BC3-9D3C-D5EC6E33B948}"/>
                    </a:ext>
                  </a:extLst>
                </p:cNvPr>
                <p:cNvSpPr txBox="1"/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F3D6DA9A-5A07-7BC3-9D3C-D5EC6E33B9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D3604A9-DC9C-7D46-A2F6-238CA806BF2E}"/>
                </a:ext>
              </a:extLst>
            </p:cNvPr>
            <p:cNvSpPr/>
            <p:nvPr/>
          </p:nvSpPr>
          <p:spPr>
            <a:xfrm>
              <a:off x="3735500" y="43518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CAD563E-AA4C-574F-8B49-5F1DD9D62087}"/>
                </a:ext>
              </a:extLst>
            </p:cNvPr>
            <p:cNvSpPr/>
            <p:nvPr/>
          </p:nvSpPr>
          <p:spPr>
            <a:xfrm>
              <a:off x="4192701" y="404158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D721FA5-A272-F288-1DE4-9B658547A29B}"/>
                </a:ext>
              </a:extLst>
            </p:cNvPr>
            <p:cNvSpPr/>
            <p:nvPr/>
          </p:nvSpPr>
          <p:spPr>
            <a:xfrm>
              <a:off x="7257180" y="227170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2789EA69-7A2D-9403-E6AC-8A368F61FB3C}"/>
                </a:ext>
              </a:extLst>
            </p:cNvPr>
            <p:cNvSpPr txBox="1"/>
            <p:nvPr/>
          </p:nvSpPr>
          <p:spPr>
            <a:xfrm>
              <a:off x="3382514" y="4122203"/>
              <a:ext cx="946081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 FOCS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21]</a:t>
              </a:r>
            </a:p>
          </p:txBody>
        </p:sp>
        <p:sp>
          <p:nvSpPr>
            <p:cNvPr id="71" name="TextBox 69">
              <a:extLst>
                <a:ext uri="{FF2B5EF4-FFF2-40B4-BE49-F238E27FC236}">
                  <a16:creationId xmlns:a16="http://schemas.microsoft.com/office/drawing/2014/main" id="{C7AA2A6D-2349-F082-9A98-27636B597FE8}"/>
                </a:ext>
              </a:extLst>
            </p:cNvPr>
            <p:cNvSpPr txBox="1"/>
            <p:nvPr/>
          </p:nvSpPr>
          <p:spPr>
            <a:xfrm>
              <a:off x="4016625" y="3809409"/>
              <a:ext cx="1236338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BR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RS SODA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72" name="TextBox 70">
              <a:extLst>
                <a:ext uri="{FF2B5EF4-FFF2-40B4-BE49-F238E27FC236}">
                  <a16:creationId xmlns:a16="http://schemas.microsoft.com/office/drawing/2014/main" id="{8019EF4D-A77B-9B38-DCB6-E163EBD5A06B}"/>
                </a:ext>
              </a:extLst>
            </p:cNvPr>
            <p:cNvSpPr txBox="1"/>
            <p:nvPr/>
          </p:nvSpPr>
          <p:spPr>
            <a:xfrm>
              <a:off x="7276751" y="2009730"/>
              <a:ext cx="1109459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[BKS FOCS’23]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CFAE9C2-9511-0BFB-7E99-A55225186538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293447" y="2324268"/>
              <a:ext cx="3963733" cy="1601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CB496D-781A-ED3C-EC3A-71D3CB36CE4B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86913" y="4110161"/>
              <a:ext cx="905788" cy="3092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3E88BA-BB3E-1E17-E128-BB88EB91D923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V="1">
              <a:off x="3273419" y="4420438"/>
              <a:ext cx="462081" cy="1867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DD1E17-3576-DF95-C725-59D94951B523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3804080" y="4489018"/>
              <a:ext cx="0" cy="324286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894BB28-093E-515A-3F16-222848EF719E}"/>
                </a:ext>
              </a:extLst>
            </p:cNvPr>
            <p:cNvCxnSpPr>
              <a:cxnSpLocks/>
              <a:stCxn id="68" idx="4"/>
            </p:cNvCxnSpPr>
            <p:nvPr/>
          </p:nvCxnSpPr>
          <p:spPr>
            <a:xfrm>
              <a:off x="4261281" y="4178741"/>
              <a:ext cx="0" cy="62513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E1E774C-7E99-8C9C-19B0-6BEC8203AAD3}"/>
                </a:ext>
              </a:extLst>
            </p:cNvPr>
            <p:cNvSpPr txBox="1"/>
            <p:nvPr/>
          </p:nvSpPr>
          <p:spPr>
            <a:xfrm>
              <a:off x="5993402" y="4530078"/>
              <a:ext cx="926388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[PR TCS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07]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E6FDEA-352D-701E-A143-FD837BEAE1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487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FC89C31-2552-3B19-7FAA-EBE2C7A2FAD8}"/>
                    </a:ext>
                  </a:extLst>
                </p:cNvPr>
                <p:cNvSpPr txBox="1"/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FC89C31-2552-3B19-7FAA-EBE2C7A2F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A4EA3F3-859F-4C62-8E9A-EF1BE69F8D38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2" y="3595506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0BED55E7-9A76-3A1F-E727-04126CDD72D5}"/>
                    </a:ext>
                  </a:extLst>
                </p:cNvPr>
                <p:cNvSpPr txBox="1"/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0BED55E7-9A76-3A1F-E727-04126CDD7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blipFill>
                  <a:blip r:embed="rId9"/>
                  <a:stretch>
                    <a:fillRect l="-7792" r="-38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69B5A0F-C883-A89A-9D96-2C29DE4F8C0E}"/>
                </a:ext>
              </a:extLst>
            </p:cNvPr>
            <p:cNvSpPr/>
            <p:nvPr/>
          </p:nvSpPr>
          <p:spPr>
            <a:xfrm>
              <a:off x="5642204" y="3595506"/>
              <a:ext cx="2891445" cy="8072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7ACFA88-DFBB-90BE-3FEE-2EDA6D394FA2}"/>
                </a:ext>
              </a:extLst>
            </p:cNvPr>
            <p:cNvCxnSpPr>
              <a:cxnSpLocks/>
            </p:cNvCxnSpPr>
            <p:nvPr/>
          </p:nvCxnSpPr>
          <p:spPr>
            <a:xfrm>
              <a:off x="3293447" y="3596580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C7C8FE1-2F92-2F3C-A954-6B1DE492675A}"/>
                </a:ext>
              </a:extLst>
            </p:cNvPr>
            <p:cNvCxnSpPr>
              <a:cxnSpLocks/>
            </p:cNvCxnSpPr>
            <p:nvPr/>
          </p:nvCxnSpPr>
          <p:spPr>
            <a:xfrm>
              <a:off x="5642203" y="3604877"/>
              <a:ext cx="0" cy="1239031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7A734DD-7D2D-EF76-B2F2-94EFE4D5A9ED}"/>
                </a:ext>
              </a:extLst>
            </p:cNvPr>
            <p:cNvSpPr txBox="1"/>
            <p:nvPr/>
          </p:nvSpPr>
          <p:spPr>
            <a:xfrm>
              <a:off x="6706043" y="3904409"/>
              <a:ext cx="1135562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0D313B-939A-5440-E48B-64D04FD16097}"/>
                    </a:ext>
                  </a:extLst>
                </p:cNvPr>
                <p:cNvSpPr txBox="1"/>
                <p:nvPr/>
              </p:nvSpPr>
              <p:spPr>
                <a:xfrm>
                  <a:off x="2721234" y="3030442"/>
                  <a:ext cx="420660" cy="2876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7E0D313B-939A-5440-E48B-64D04FD16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234" y="3030442"/>
                  <a:ext cx="420660" cy="287601"/>
                </a:xfrm>
                <a:prstGeom prst="rect">
                  <a:avLst/>
                </a:prstGeom>
                <a:blipFill>
                  <a:blip r:embed="rId10"/>
                  <a:stretch>
                    <a:fillRect l="-6494" t="-1923" r="-519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5D47F1F-BABB-4D27-211B-9C9CA2AA8C1B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0" y="3155239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C4CD23-44DD-C57D-0E49-545250040BF4}"/>
                </a:ext>
              </a:extLst>
            </p:cNvPr>
            <p:cNvCxnSpPr>
              <a:cxnSpLocks/>
            </p:cNvCxnSpPr>
            <p:nvPr/>
          </p:nvCxnSpPr>
          <p:spPr>
            <a:xfrm>
              <a:off x="3286913" y="3155239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EB9F4CB-1581-8491-5F3C-52538F84EA7A}"/>
                </a:ext>
              </a:extLst>
            </p:cNvPr>
            <p:cNvSpPr/>
            <p:nvPr/>
          </p:nvSpPr>
          <p:spPr>
            <a:xfrm>
              <a:off x="7319145" y="3148316"/>
              <a:ext cx="1221289" cy="441184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1ABC412-FC17-09D8-3C7E-DA0D7013716C}"/>
                </a:ext>
              </a:extLst>
            </p:cNvPr>
            <p:cNvCxnSpPr>
              <a:cxnSpLocks/>
            </p:cNvCxnSpPr>
            <p:nvPr/>
          </p:nvCxnSpPr>
          <p:spPr>
            <a:xfrm>
              <a:off x="7328923" y="2408471"/>
              <a:ext cx="1" cy="2402359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D034E4F-4777-ABE7-960B-B2BA87AADCCF}"/>
                </a:ext>
              </a:extLst>
            </p:cNvPr>
            <p:cNvSpPr txBox="1"/>
            <p:nvPr/>
          </p:nvSpPr>
          <p:spPr>
            <a:xfrm>
              <a:off x="7377271" y="3246224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[BRR FOCS</a:t>
              </a:r>
              <a:r>
                <a:rPr lang="pl-PL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93" name="TextBox 1">
              <a:extLst>
                <a:ext uri="{FF2B5EF4-FFF2-40B4-BE49-F238E27FC236}">
                  <a16:creationId xmlns:a16="http://schemas.microsoft.com/office/drawing/2014/main" id="{8EC18E3A-26C9-9E17-3A79-A9B90B363E7E}"/>
                </a:ext>
              </a:extLst>
            </p:cNvPr>
            <p:cNvSpPr txBox="1"/>
            <p:nvPr/>
          </p:nvSpPr>
          <p:spPr>
            <a:xfrm>
              <a:off x="7377271" y="2651629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24]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9C5CF920-A0A2-CF39-6DD0-7FCFFF84F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00249"/>
                  </p:ext>
                </p:extLst>
              </p:nvPr>
            </p:nvGraphicFramePr>
            <p:xfrm>
              <a:off x="73301" y="1329673"/>
              <a:ext cx="5005923" cy="2256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6321">
                      <a:extLst>
                        <a:ext uri="{9D8B030D-6E8A-4147-A177-3AD203B41FA5}">
                          <a16:colId xmlns:a16="http://schemas.microsoft.com/office/drawing/2014/main" val="1837545892"/>
                        </a:ext>
                      </a:extLst>
                    </a:gridCol>
                    <a:gridCol w="923544">
                      <a:extLst>
                        <a:ext uri="{9D8B030D-6E8A-4147-A177-3AD203B41FA5}">
                          <a16:colId xmlns:a16="http://schemas.microsoft.com/office/drawing/2014/main" val="380793761"/>
                        </a:ext>
                      </a:extLst>
                    </a:gridCol>
                    <a:gridCol w="1206058">
                      <a:extLst>
                        <a:ext uri="{9D8B030D-6E8A-4147-A177-3AD203B41FA5}">
                          <a16:colId xmlns:a16="http://schemas.microsoft.com/office/drawing/2014/main" val="27372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Algorithms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7437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 [FOCS 21]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11861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Behnezhad, </a:t>
                          </a:r>
                          <a:r>
                            <a:rPr lang="en-US" dirty="0" err="1"/>
                            <a:t>Roghani</a:t>
                          </a:r>
                          <a:r>
                            <a:rPr lang="en-US" dirty="0"/>
                            <a:t>, Rubinstein, Saberi [SODA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4491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Bhattacharya, Kiss, </a:t>
                          </a:r>
                          <a:r>
                            <a:rPr lang="en-US" dirty="0" err="1"/>
                            <a:t>Saranurak</a:t>
                          </a:r>
                          <a:r>
                            <a:rPr lang="en-US" dirty="0"/>
                            <a:t> [FOCS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5371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5" name="Table 94">
                <a:extLst>
                  <a:ext uri="{FF2B5EF4-FFF2-40B4-BE49-F238E27FC236}">
                    <a16:creationId xmlns:a16="http://schemas.microsoft.com/office/drawing/2014/main" id="{9C5CF920-A0A2-CF39-6DD0-7FCFFF84F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00249"/>
                  </p:ext>
                </p:extLst>
              </p:nvPr>
            </p:nvGraphicFramePr>
            <p:xfrm>
              <a:off x="73301" y="1329673"/>
              <a:ext cx="5005923" cy="22560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76321">
                      <a:extLst>
                        <a:ext uri="{9D8B030D-6E8A-4147-A177-3AD203B41FA5}">
                          <a16:colId xmlns:a16="http://schemas.microsoft.com/office/drawing/2014/main" val="1837545892"/>
                        </a:ext>
                      </a:extLst>
                    </a:gridCol>
                    <a:gridCol w="923544">
                      <a:extLst>
                        <a:ext uri="{9D8B030D-6E8A-4147-A177-3AD203B41FA5}">
                          <a16:colId xmlns:a16="http://schemas.microsoft.com/office/drawing/2014/main" val="380793761"/>
                        </a:ext>
                      </a:extLst>
                    </a:gridCol>
                    <a:gridCol w="1206058">
                      <a:extLst>
                        <a:ext uri="{9D8B030D-6E8A-4147-A177-3AD203B41FA5}">
                          <a16:colId xmlns:a16="http://schemas.microsoft.com/office/drawing/2014/main" val="2737282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Algorithms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743786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 [FOCS 21]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1842" t="-66667" r="-132895" b="-2282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6162" t="-66667" r="-2020" b="-2282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1861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Behnezhad, </a:t>
                          </a:r>
                          <a:r>
                            <a:rPr lang="en-US" dirty="0" err="1"/>
                            <a:t>Roghani</a:t>
                          </a:r>
                          <a:r>
                            <a:rPr lang="en-US" dirty="0"/>
                            <a:t>, Rubinstein, Saberi [SODA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1842" t="-155660" r="-132895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6162" t="-155660" r="-2020" b="-1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9153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Bhattacharya, Kiss, </a:t>
                          </a:r>
                          <a:r>
                            <a:rPr lang="en-US" dirty="0" err="1"/>
                            <a:t>Saranurak</a:t>
                          </a:r>
                          <a:r>
                            <a:rPr lang="en-US" dirty="0"/>
                            <a:t> [FOCS</a:t>
                          </a:r>
                          <a:r>
                            <a:rPr lang="pl-PL" dirty="0"/>
                            <a:t> </a:t>
                          </a:r>
                          <a:r>
                            <a:rPr lang="en-US" dirty="0"/>
                            <a:t>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1842" t="-258095" r="-132895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16162" t="-258095" r="-202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53716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7DEAD71B-5ABD-3DA8-57CE-5B452F337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359442"/>
                  </p:ext>
                </p:extLst>
              </p:nvPr>
            </p:nvGraphicFramePr>
            <p:xfrm>
              <a:off x="76756" y="3948895"/>
              <a:ext cx="5010130" cy="2661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882477">
                      <a:extLst>
                        <a:ext uri="{9D8B030D-6E8A-4147-A177-3AD203B41FA5}">
                          <a16:colId xmlns:a16="http://schemas.microsoft.com/office/drawing/2014/main" val="2423770366"/>
                        </a:ext>
                      </a:extLst>
                    </a:gridCol>
                    <a:gridCol w="932242">
                      <a:extLst>
                        <a:ext uri="{9D8B030D-6E8A-4147-A177-3AD203B41FA5}">
                          <a16:colId xmlns:a16="http://schemas.microsoft.com/office/drawing/2014/main" val="2610931470"/>
                        </a:ext>
                      </a:extLst>
                    </a:gridCol>
                    <a:gridCol w="1195411">
                      <a:extLst>
                        <a:ext uri="{9D8B030D-6E8A-4147-A177-3AD203B41FA5}">
                          <a16:colId xmlns:a16="http://schemas.microsoft.com/office/drawing/2014/main" val="13738063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Lower bounds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16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Parnas and Ron [TCS 07]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l-PL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4045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Behnezhad, Roghani, Rubinstein [STOC 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  <m:t>1.2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74859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Behnezhad, Roghani, Rubinstein [FOCS 23]</a:t>
                          </a:r>
                          <a:endParaRPr lang="LID4096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l-PL" b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i="1" smtClean="0">
                                            <a:solidFill>
                                              <a:schemeClr val="bg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1.5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35159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dirty="0"/>
                            <a:t>Behnezhad, Roghani, Rubinstein [STOC 24]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l-PL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l-PL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2−</m:t>
                                        </m:r>
                                        <m:r>
                                          <a:rPr lang="pl-PL" b="0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LID4096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7414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" name="Table 95">
                <a:extLst>
                  <a:ext uri="{FF2B5EF4-FFF2-40B4-BE49-F238E27FC236}">
                    <a16:creationId xmlns:a16="http://schemas.microsoft.com/office/drawing/2014/main" id="{7DEAD71B-5ABD-3DA8-57CE-5B452F337B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359442"/>
                  </p:ext>
                </p:extLst>
              </p:nvPr>
            </p:nvGraphicFramePr>
            <p:xfrm>
              <a:off x="76756" y="3948895"/>
              <a:ext cx="5010130" cy="2661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882477">
                      <a:extLst>
                        <a:ext uri="{9D8B030D-6E8A-4147-A177-3AD203B41FA5}">
                          <a16:colId xmlns:a16="http://schemas.microsoft.com/office/drawing/2014/main" val="2423770366"/>
                        </a:ext>
                      </a:extLst>
                    </a:gridCol>
                    <a:gridCol w="932242">
                      <a:extLst>
                        <a:ext uri="{9D8B030D-6E8A-4147-A177-3AD203B41FA5}">
                          <a16:colId xmlns:a16="http://schemas.microsoft.com/office/drawing/2014/main" val="2610931470"/>
                        </a:ext>
                      </a:extLst>
                    </a:gridCol>
                    <a:gridCol w="1195411">
                      <a:extLst>
                        <a:ext uri="{9D8B030D-6E8A-4147-A177-3AD203B41FA5}">
                          <a16:colId xmlns:a16="http://schemas.microsoft.com/office/drawing/2014/main" val="13738063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b="1" dirty="0"/>
                            <a:t>Lower bounds</a:t>
                          </a:r>
                          <a:endParaRPr lang="LID4096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apx</a:t>
                          </a:r>
                          <a:endParaRPr lang="LID4096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b="0" dirty="0"/>
                            <a:t>time</a:t>
                          </a:r>
                          <a:endParaRPr lang="LID4096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16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Parnas and Ron [TCS 07]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07792" t="-108197" r="-129870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20408" t="-108197" r="-2041" b="-5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4045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Behnezhad, Roghani, Rubinstein [STOC 23]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07792" t="-120952" r="-129870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20408" t="-120952" r="-2041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74859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pl-PL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Behnezhad, Roghani, Rubinstein [FOCS 23]</a:t>
                          </a:r>
                          <a:endParaRPr lang="LID4096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07792" t="-218868" r="-12987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20408" t="-218868" r="-2041" b="-1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515912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dirty="0"/>
                            <a:t>Behnezhad, Roghani, Rubinstein [STOC 24]</a:t>
                          </a:r>
                          <a:endParaRPr lang="LID4096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07792" t="-321905" r="-129870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20408" t="-321905" r="-2041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7414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0" name="Title 1">
            <a:extLst>
              <a:ext uri="{FF2B5EF4-FFF2-40B4-BE49-F238E27FC236}">
                <a16:creationId xmlns:a16="http://schemas.microsoft.com/office/drawing/2014/main" id="{A5AA0D88-7BC8-4857-E3B2-21673B9A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6"/>
            <a:ext cx="10515600" cy="1325563"/>
          </a:xfrm>
        </p:spPr>
        <p:txBody>
          <a:bodyPr/>
          <a:lstStyle/>
          <a:p>
            <a:r>
              <a:rPr lang="pl-PL" b="1" dirty="0"/>
              <a:t>Prior works</a:t>
            </a:r>
            <a:endParaRPr lang="LID4096" b="1" dirty="0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F771E3C5-DED5-4D54-93E7-0152D979BE54}"/>
              </a:ext>
            </a:extLst>
          </p:cNvPr>
          <p:cNvSpPr/>
          <p:nvPr/>
        </p:nvSpPr>
        <p:spPr>
          <a:xfrm rot="2685356">
            <a:off x="10763156" y="5682662"/>
            <a:ext cx="1525487" cy="103482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good</a:t>
            </a:r>
            <a:endParaRPr lang="LID4096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C31EB-421F-894F-45E4-64ABAEF23069}"/>
              </a:ext>
            </a:extLst>
          </p:cNvPr>
          <p:cNvSpPr txBox="1"/>
          <p:nvPr/>
        </p:nvSpPr>
        <p:spPr>
          <a:xfrm>
            <a:off x="2973427" y="3534081"/>
            <a:ext cx="3838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(only listing Pareto-optimal)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12096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6BCF9-8153-CDDE-C60E-29C0537B4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26E76976-3FCD-BB00-CBD1-E7121126054F}"/>
              </a:ext>
            </a:extLst>
          </p:cNvPr>
          <p:cNvGrpSpPr/>
          <p:nvPr/>
        </p:nvGrpSpPr>
        <p:grpSpPr>
          <a:xfrm>
            <a:off x="5493591" y="1230166"/>
            <a:ext cx="6602232" cy="4308456"/>
            <a:chOff x="2648762" y="1483312"/>
            <a:chExt cx="5946448" cy="38805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82D911-5D30-8AB5-9FAC-72296807C4E0}"/>
                </a:ext>
              </a:extLst>
            </p:cNvPr>
            <p:cNvSpPr/>
            <p:nvPr/>
          </p:nvSpPr>
          <p:spPr>
            <a:xfrm>
              <a:off x="7330367" y="2334629"/>
              <a:ext cx="1203282" cy="804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1180E16-24C6-9DC6-8E8D-D7F03ECA6FE2}"/>
                </a:ext>
              </a:extLst>
            </p:cNvPr>
            <p:cNvSpPr/>
            <p:nvPr/>
          </p:nvSpPr>
          <p:spPr>
            <a:xfrm>
              <a:off x="3233244" y="4417347"/>
              <a:ext cx="5307190" cy="44779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A3E2C57-B6DD-F1D8-2976-3D3986062942}"/>
                </a:ext>
              </a:extLst>
            </p:cNvPr>
            <p:cNvCxnSpPr>
              <a:cxnSpLocks/>
            </p:cNvCxnSpPr>
            <p:nvPr/>
          </p:nvCxnSpPr>
          <p:spPr>
            <a:xfrm>
              <a:off x="3216322" y="4886238"/>
              <a:ext cx="5369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61B1E72-C5C8-250B-55AE-BEFC801A0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4133" y="1769888"/>
              <a:ext cx="2187" cy="3125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ABE77ADB-A856-559C-2577-3958CB36DBFC}"/>
                </a:ext>
              </a:extLst>
            </p:cNvPr>
            <p:cNvSpPr txBox="1"/>
            <p:nvPr/>
          </p:nvSpPr>
          <p:spPr>
            <a:xfrm>
              <a:off x="2929556" y="1483312"/>
              <a:ext cx="553257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1800" dirty="0" err="1">
                  <a:latin typeface="+mn-lt"/>
                  <a:cs typeface="Times New Roman" panose="02020603050405020304" pitchFamily="18" charset="0"/>
                </a:rPr>
                <a:t>ime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C4395C4D-F21D-6403-792A-967726CA4DD7}"/>
                </a:ext>
              </a:extLst>
            </p:cNvPr>
            <p:cNvSpPr txBox="1"/>
            <p:nvPr/>
          </p:nvSpPr>
          <p:spPr>
            <a:xfrm>
              <a:off x="8134182" y="4921468"/>
              <a:ext cx="461028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apx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993A446-8AAE-B7FB-DA6B-86CA7D190433}"/>
                </a:ext>
              </a:extLst>
            </p:cNvPr>
            <p:cNvCxnSpPr>
              <a:cxnSpLocks/>
            </p:cNvCxnSpPr>
            <p:nvPr/>
          </p:nvCxnSpPr>
          <p:spPr>
            <a:xfrm>
              <a:off x="3154566" y="2327550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E223165-1153-456B-EF21-BFED20FC4648}"/>
                </a:ext>
              </a:extLst>
            </p:cNvPr>
            <p:cNvCxnSpPr>
              <a:cxnSpLocks/>
            </p:cNvCxnSpPr>
            <p:nvPr/>
          </p:nvCxnSpPr>
          <p:spPr>
            <a:xfrm>
              <a:off x="3161878" y="4110161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A771AEC-4168-7A2D-2374-F9DF30150601}"/>
                </a:ext>
              </a:extLst>
            </p:cNvPr>
            <p:cNvCxnSpPr>
              <a:cxnSpLocks/>
            </p:cNvCxnSpPr>
            <p:nvPr/>
          </p:nvCxnSpPr>
          <p:spPr>
            <a:xfrm>
              <a:off x="3147348" y="4420137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72041408-9665-893A-2C89-3150DFA7B1B3}"/>
                    </a:ext>
                  </a:extLst>
                </p:cNvPr>
                <p:cNvSpPr txBox="1"/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72041408-9665-893A-2C89-3150DFA7B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blipFill>
                  <a:blip r:embed="rId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AED63B70-E172-96FE-B23F-578F0991AFF5}"/>
                    </a:ext>
                  </a:extLst>
                </p:cNvPr>
                <p:cNvSpPr txBox="1"/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AED63B70-E172-96FE-B23F-578F0991AF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blipFill>
                  <a:blip r:embed="rId3"/>
                  <a:stretch>
                    <a:fillRect l="-5000" t="-1639" r="-1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885AB368-BB70-FE3D-E6C0-E4B5EC228B09}"/>
                    </a:ext>
                  </a:extLst>
                </p:cNvPr>
                <p:cNvSpPr txBox="1"/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885AB368-BB70-FE3D-E6C0-E4B5EC228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blipFill>
                  <a:blip r:embed="rId4"/>
                  <a:stretch>
                    <a:fillRect l="-4717" t="-1639" r="-94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87B446-BFB0-4AAC-9ACF-3DC7224B7D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923" y="4832780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8BD5EC91-0D57-B9FD-CCFD-62A795FE440D}"/>
                    </a:ext>
                  </a:extLst>
                </p:cNvPr>
                <p:cNvSpPr txBox="1"/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8BD5EC91-0D57-B9FD-CCFD-62A795FE44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blipFill>
                  <a:blip r:embed="rId5"/>
                  <a:stretch>
                    <a:fillRect l="-1064" b="-5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0F59B7-FBA2-7A3B-64A8-EFAB5596BE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281" y="482800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CB858AB-5751-287F-C4AE-E7679DEF0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81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C40F7DD2-8E7D-54B2-F31A-91BD755F6952}"/>
                    </a:ext>
                  </a:extLst>
                </p:cNvPr>
                <p:cNvSpPr txBox="1"/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C40F7DD2-8E7D-54B2-F31A-91BD755F6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254ABDB0-7C98-3517-AC75-3E0485542DE7}"/>
                    </a:ext>
                  </a:extLst>
                </p:cNvPr>
                <p:cNvSpPr txBox="1"/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254ABDB0-7C98-3517-AC75-3E0485542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3131204-6D64-2714-8D41-844D29592B69}"/>
                </a:ext>
              </a:extLst>
            </p:cNvPr>
            <p:cNvSpPr/>
            <p:nvPr/>
          </p:nvSpPr>
          <p:spPr>
            <a:xfrm>
              <a:off x="3735500" y="43518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E04DBA0-2EBF-4862-8DC6-B12C73FB4670}"/>
                </a:ext>
              </a:extLst>
            </p:cNvPr>
            <p:cNvSpPr/>
            <p:nvPr/>
          </p:nvSpPr>
          <p:spPr>
            <a:xfrm>
              <a:off x="4192701" y="404158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F061AD6-BF0C-C2A0-1596-F7A9E356153B}"/>
                </a:ext>
              </a:extLst>
            </p:cNvPr>
            <p:cNvSpPr/>
            <p:nvPr/>
          </p:nvSpPr>
          <p:spPr>
            <a:xfrm>
              <a:off x="7257180" y="227170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D60F7BD8-2683-7FA1-252F-C3A2DD90D6A1}"/>
                </a:ext>
              </a:extLst>
            </p:cNvPr>
            <p:cNvSpPr txBox="1"/>
            <p:nvPr/>
          </p:nvSpPr>
          <p:spPr>
            <a:xfrm>
              <a:off x="3382514" y="4122203"/>
              <a:ext cx="946081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 FOCS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21]</a:t>
              </a:r>
            </a:p>
          </p:txBody>
        </p:sp>
        <p:sp>
          <p:nvSpPr>
            <p:cNvPr id="71" name="TextBox 69">
              <a:extLst>
                <a:ext uri="{FF2B5EF4-FFF2-40B4-BE49-F238E27FC236}">
                  <a16:creationId xmlns:a16="http://schemas.microsoft.com/office/drawing/2014/main" id="{4C23C3B7-1473-A3BE-E796-C875288DD9F5}"/>
                </a:ext>
              </a:extLst>
            </p:cNvPr>
            <p:cNvSpPr txBox="1"/>
            <p:nvPr/>
          </p:nvSpPr>
          <p:spPr>
            <a:xfrm>
              <a:off x="4016625" y="3809409"/>
              <a:ext cx="1236338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BR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RS SODA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72" name="TextBox 70">
              <a:extLst>
                <a:ext uri="{FF2B5EF4-FFF2-40B4-BE49-F238E27FC236}">
                  <a16:creationId xmlns:a16="http://schemas.microsoft.com/office/drawing/2014/main" id="{338FAEB0-1D7F-5877-DF11-C4E7DB857231}"/>
                </a:ext>
              </a:extLst>
            </p:cNvPr>
            <p:cNvSpPr txBox="1"/>
            <p:nvPr/>
          </p:nvSpPr>
          <p:spPr>
            <a:xfrm>
              <a:off x="7276751" y="2009730"/>
              <a:ext cx="1109459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[BKS FOCS’23]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3E2AAC-C866-6E1C-9B0A-BC43EFD55C93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293447" y="2324268"/>
              <a:ext cx="3963733" cy="1601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E33D563-AC61-7FFA-885A-370027F739E5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86913" y="4110161"/>
              <a:ext cx="905788" cy="3092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98E79D2-3BF8-62D9-CA4F-D97CF92BEC30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V="1">
              <a:off x="3273419" y="4420438"/>
              <a:ext cx="462081" cy="1867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C4599D1-838B-953D-F11A-EBC87519BCF2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3804080" y="4489018"/>
              <a:ext cx="0" cy="324286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834DC9A-41A6-4B40-DFEF-7FC311BDA47A}"/>
                </a:ext>
              </a:extLst>
            </p:cNvPr>
            <p:cNvCxnSpPr>
              <a:cxnSpLocks/>
              <a:stCxn id="68" idx="4"/>
            </p:cNvCxnSpPr>
            <p:nvPr/>
          </p:nvCxnSpPr>
          <p:spPr>
            <a:xfrm>
              <a:off x="4261281" y="4178741"/>
              <a:ext cx="0" cy="62513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B96B32-D665-F4CB-E871-79D5523137E0}"/>
                </a:ext>
              </a:extLst>
            </p:cNvPr>
            <p:cNvSpPr txBox="1"/>
            <p:nvPr/>
          </p:nvSpPr>
          <p:spPr>
            <a:xfrm>
              <a:off x="5993402" y="4530078"/>
              <a:ext cx="926388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[PR TCS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07]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C6CB12B-1A0B-D0D7-8F5E-6F25F86F10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487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48FBD0-C863-369C-CEBE-FCF5F3C442F2}"/>
                    </a:ext>
                  </a:extLst>
                </p:cNvPr>
                <p:cNvSpPr txBox="1"/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048FBD0-C863-369C-CEBE-FCF5F3C442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0E81788-573C-6B46-199B-827206A2773B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2" y="3595506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E8EE3BA-332F-C5BF-B54A-FB9959FE6C38}"/>
                    </a:ext>
                  </a:extLst>
                </p:cNvPr>
                <p:cNvSpPr txBox="1"/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E8EE3BA-332F-C5BF-B54A-FB9959FE6C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blipFill>
                  <a:blip r:embed="rId9"/>
                  <a:stretch>
                    <a:fillRect l="-7792" r="-38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BA6EF9C-2DAD-CFFB-9434-BCDCB0C30EEC}"/>
                </a:ext>
              </a:extLst>
            </p:cNvPr>
            <p:cNvSpPr/>
            <p:nvPr/>
          </p:nvSpPr>
          <p:spPr>
            <a:xfrm>
              <a:off x="5642204" y="3595506"/>
              <a:ext cx="2891445" cy="8072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A77DA56-1A54-750D-B835-B49712921ABC}"/>
                </a:ext>
              </a:extLst>
            </p:cNvPr>
            <p:cNvCxnSpPr>
              <a:cxnSpLocks/>
            </p:cNvCxnSpPr>
            <p:nvPr/>
          </p:nvCxnSpPr>
          <p:spPr>
            <a:xfrm>
              <a:off x="3293447" y="3596580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EC116EE-BD6E-A9E9-A9DE-ADFE2573ACAF}"/>
                </a:ext>
              </a:extLst>
            </p:cNvPr>
            <p:cNvCxnSpPr>
              <a:cxnSpLocks/>
            </p:cNvCxnSpPr>
            <p:nvPr/>
          </p:nvCxnSpPr>
          <p:spPr>
            <a:xfrm>
              <a:off x="5642203" y="3604877"/>
              <a:ext cx="0" cy="1239031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D06424-702E-AF0B-3939-7DB7F0E102CA}"/>
                </a:ext>
              </a:extLst>
            </p:cNvPr>
            <p:cNvSpPr txBox="1"/>
            <p:nvPr/>
          </p:nvSpPr>
          <p:spPr>
            <a:xfrm>
              <a:off x="6706043" y="3904409"/>
              <a:ext cx="1135562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15E001C-7D3F-9746-4661-56539D0DA643}"/>
                    </a:ext>
                  </a:extLst>
                </p:cNvPr>
                <p:cNvSpPr txBox="1"/>
                <p:nvPr/>
              </p:nvSpPr>
              <p:spPr>
                <a:xfrm>
                  <a:off x="2721234" y="3030442"/>
                  <a:ext cx="420660" cy="2876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15E001C-7D3F-9746-4661-56539D0DA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234" y="3030442"/>
                  <a:ext cx="420660" cy="287601"/>
                </a:xfrm>
                <a:prstGeom prst="rect">
                  <a:avLst/>
                </a:prstGeom>
                <a:blipFill>
                  <a:blip r:embed="rId10"/>
                  <a:stretch>
                    <a:fillRect l="-6494" t="-1923" r="-519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CCDB056-6837-DDA0-0F11-7F589CB28123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0" y="3155239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4A4A6D8-E789-A49D-FF9C-713007AEF375}"/>
                </a:ext>
              </a:extLst>
            </p:cNvPr>
            <p:cNvCxnSpPr>
              <a:cxnSpLocks/>
            </p:cNvCxnSpPr>
            <p:nvPr/>
          </p:nvCxnSpPr>
          <p:spPr>
            <a:xfrm>
              <a:off x="3286913" y="3155239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7F7919-538D-98D3-2248-4C89E391133C}"/>
                </a:ext>
              </a:extLst>
            </p:cNvPr>
            <p:cNvSpPr/>
            <p:nvPr/>
          </p:nvSpPr>
          <p:spPr>
            <a:xfrm>
              <a:off x="7319145" y="3148316"/>
              <a:ext cx="1221289" cy="441184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574A047-376A-1D86-FA75-817CF9EB69A5}"/>
                </a:ext>
              </a:extLst>
            </p:cNvPr>
            <p:cNvCxnSpPr>
              <a:cxnSpLocks/>
            </p:cNvCxnSpPr>
            <p:nvPr/>
          </p:nvCxnSpPr>
          <p:spPr>
            <a:xfrm>
              <a:off x="7328923" y="2408471"/>
              <a:ext cx="1" cy="2402359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9C1233B-6DCA-8149-76E8-485A08E7A31C}"/>
                </a:ext>
              </a:extLst>
            </p:cNvPr>
            <p:cNvSpPr txBox="1"/>
            <p:nvPr/>
          </p:nvSpPr>
          <p:spPr>
            <a:xfrm>
              <a:off x="7377271" y="3246224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[BRR FOCS</a:t>
              </a:r>
              <a:r>
                <a:rPr lang="pl-PL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93" name="TextBox 1">
              <a:extLst>
                <a:ext uri="{FF2B5EF4-FFF2-40B4-BE49-F238E27FC236}">
                  <a16:creationId xmlns:a16="http://schemas.microsoft.com/office/drawing/2014/main" id="{08025BCE-D815-6809-30FD-B22EF3A111C8}"/>
                </a:ext>
              </a:extLst>
            </p:cNvPr>
            <p:cNvSpPr txBox="1"/>
            <p:nvPr/>
          </p:nvSpPr>
          <p:spPr>
            <a:xfrm>
              <a:off x="7377271" y="2651629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24]</a:t>
              </a:r>
            </a:p>
          </p:txBody>
        </p:sp>
      </p:grp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372F2BC2-73F3-7310-0D91-1982B6A4DD3C}"/>
              </a:ext>
            </a:extLst>
          </p:cNvPr>
          <p:cNvSpPr/>
          <p:nvPr/>
        </p:nvSpPr>
        <p:spPr>
          <a:xfrm rot="2685356">
            <a:off x="10763156" y="5682662"/>
            <a:ext cx="1525487" cy="103482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good</a:t>
            </a:r>
            <a:endParaRPr lang="LID4096" dirty="0"/>
          </a:p>
        </p:txBody>
      </p:sp>
      <p:pic>
        <p:nvPicPr>
          <p:cNvPr id="5" name="Picture 4" descr="A person holding a book and a small animal next to a person&#10;&#10;AI-generated content may be incorrect.">
            <a:extLst>
              <a:ext uri="{FF2B5EF4-FFF2-40B4-BE49-F238E27FC236}">
                <a16:creationId xmlns:a16="http://schemas.microsoft.com/office/drawing/2014/main" id="{0FF0F500-9E1B-634D-7C8E-BBBF814314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" y="1333839"/>
            <a:ext cx="5404298" cy="3325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AA69FF-C5A6-A2FF-E88E-5F2397BED83A}"/>
                  </a:ext>
                </a:extLst>
              </p14:cNvPr>
              <p14:cNvContentPartPr/>
              <p14:nvPr/>
            </p14:nvContentPartPr>
            <p14:xfrm>
              <a:off x="7426379" y="5119884"/>
              <a:ext cx="286756" cy="4756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AA69FF-C5A6-A2FF-E88E-5F2397BED8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0445" y="5083875"/>
                <a:ext cx="358265" cy="547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6D3EEA-249E-F812-FDF4-8D39C5B8AE0F}"/>
                  </a:ext>
                </a:extLst>
              </p14:cNvPr>
              <p14:cNvContentPartPr/>
              <p14:nvPr/>
            </p14:nvContentPartPr>
            <p14:xfrm>
              <a:off x="5885569" y="1906907"/>
              <a:ext cx="286756" cy="475675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6D3EEA-249E-F812-FDF4-8D39C5B8AE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49635" y="1870898"/>
                <a:ext cx="358265" cy="547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BB68A3-3DBF-79B8-BC82-13AF56BFE486}"/>
                  </a:ext>
                </a:extLst>
              </p14:cNvPr>
              <p14:cNvContentPartPr/>
              <p14:nvPr/>
            </p14:nvContentPartPr>
            <p14:xfrm>
              <a:off x="3546146" y="2404357"/>
              <a:ext cx="2185560" cy="1692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BB68A3-3DBF-79B8-BC82-13AF56BFE4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8146" y="2386717"/>
                <a:ext cx="2221200" cy="172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7087B7A-3E8A-65F8-9029-A7AD8AD58AC2}"/>
              </a:ext>
            </a:extLst>
          </p:cNvPr>
          <p:cNvGrpSpPr/>
          <p:nvPr/>
        </p:nvGrpSpPr>
        <p:grpSpPr>
          <a:xfrm>
            <a:off x="3532826" y="4185277"/>
            <a:ext cx="4012200" cy="2245680"/>
            <a:chOff x="3532826" y="4185277"/>
            <a:chExt cx="4012200" cy="22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874698-1264-F099-D62D-EE51DD0BBA71}"/>
                    </a:ext>
                  </a:extLst>
                </p14:cNvPr>
                <p14:cNvContentPartPr/>
                <p14:nvPr/>
              </p14:nvContentPartPr>
              <p14:xfrm>
                <a:off x="3532826" y="4185277"/>
                <a:ext cx="3997440" cy="224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874698-1264-F099-D62D-EE51DD0BBA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15186" y="4167637"/>
                  <a:ext cx="4033080" cy="22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6FB4F8-2C15-E4BC-4934-7359F2FC9AF5}"/>
                    </a:ext>
                  </a:extLst>
                </p14:cNvPr>
                <p14:cNvContentPartPr/>
                <p14:nvPr/>
              </p14:nvContentPartPr>
              <p14:xfrm>
                <a:off x="7366466" y="5719237"/>
                <a:ext cx="178560" cy="20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6FB4F8-2C15-E4BC-4934-7359F2FC9AF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48826" y="5701237"/>
                  <a:ext cx="21420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D5CBF07-66B2-0D06-3C72-6596945BB576}"/>
                  </a:ext>
                </a:extLst>
              </p14:cNvPr>
              <p14:cNvContentPartPr/>
              <p14:nvPr/>
            </p14:nvContentPartPr>
            <p14:xfrm>
              <a:off x="5553694" y="2378273"/>
              <a:ext cx="213120" cy="14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D5CBF07-66B2-0D06-3C72-6596945BB5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36054" y="2360273"/>
                <a:ext cx="2487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BD86B3-8C4A-F6BC-659A-1ED465876AFA}"/>
                  </a:ext>
                </a:extLst>
              </p:cNvPr>
              <p:cNvSpPr txBox="1"/>
              <p:nvPr/>
            </p:nvSpPr>
            <p:spPr>
              <a:xfrm>
                <a:off x="7455746" y="5849285"/>
                <a:ext cx="1533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pl-PL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l-PL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−280</m:t>
                          </m:r>
                        </m:sup>
                      </m:sSup>
                    </m:oMath>
                  </m:oMathPara>
                </a14:m>
                <a:endParaRPr lang="LID4096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BD86B3-8C4A-F6BC-659A-1ED465876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46" y="5849285"/>
                <a:ext cx="1533268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7A6723-FE1E-39ED-F22F-3BE73353B272}"/>
                  </a:ext>
                </a:extLst>
              </p:cNvPr>
              <p:cNvSpPr txBox="1"/>
              <p:nvPr/>
            </p:nvSpPr>
            <p:spPr>
              <a:xfrm>
                <a:off x="523103" y="5357721"/>
                <a:ext cx="3259354" cy="1247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200" dirty="0"/>
                  <a:t>Existing algorithms are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sz="2200" dirty="0"/>
                  <a:t>very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200" dirty="0"/>
                  <a:t> runtime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sz="2200" dirty="0"/>
                  <a:t>or very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200" dirty="0"/>
                  <a:t>-apx</a:t>
                </a:r>
                <a:endParaRPr lang="LID4096" sz="2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7A6723-FE1E-39ED-F22F-3BE73353B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03" y="5357721"/>
                <a:ext cx="3259354" cy="1247521"/>
              </a:xfrm>
              <a:prstGeom prst="rect">
                <a:avLst/>
              </a:prstGeom>
              <a:blipFill>
                <a:blip r:embed="rId24"/>
                <a:stretch>
                  <a:fillRect l="-2434" t="-3415" r="-1873" b="-34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79B6298-E65B-F141-B6E6-C0DDD22BAEBA}"/>
              </a:ext>
            </a:extLst>
          </p:cNvPr>
          <p:cNvSpPr txBox="1">
            <a:spLocks/>
          </p:cNvSpPr>
          <p:nvPr/>
        </p:nvSpPr>
        <p:spPr>
          <a:xfrm>
            <a:off x="838200" y="82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/>
              <a:t>Prior works</a:t>
            </a:r>
            <a:endParaRPr lang="LID4096" b="1" dirty="0"/>
          </a:p>
        </p:txBody>
      </p:sp>
    </p:spTree>
    <p:extLst>
      <p:ext uri="{BB962C8B-B14F-4D97-AF65-F5344CB8AC3E}">
        <p14:creationId xmlns:p14="http://schemas.microsoft.com/office/powerpoint/2010/main" val="64446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57BEE-5D46-E3D1-FB7E-499CB250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D892B416-7DEE-1643-4610-90A31CA3D0CF}"/>
              </a:ext>
            </a:extLst>
          </p:cNvPr>
          <p:cNvGrpSpPr/>
          <p:nvPr/>
        </p:nvGrpSpPr>
        <p:grpSpPr>
          <a:xfrm>
            <a:off x="5493591" y="1230166"/>
            <a:ext cx="6602232" cy="4308456"/>
            <a:chOff x="2648762" y="1483312"/>
            <a:chExt cx="5946448" cy="38805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1E5547-8C06-C45C-6249-6613CC1A50E3}"/>
                </a:ext>
              </a:extLst>
            </p:cNvPr>
            <p:cNvSpPr/>
            <p:nvPr/>
          </p:nvSpPr>
          <p:spPr>
            <a:xfrm>
              <a:off x="7330367" y="2334629"/>
              <a:ext cx="1203282" cy="804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9A3A192-81E4-D54F-25A9-5DF0AC45C214}"/>
                </a:ext>
              </a:extLst>
            </p:cNvPr>
            <p:cNvSpPr/>
            <p:nvPr/>
          </p:nvSpPr>
          <p:spPr>
            <a:xfrm>
              <a:off x="3233244" y="4417347"/>
              <a:ext cx="5307190" cy="447791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BBCB73A-704D-C327-45EE-921F3345364F}"/>
                </a:ext>
              </a:extLst>
            </p:cNvPr>
            <p:cNvCxnSpPr>
              <a:cxnSpLocks/>
            </p:cNvCxnSpPr>
            <p:nvPr/>
          </p:nvCxnSpPr>
          <p:spPr>
            <a:xfrm>
              <a:off x="3216322" y="4886238"/>
              <a:ext cx="53694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C115858-4576-E7FD-3219-FEE790871A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14133" y="1769888"/>
              <a:ext cx="2187" cy="31250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7">
              <a:extLst>
                <a:ext uri="{FF2B5EF4-FFF2-40B4-BE49-F238E27FC236}">
                  <a16:creationId xmlns:a16="http://schemas.microsoft.com/office/drawing/2014/main" id="{5B79E0A6-F05D-A2E4-A839-4CC415D6B1E8}"/>
                </a:ext>
              </a:extLst>
            </p:cNvPr>
            <p:cNvSpPr txBox="1"/>
            <p:nvPr/>
          </p:nvSpPr>
          <p:spPr>
            <a:xfrm>
              <a:off x="2929556" y="1483312"/>
              <a:ext cx="553257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1800" dirty="0" err="1">
                  <a:latin typeface="+mn-lt"/>
                  <a:cs typeface="Times New Roman" panose="02020603050405020304" pitchFamily="18" charset="0"/>
                </a:rPr>
                <a:t>ime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49">
              <a:extLst>
                <a:ext uri="{FF2B5EF4-FFF2-40B4-BE49-F238E27FC236}">
                  <a16:creationId xmlns:a16="http://schemas.microsoft.com/office/drawing/2014/main" id="{CF524FF8-F04C-2BC4-1EF5-6511C70C8EBC}"/>
                </a:ext>
              </a:extLst>
            </p:cNvPr>
            <p:cNvSpPr txBox="1"/>
            <p:nvPr/>
          </p:nvSpPr>
          <p:spPr>
            <a:xfrm>
              <a:off x="8134182" y="4921468"/>
              <a:ext cx="461028" cy="33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l-PL" sz="1800" dirty="0">
                  <a:latin typeface="+mn-lt"/>
                  <a:cs typeface="Times New Roman" panose="02020603050405020304" pitchFamily="18" charset="0"/>
                </a:rPr>
                <a:t>apx</a:t>
              </a:r>
              <a:endParaRPr lang="en-US" sz="1800" dirty="0"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DF8044-C96E-9A65-68E9-243AB444B779}"/>
                </a:ext>
              </a:extLst>
            </p:cNvPr>
            <p:cNvCxnSpPr>
              <a:cxnSpLocks/>
            </p:cNvCxnSpPr>
            <p:nvPr/>
          </p:nvCxnSpPr>
          <p:spPr>
            <a:xfrm>
              <a:off x="3154566" y="2327550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6357AA-97C0-1521-A758-96D93757E838}"/>
                </a:ext>
              </a:extLst>
            </p:cNvPr>
            <p:cNvCxnSpPr>
              <a:cxnSpLocks/>
            </p:cNvCxnSpPr>
            <p:nvPr/>
          </p:nvCxnSpPr>
          <p:spPr>
            <a:xfrm>
              <a:off x="3161878" y="4110161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D3060E7-E9D3-CB0A-FA6B-CCACCE30B2DE}"/>
                </a:ext>
              </a:extLst>
            </p:cNvPr>
            <p:cNvCxnSpPr>
              <a:cxnSpLocks/>
            </p:cNvCxnSpPr>
            <p:nvPr/>
          </p:nvCxnSpPr>
          <p:spPr>
            <a:xfrm>
              <a:off x="3147348" y="4420137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C812CD0E-074D-1990-6C61-3EF1064AFB91}"/>
                    </a:ext>
                  </a:extLst>
                </p:cNvPr>
                <p:cNvSpPr txBox="1"/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8" name="TextBox 53">
                  <a:extLst>
                    <a:ext uri="{FF2B5EF4-FFF2-40B4-BE49-F238E27FC236}">
                      <a16:creationId xmlns:a16="http://schemas.microsoft.com/office/drawing/2014/main" id="{C812CD0E-074D-1990-6C61-3EF1064AFB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02" y="4277625"/>
                  <a:ext cx="188731" cy="277206"/>
                </a:xfrm>
                <a:prstGeom prst="rect">
                  <a:avLst/>
                </a:prstGeom>
                <a:blipFill>
                  <a:blip r:embed="rId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71D2B498-4E98-10AE-D237-146CB5EEB482}"/>
                    </a:ext>
                  </a:extLst>
                </p:cNvPr>
                <p:cNvSpPr txBox="1"/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9" name="TextBox 54">
                  <a:extLst>
                    <a:ext uri="{FF2B5EF4-FFF2-40B4-BE49-F238E27FC236}">
                      <a16:creationId xmlns:a16="http://schemas.microsoft.com/office/drawing/2014/main" id="{71D2B498-4E98-10AE-D237-146CB5EEB4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2588" y="3958140"/>
                  <a:ext cx="546847" cy="337672"/>
                </a:xfrm>
                <a:prstGeom prst="rect">
                  <a:avLst/>
                </a:prstGeom>
                <a:blipFill>
                  <a:blip r:embed="rId3"/>
                  <a:stretch>
                    <a:fillRect l="-5000" t="-1639" r="-1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A82BA445-A2BF-FC68-1B33-AC42304B0226}"/>
                    </a:ext>
                  </a:extLst>
                </p:cNvPr>
                <p:cNvSpPr txBox="1"/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0" name="TextBox 55">
                  <a:extLst>
                    <a:ext uri="{FF2B5EF4-FFF2-40B4-BE49-F238E27FC236}">
                      <a16:creationId xmlns:a16="http://schemas.microsoft.com/office/drawing/2014/main" id="{A82BA445-A2BF-FC68-1B33-AC42304B02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762" y="2179767"/>
                  <a:ext cx="582940" cy="337672"/>
                </a:xfrm>
                <a:prstGeom prst="rect">
                  <a:avLst/>
                </a:prstGeom>
                <a:blipFill>
                  <a:blip r:embed="rId4"/>
                  <a:stretch>
                    <a:fillRect l="-4717" t="-1639" r="-94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A2BA291-9B8F-F381-ABEC-B9B079C19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923" y="4832780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45D9A1C4-1DA8-27AA-60D6-D0C8807110A5}"/>
                    </a:ext>
                  </a:extLst>
                </p:cNvPr>
                <p:cNvSpPr txBox="1"/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2" name="TextBox 57">
                  <a:extLst>
                    <a:ext uri="{FF2B5EF4-FFF2-40B4-BE49-F238E27FC236}">
                      <a16:creationId xmlns:a16="http://schemas.microsoft.com/office/drawing/2014/main" id="{45D9A1C4-1DA8-27AA-60D6-D0C880711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953" y="4958388"/>
                  <a:ext cx="516037" cy="221764"/>
                </a:xfrm>
                <a:prstGeom prst="rect">
                  <a:avLst/>
                </a:prstGeom>
                <a:blipFill>
                  <a:blip r:embed="rId5"/>
                  <a:stretch>
                    <a:fillRect l="-1064" b="-5000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CDD6569-2A33-DB05-1A3C-0D39A61748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281" y="482800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7321B9-11B3-3494-C40B-09456A01A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081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6F131CF3-C2A4-FECE-6196-4D17418549DD}"/>
                    </a:ext>
                  </a:extLst>
                </p:cNvPr>
                <p:cNvSpPr txBox="1"/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5" name="TextBox 61">
                  <a:extLst>
                    <a:ext uri="{FF2B5EF4-FFF2-40B4-BE49-F238E27FC236}">
                      <a16:creationId xmlns:a16="http://schemas.microsoft.com/office/drawing/2014/main" id="{6F131CF3-C2A4-FECE-6196-4D1741854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535" y="4948587"/>
                  <a:ext cx="425089" cy="4152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F011500C-E556-DDCC-9D87-52119A1E512E}"/>
                    </a:ext>
                  </a:extLst>
                </p:cNvPr>
                <p:cNvSpPr txBox="1"/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6" name="TextBox 62">
                  <a:extLst>
                    <a:ext uri="{FF2B5EF4-FFF2-40B4-BE49-F238E27FC236}">
                      <a16:creationId xmlns:a16="http://schemas.microsoft.com/office/drawing/2014/main" id="{F011500C-E556-DDCC-9D87-52119A1E51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726" y="4938955"/>
                  <a:ext cx="516038" cy="4152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B30BE03-5676-E7D4-2C59-03232CD4CDD1}"/>
                </a:ext>
              </a:extLst>
            </p:cNvPr>
            <p:cNvSpPr/>
            <p:nvPr/>
          </p:nvSpPr>
          <p:spPr>
            <a:xfrm>
              <a:off x="3735500" y="4351858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7A7154B-A080-7F55-7B40-A1DA76AD45B4}"/>
                </a:ext>
              </a:extLst>
            </p:cNvPr>
            <p:cNvSpPr/>
            <p:nvPr/>
          </p:nvSpPr>
          <p:spPr>
            <a:xfrm>
              <a:off x="4192701" y="404158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B720C96-40E0-EE09-EEC8-AAF55555BD55}"/>
                </a:ext>
              </a:extLst>
            </p:cNvPr>
            <p:cNvSpPr/>
            <p:nvPr/>
          </p:nvSpPr>
          <p:spPr>
            <a:xfrm>
              <a:off x="7257180" y="2271701"/>
              <a:ext cx="137160" cy="1371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633E16BA-6657-EC55-90B8-D41B92483C45}"/>
                </a:ext>
              </a:extLst>
            </p:cNvPr>
            <p:cNvSpPr txBox="1"/>
            <p:nvPr/>
          </p:nvSpPr>
          <p:spPr>
            <a:xfrm>
              <a:off x="3382514" y="4122203"/>
              <a:ext cx="946081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 FOCS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21]</a:t>
              </a:r>
            </a:p>
          </p:txBody>
        </p:sp>
        <p:sp>
          <p:nvSpPr>
            <p:cNvPr id="71" name="TextBox 69">
              <a:extLst>
                <a:ext uri="{FF2B5EF4-FFF2-40B4-BE49-F238E27FC236}">
                  <a16:creationId xmlns:a16="http://schemas.microsoft.com/office/drawing/2014/main" id="{76C0B65D-B3D6-E9CB-EE27-4C5397E24431}"/>
                </a:ext>
              </a:extLst>
            </p:cNvPr>
            <p:cNvSpPr txBox="1"/>
            <p:nvPr/>
          </p:nvSpPr>
          <p:spPr>
            <a:xfrm>
              <a:off x="4016625" y="3809409"/>
              <a:ext cx="1236338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BR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RS SODA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72" name="TextBox 70">
              <a:extLst>
                <a:ext uri="{FF2B5EF4-FFF2-40B4-BE49-F238E27FC236}">
                  <a16:creationId xmlns:a16="http://schemas.microsoft.com/office/drawing/2014/main" id="{EDB71149-6AE7-1D7A-27ED-8780117016B7}"/>
                </a:ext>
              </a:extLst>
            </p:cNvPr>
            <p:cNvSpPr txBox="1"/>
            <p:nvPr/>
          </p:nvSpPr>
          <p:spPr>
            <a:xfrm>
              <a:off x="7276751" y="2009730"/>
              <a:ext cx="1109459" cy="2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[BKS FOCS’23]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AB5198B-66DC-A4CB-71EF-45C7F4DEC487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293447" y="2324268"/>
              <a:ext cx="3963733" cy="16013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EB03C1-34A9-BF74-0DBA-86778F6413D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86913" y="4110161"/>
              <a:ext cx="905788" cy="3092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89B164-0DFC-39F0-8D33-5E6A066A2B0A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 flipV="1">
              <a:off x="3273419" y="4420438"/>
              <a:ext cx="462081" cy="1867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FDD51C5-B947-C4A8-3597-F040D3641250}"/>
                </a:ext>
              </a:extLst>
            </p:cNvPr>
            <p:cNvCxnSpPr>
              <a:cxnSpLocks/>
              <a:stCxn id="67" idx="4"/>
            </p:cNvCxnSpPr>
            <p:nvPr/>
          </p:nvCxnSpPr>
          <p:spPr>
            <a:xfrm>
              <a:off x="3804080" y="4489018"/>
              <a:ext cx="0" cy="324286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D1E9628-090A-EBFA-BC6E-798C6676ABF6}"/>
                </a:ext>
              </a:extLst>
            </p:cNvPr>
            <p:cNvCxnSpPr>
              <a:cxnSpLocks/>
              <a:stCxn id="68" idx="4"/>
            </p:cNvCxnSpPr>
            <p:nvPr/>
          </p:nvCxnSpPr>
          <p:spPr>
            <a:xfrm>
              <a:off x="4261281" y="4178741"/>
              <a:ext cx="0" cy="62513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7D17A9-9E24-C0B5-0B3E-75F392BAF427}"/>
                </a:ext>
              </a:extLst>
            </p:cNvPr>
            <p:cNvSpPr txBox="1"/>
            <p:nvPr/>
          </p:nvSpPr>
          <p:spPr>
            <a:xfrm>
              <a:off x="5993402" y="4530078"/>
              <a:ext cx="926388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[PR TCS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07]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61982BA-6692-CA53-BDF9-2D12556808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487" y="4832357"/>
              <a:ext cx="0" cy="110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ACC1C0E-FDA0-4727-F5F9-4A127BAE8621}"/>
                    </a:ext>
                  </a:extLst>
                </p:cNvPr>
                <p:cNvSpPr txBox="1"/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R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ACC1C0E-FDA0-4727-F5F9-4A127BAE8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941" y="4935665"/>
                  <a:ext cx="425089" cy="4166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DC82A94-54B1-59F2-3A93-76DC7386C3FD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2" y="3595506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00CAC25-9411-E50F-55F7-8981655462A4}"/>
                    </a:ext>
                  </a:extLst>
                </p:cNvPr>
                <p:cNvSpPr txBox="1"/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B00CAC25-9411-E50F-55F7-898165546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123" y="3468429"/>
                  <a:ext cx="420660" cy="283501"/>
                </a:xfrm>
                <a:prstGeom prst="rect">
                  <a:avLst/>
                </a:prstGeom>
                <a:blipFill>
                  <a:blip r:embed="rId9"/>
                  <a:stretch>
                    <a:fillRect l="-7792" r="-389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B7C1C33-5FCF-4715-B64C-E6FF3C3A904B}"/>
                </a:ext>
              </a:extLst>
            </p:cNvPr>
            <p:cNvSpPr/>
            <p:nvPr/>
          </p:nvSpPr>
          <p:spPr>
            <a:xfrm>
              <a:off x="5642204" y="3595506"/>
              <a:ext cx="2891445" cy="8072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1CEB47D-373D-21A7-1115-3600F6516352}"/>
                </a:ext>
              </a:extLst>
            </p:cNvPr>
            <p:cNvCxnSpPr>
              <a:cxnSpLocks/>
            </p:cNvCxnSpPr>
            <p:nvPr/>
          </p:nvCxnSpPr>
          <p:spPr>
            <a:xfrm>
              <a:off x="3293447" y="3596580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28399B9-1708-9F2F-4035-05832C466573}"/>
                </a:ext>
              </a:extLst>
            </p:cNvPr>
            <p:cNvCxnSpPr>
              <a:cxnSpLocks/>
            </p:cNvCxnSpPr>
            <p:nvPr/>
          </p:nvCxnSpPr>
          <p:spPr>
            <a:xfrm>
              <a:off x="5642203" y="3604877"/>
              <a:ext cx="0" cy="1239031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1701E7B-03A9-8BF9-E7F6-CF49BCD4C414}"/>
                </a:ext>
              </a:extLst>
            </p:cNvPr>
            <p:cNvSpPr txBox="1"/>
            <p:nvPr/>
          </p:nvSpPr>
          <p:spPr>
            <a:xfrm>
              <a:off x="6706043" y="3904409"/>
              <a:ext cx="1135562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FEEF7D1-E5F1-2B6C-59E3-72B05996325B}"/>
                    </a:ext>
                  </a:extLst>
                </p:cNvPr>
                <p:cNvSpPr txBox="1"/>
                <p:nvPr/>
              </p:nvSpPr>
              <p:spPr>
                <a:xfrm>
                  <a:off x="2679334" y="2963623"/>
                  <a:ext cx="504226" cy="34506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0FEEF7D1-E5F1-2B6C-59E3-72B059963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334" y="2963623"/>
                  <a:ext cx="504226" cy="345064"/>
                </a:xfrm>
                <a:prstGeom prst="rect">
                  <a:avLst/>
                </a:prstGeom>
                <a:blipFill>
                  <a:blip r:embed="rId10"/>
                  <a:stretch>
                    <a:fillRect l="-7609" t="-3175" r="-5435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35D9AD4-195A-25BD-1B77-C28889D847A7}"/>
                </a:ext>
              </a:extLst>
            </p:cNvPr>
            <p:cNvCxnSpPr>
              <a:cxnSpLocks/>
            </p:cNvCxnSpPr>
            <p:nvPr/>
          </p:nvCxnSpPr>
          <p:spPr>
            <a:xfrm>
              <a:off x="3156880" y="3155239"/>
              <a:ext cx="1175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D05719E-A6B8-8599-2204-C3A10B8D1F4D}"/>
                </a:ext>
              </a:extLst>
            </p:cNvPr>
            <p:cNvCxnSpPr>
              <a:cxnSpLocks/>
            </p:cNvCxnSpPr>
            <p:nvPr/>
          </p:nvCxnSpPr>
          <p:spPr>
            <a:xfrm>
              <a:off x="3286913" y="3155239"/>
              <a:ext cx="4917241" cy="0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DA315B4-68F9-22A0-3E25-2CA3E8127218}"/>
                </a:ext>
              </a:extLst>
            </p:cNvPr>
            <p:cNvSpPr/>
            <p:nvPr/>
          </p:nvSpPr>
          <p:spPr>
            <a:xfrm>
              <a:off x="7319145" y="3148316"/>
              <a:ext cx="1221289" cy="441184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D033426-7D74-0CEE-1FC4-50BF8FE92889}"/>
                </a:ext>
              </a:extLst>
            </p:cNvPr>
            <p:cNvCxnSpPr>
              <a:cxnSpLocks/>
            </p:cNvCxnSpPr>
            <p:nvPr/>
          </p:nvCxnSpPr>
          <p:spPr>
            <a:xfrm>
              <a:off x="7328923" y="2408471"/>
              <a:ext cx="1" cy="2402359"/>
            </a:xfrm>
            <a:prstGeom prst="line">
              <a:avLst/>
            </a:prstGeom>
            <a:ln w="95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ECACB79-A4A2-1080-FBE5-1F1D438B4C41}"/>
                </a:ext>
              </a:extLst>
            </p:cNvPr>
            <p:cNvSpPr txBox="1"/>
            <p:nvPr/>
          </p:nvSpPr>
          <p:spPr>
            <a:xfrm>
              <a:off x="7377271" y="3246224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[BRR FOCS</a:t>
              </a:r>
              <a:r>
                <a:rPr lang="pl-PL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23]</a:t>
              </a:r>
            </a:p>
          </p:txBody>
        </p:sp>
        <p:sp>
          <p:nvSpPr>
            <p:cNvPr id="93" name="TextBox 1">
              <a:extLst>
                <a:ext uri="{FF2B5EF4-FFF2-40B4-BE49-F238E27FC236}">
                  <a16:creationId xmlns:a16="http://schemas.microsoft.com/office/drawing/2014/main" id="{E692E908-0076-1E6A-AA03-3947A471A29F}"/>
                </a:ext>
              </a:extLst>
            </p:cNvPr>
            <p:cNvSpPr txBox="1"/>
            <p:nvPr/>
          </p:nvSpPr>
          <p:spPr>
            <a:xfrm>
              <a:off x="7377271" y="2651629"/>
              <a:ext cx="1123357" cy="277206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[B</a:t>
              </a:r>
              <a:r>
                <a:rPr lang="en-US" b="1" dirty="0">
                  <a:solidFill>
                    <a:schemeClr val="tx1"/>
                  </a:solidFill>
                  <a:latin typeface="+mn-lt"/>
                  <a:cs typeface="Times New Roman" panose="02020603050405020304" pitchFamily="18" charset="0"/>
                </a:rPr>
                <a:t>R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R STOC</a:t>
              </a:r>
              <a:r>
                <a:rPr lang="pl-PL" b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latin typeface="+mn-lt"/>
                  <a:cs typeface="Times New Roman" panose="02020603050405020304" pitchFamily="18" charset="0"/>
                </a:rPr>
                <a:t>24]</a:t>
              </a:r>
            </a:p>
          </p:txBody>
        </p: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6FC34964-D78A-988D-55F7-83BDBFB5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94" y="20818"/>
            <a:ext cx="10515600" cy="1325563"/>
          </a:xfrm>
        </p:spPr>
        <p:txBody>
          <a:bodyPr/>
          <a:lstStyle/>
          <a:p>
            <a:r>
              <a:rPr lang="pl-PL" b="1" dirty="0"/>
              <a:t>Our result</a:t>
            </a:r>
            <a:endParaRPr lang="LID4096" b="1" dirty="0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E805916A-D8A5-2CF8-7994-E6EDE23338A5}"/>
              </a:ext>
            </a:extLst>
          </p:cNvPr>
          <p:cNvSpPr/>
          <p:nvPr/>
        </p:nvSpPr>
        <p:spPr>
          <a:xfrm rot="2685356">
            <a:off x="10763156" y="5682662"/>
            <a:ext cx="1525487" cy="103482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good</a:t>
            </a:r>
            <a:endParaRPr lang="LID4096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F88882-8202-2953-5551-0902B366E11E}"/>
              </a:ext>
            </a:extLst>
          </p:cNvPr>
          <p:cNvCxnSpPr>
            <a:cxnSpLocks/>
          </p:cNvCxnSpPr>
          <p:nvPr/>
        </p:nvCxnSpPr>
        <p:spPr>
          <a:xfrm flipV="1">
            <a:off x="7852266" y="4940739"/>
            <a:ext cx="0" cy="122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2">
                <a:extLst>
                  <a:ext uri="{FF2B5EF4-FFF2-40B4-BE49-F238E27FC236}">
                    <a16:creationId xmlns:a16="http://schemas.microsoft.com/office/drawing/2014/main" id="{DB9C23CB-2A96-82F7-99EF-984512EB484C}"/>
                  </a:ext>
                </a:extLst>
              </p:cNvPr>
              <p:cNvSpPr txBox="1"/>
              <p:nvPr/>
            </p:nvSpPr>
            <p:spPr>
              <a:xfrm>
                <a:off x="7639353" y="5047489"/>
                <a:ext cx="572948" cy="30777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0.51</m:t>
                      </m:r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62">
                <a:extLst>
                  <a:ext uri="{FF2B5EF4-FFF2-40B4-BE49-F238E27FC236}">
                    <a16:creationId xmlns:a16="http://schemas.microsoft.com/office/drawing/2014/main" id="{DB9C23CB-2A96-82F7-99EF-984512EB4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53" y="5047489"/>
                <a:ext cx="572948" cy="307777"/>
              </a:xfrm>
              <a:prstGeom prst="rect">
                <a:avLst/>
              </a:prstGeom>
              <a:blipFill>
                <a:blip r:embed="rId11"/>
                <a:stretch>
                  <a:fillRect l="-6383" r="-7447" b="-8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D77BE88-13FC-4F09-8251-389811A29036}"/>
              </a:ext>
            </a:extLst>
          </p:cNvPr>
          <p:cNvSpPr/>
          <p:nvPr/>
        </p:nvSpPr>
        <p:spPr>
          <a:xfrm>
            <a:off x="7637548" y="2872737"/>
            <a:ext cx="421032" cy="421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8D0D54-48D9-5726-A7FB-C55CDF55129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7848064" y="3293769"/>
            <a:ext cx="3064" cy="1639124"/>
          </a:xfrm>
          <a:prstGeom prst="line">
            <a:avLst/>
          </a:prstGeom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1AACD15-4D3C-EF45-DA05-BA275E715A94}"/>
                  </a:ext>
                </a:extLst>
              </p:cNvPr>
              <p:cNvSpPr/>
              <p:nvPr/>
            </p:nvSpPr>
            <p:spPr>
              <a:xfrm>
                <a:off x="183091" y="1945897"/>
                <a:ext cx="4923641" cy="2417836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solidFill>
                <a:schemeClr val="accent6">
                  <a:lumMod val="75000"/>
                </a:schemeClr>
              </a:solidFill>
              <a:ln w="317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Our result:</a:t>
                </a:r>
                <a:br>
                  <a:rPr lang="pl-PL" sz="2400" b="1" dirty="0">
                    <a:solidFill>
                      <a:schemeClr val="bg1"/>
                    </a:solidFill>
                  </a:rPr>
                </a:br>
                <a:r>
                  <a:rPr lang="pl-PL" sz="2400" dirty="0"/>
                  <a:t>there is an algorithm that</a:t>
                </a:r>
                <a:br>
                  <a:rPr lang="pl-PL" sz="2400" dirty="0"/>
                </a:br>
                <a:r>
                  <a:rPr lang="pl-PL" sz="2400" dirty="0"/>
                  <a:t>estimates maximum matching size</a:t>
                </a:r>
                <a:br>
                  <a:rPr lang="pl-PL" sz="2400" dirty="0"/>
                </a:br>
                <a:r>
                  <a:rPr lang="pl-PL" sz="2400" dirty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pl-PL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 time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up to a multiplicative factor of 0.5109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1AACD15-4D3C-EF45-DA05-BA275E715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1" y="1945897"/>
                <a:ext cx="4923641" cy="2417836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blipFill>
                <a:blip r:embed="rId12"/>
                <a:stretch>
                  <a:fillRect l="-743" r="-866"/>
                </a:stretch>
              </a:blipFill>
              <a:ln w="31750">
                <a:noFill/>
                <a:prstDash val="sysDot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F903A12-E278-7722-6D27-D0BA42095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595" y="4990589"/>
                <a:ext cx="4440599" cy="1648830"/>
              </a:xfrm>
            </p:spPr>
            <p:txBody>
              <a:bodyPr>
                <a:normAutofit/>
              </a:bodyPr>
              <a:lstStyle/>
              <a:p>
                <a:r>
                  <a:rPr lang="pl-PL" sz="2200" dirty="0"/>
                  <a:t>Works in both adjacency list and adjacency matrix models</a:t>
                </a:r>
              </a:p>
              <a:p>
                <a:r>
                  <a:rPr lang="pl-PL" sz="2200" dirty="0"/>
                  <a:t>Simpler than prior approaches beating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200" dirty="0"/>
                  <a:t>-apx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DF903A12-E278-7722-6D27-D0BA42095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595" y="4990589"/>
                <a:ext cx="4440599" cy="1648830"/>
              </a:xfrm>
              <a:blipFill>
                <a:blip r:embed="rId13"/>
                <a:stretch>
                  <a:fillRect l="-1511" t="-48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944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7455</TotalTime>
  <Words>1992</Words>
  <Application>Microsoft Office PowerPoint</Application>
  <PresentationFormat>Widescreen</PresentationFormat>
  <Paragraphs>338</Paragraphs>
  <Slides>20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Cambria Math</vt:lpstr>
      <vt:lpstr>1_Office Theme</vt:lpstr>
      <vt:lpstr>PowerPoint Presentation</vt:lpstr>
      <vt:lpstr>Sublinear matching</vt:lpstr>
      <vt:lpstr>Access Model</vt:lpstr>
      <vt:lpstr>Hard to find edges of any large matching</vt:lpstr>
      <vt:lpstr>Bonus applications</vt:lpstr>
      <vt:lpstr>Prior works</vt:lpstr>
      <vt:lpstr>Prior works</vt:lpstr>
      <vt:lpstr>PowerPoint Presentation</vt:lpstr>
      <vt:lpstr>Our result</vt:lpstr>
      <vt:lpstr>RGMM oracle [Behnezhad 21]</vt:lpstr>
      <vt:lpstr>Two-pass semi-streaming algorithm</vt:lpstr>
      <vt:lpstr>PowerPoint Presentation</vt:lpstr>
      <vt:lpstr>Start with sparsification</vt:lpstr>
      <vt:lpstr>Start with sparsification</vt:lpstr>
      <vt:lpstr>Final algorithm</vt:lpstr>
      <vt:lpstr>Final algorithm</vt:lpstr>
      <vt:lpstr>Runtime of case 1</vt:lpstr>
      <vt:lpstr>Runtime of case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Tarnawski</dc:creator>
  <cp:lastModifiedBy>Jakub Tarnawski</cp:lastModifiedBy>
  <cp:revision>28</cp:revision>
  <dcterms:created xsi:type="dcterms:W3CDTF">2025-05-30T11:05:00Z</dcterms:created>
  <dcterms:modified xsi:type="dcterms:W3CDTF">2025-07-10T09:26:20Z</dcterms:modified>
</cp:coreProperties>
</file>